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95" r:id="rId4"/>
    <p:sldId id="280" r:id="rId5"/>
    <p:sldId id="292" r:id="rId6"/>
    <p:sldId id="297" r:id="rId7"/>
    <p:sldId id="296" r:id="rId8"/>
    <p:sldId id="281" r:id="rId9"/>
    <p:sldId id="282" r:id="rId10"/>
    <p:sldId id="283" r:id="rId11"/>
    <p:sldId id="284" r:id="rId12"/>
    <p:sldId id="285" r:id="rId13"/>
    <p:sldId id="286" r:id="rId14"/>
    <p:sldId id="278" r:id="rId15"/>
    <p:sldId id="288" r:id="rId16"/>
    <p:sldId id="293" r:id="rId17"/>
    <p:sldId id="294" r:id="rId18"/>
    <p:sldId id="298" r:id="rId19"/>
    <p:sldId id="289" r:id="rId20"/>
    <p:sldId id="290" r:id="rId21"/>
    <p:sldId id="291" r:id="rId22"/>
    <p:sldId id="299" r:id="rId23"/>
    <p:sldId id="300" r:id="rId24"/>
    <p:sldId id="302" r:id="rId25"/>
    <p:sldId id="303" r:id="rId26"/>
    <p:sldId id="272" r:id="rId27"/>
  </p:sldIdLst>
  <p:sldSz cx="9144000" cy="5143500" type="screen16x9"/>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0119FA-BF98-4791-ABF0-220B79373B8A}" v="926" dt="2023-08-24T07:31:42.21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Темный стиль 1 - акцент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863" autoAdjust="0"/>
  </p:normalViewPr>
  <p:slideViewPr>
    <p:cSldViewPr>
      <p:cViewPr>
        <p:scale>
          <a:sx n="140" d="100"/>
          <a:sy n="140" d="100"/>
        </p:scale>
        <p:origin x="-810" y="-7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37"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1050;&#1085;&#1080;&#1075;&#1072;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31"/>
    </mc:Choice>
    <mc:Fallback>
      <c:style val="31"/>
    </mc:Fallback>
  </mc:AlternateContent>
  <c:chart>
    <c:title>
      <c:tx>
        <c:rich>
          <a:bodyPr rot="0" vert="horz"/>
          <a:lstStyle/>
          <a:p>
            <a:pPr>
              <a:defRPr/>
            </a:pPr>
            <a:r>
              <a:rPr lang="ru-RU"/>
              <a:t>ЭКОНОМИЧЕСКИЕ ПОТЕРИ ПРИ ЗАБОЛЕВАНИИ КОРОВ МАСТИТОМ </a:t>
            </a:r>
          </a:p>
          <a:p>
            <a:pPr>
              <a:defRPr/>
            </a:pPr>
            <a:r>
              <a:rPr lang="ru-RU"/>
              <a:t>(по разным данным)</a:t>
            </a:r>
          </a:p>
        </c:rich>
      </c:tx>
      <c:layout>
        <c:manualLayout>
          <c:xMode val="edge"/>
          <c:yMode val="edge"/>
          <c:x val="0.11096800398334553"/>
          <c:y val="0"/>
        </c:manualLayout>
      </c:layout>
      <c:overlay val="0"/>
    </c:title>
    <c:autoTitleDeleted val="0"/>
    <c:view3D>
      <c:rotX val="30"/>
      <c:rotY val="0"/>
      <c:depthPercent val="100"/>
      <c:rAngAx val="0"/>
      <c:perspective val="30"/>
    </c:view3D>
    <c:floor>
      <c:thickness val="0"/>
    </c:floor>
    <c:sideWall>
      <c:thickness val="0"/>
    </c:sideWall>
    <c:backWall>
      <c:thickness val="0"/>
    </c:backWall>
    <c:plotArea>
      <c:layout>
        <c:manualLayout>
          <c:layoutTarget val="inner"/>
          <c:xMode val="edge"/>
          <c:yMode val="edge"/>
          <c:x val="0.1740795989891602"/>
          <c:y val="0.34553237773490886"/>
          <c:w val="0.66471537479114717"/>
          <c:h val="0.50963422457877317"/>
        </c:manualLayout>
      </c:layout>
      <c:pie3DChart>
        <c:varyColors val="1"/>
        <c:ser>
          <c:idx val="0"/>
          <c:order val="0"/>
          <c:explosion val="10"/>
          <c:dPt>
            <c:idx val="0"/>
            <c:bubble3D val="0"/>
            <c:extLst xmlns:c16r2="http://schemas.microsoft.com/office/drawing/2015/06/chart">
              <c:ext xmlns:c16="http://schemas.microsoft.com/office/drawing/2014/chart" uri="{C3380CC4-5D6E-409C-BE32-E72D297353CC}">
                <c16:uniqueId val="{00000000-B711-AD4E-A67C-712B8AB821E2}"/>
              </c:ext>
            </c:extLst>
          </c:dPt>
          <c:dPt>
            <c:idx val="1"/>
            <c:bubble3D val="0"/>
            <c:extLst xmlns:c16r2="http://schemas.microsoft.com/office/drawing/2015/06/chart">
              <c:ext xmlns:c16="http://schemas.microsoft.com/office/drawing/2014/chart" uri="{C3380CC4-5D6E-409C-BE32-E72D297353CC}">
                <c16:uniqueId val="{00000003-7289-9446-AA00-CA559A323237}"/>
              </c:ext>
            </c:extLst>
          </c:dPt>
          <c:dPt>
            <c:idx val="2"/>
            <c:bubble3D val="0"/>
            <c:extLst xmlns:c16r2="http://schemas.microsoft.com/office/drawing/2015/06/chart">
              <c:ext xmlns:c16="http://schemas.microsoft.com/office/drawing/2014/chart" uri="{C3380CC4-5D6E-409C-BE32-E72D297353CC}">
                <c16:uniqueId val="{00000004-7289-9446-AA00-CA559A323237}"/>
              </c:ext>
            </c:extLst>
          </c:dPt>
          <c:dPt>
            <c:idx val="3"/>
            <c:bubble3D val="0"/>
            <c:extLst xmlns:c16r2="http://schemas.microsoft.com/office/drawing/2015/06/chart">
              <c:ext xmlns:c16="http://schemas.microsoft.com/office/drawing/2014/chart" uri="{C3380CC4-5D6E-409C-BE32-E72D297353CC}">
                <c16:uniqueId val="{00000001-7289-9446-AA00-CA559A323237}"/>
              </c:ext>
            </c:extLst>
          </c:dPt>
          <c:dPt>
            <c:idx val="4"/>
            <c:bubble3D val="0"/>
            <c:extLst xmlns:c16r2="http://schemas.microsoft.com/office/drawing/2015/06/chart">
              <c:ext xmlns:c16="http://schemas.microsoft.com/office/drawing/2014/chart" uri="{C3380CC4-5D6E-409C-BE32-E72D297353CC}">
                <c16:uniqueId val="{00000002-7289-9446-AA00-CA559A323237}"/>
              </c:ext>
            </c:extLst>
          </c:dPt>
          <c:dLbls>
            <c:dLbl>
              <c:idx val="4"/>
              <c:layout>
                <c:manualLayout>
                  <c:x val="-0.19526435367025854"/>
                  <c:y val="2.5195619434055797E-2"/>
                </c:manualLayout>
              </c:layout>
              <c:dLblPos val="bestFit"/>
              <c:showLegendKey val="0"/>
              <c:showVal val="0"/>
              <c:showCatName val="1"/>
              <c:showSerName val="0"/>
              <c:showPercent val="1"/>
              <c:showBubbleSize val="0"/>
            </c:dLbl>
            <c:txPr>
              <a:bodyPr rot="0" vert="horz"/>
              <a:lstStyle/>
              <a:p>
                <a:pPr>
                  <a:defRPr sz="1400"/>
                </a:pPr>
                <a:endParaRPr lang="ru-RU"/>
              </a:p>
            </c:txPr>
            <c:dLblPos val="outEnd"/>
            <c:showLegendKey val="0"/>
            <c:showVal val="0"/>
            <c:showCatName val="1"/>
            <c:showSerName val="0"/>
            <c:showPercent val="1"/>
            <c:showBubbleSize val="0"/>
            <c:showLeaderLines val="1"/>
            <c:extLst xmlns:c16r2="http://schemas.microsoft.com/office/drawing/2015/06/chart">
              <c:ext xmlns:c15="http://schemas.microsoft.com/office/drawing/2012/chart" uri="{CE6537A1-D6FC-4f65-9D91-7224C49458BB}"/>
            </c:extLst>
          </c:dLbls>
          <c:cat>
            <c:strRef>
              <c:f>Лист1!$A$3:$A$7</c:f>
              <c:strCache>
                <c:ptCount val="5"/>
                <c:pt idx="0">
                  <c:v>Браковка молока</c:v>
                </c:pt>
                <c:pt idx="1">
                  <c:v>Выбраковка коров</c:v>
                </c:pt>
                <c:pt idx="2">
                  <c:v>Лечение</c:v>
                </c:pt>
                <c:pt idx="3">
                  <c:v>Снижение продуктивности</c:v>
                </c:pt>
                <c:pt idx="4">
                  <c:v>Трудозатраты</c:v>
                </c:pt>
              </c:strCache>
            </c:strRef>
          </c:cat>
          <c:val>
            <c:numRef>
              <c:f>Лист1!$B$3:$B$7</c:f>
              <c:numCache>
                <c:formatCode>0%</c:formatCode>
                <c:ptCount val="5"/>
                <c:pt idx="0">
                  <c:v>0.16</c:v>
                </c:pt>
                <c:pt idx="1">
                  <c:v>0.13</c:v>
                </c:pt>
                <c:pt idx="2">
                  <c:v>0.15</c:v>
                </c:pt>
                <c:pt idx="3">
                  <c:v>0.52</c:v>
                </c:pt>
                <c:pt idx="4">
                  <c:v>0.04</c:v>
                </c:pt>
              </c:numCache>
            </c:numRef>
          </c:val>
          <c:extLst xmlns:c16r2="http://schemas.microsoft.com/office/drawing/2015/06/chart">
            <c:ext xmlns:c16="http://schemas.microsoft.com/office/drawing/2014/chart" uri="{C3380CC4-5D6E-409C-BE32-E72D297353CC}">
              <c16:uniqueId val="{00000000-7289-9446-AA00-CA559A323237}"/>
            </c:ext>
          </c:extLst>
        </c:ser>
        <c:dLbls>
          <c:dLblPos val="outEnd"/>
          <c:showLegendKey val="0"/>
          <c:showVal val="0"/>
          <c:showCatName val="0"/>
          <c:showSerName val="0"/>
          <c:showPercent val="1"/>
          <c:showBubbleSize val="0"/>
          <c:showLeaderLines val="1"/>
        </c:dLbls>
      </c:pie3DChart>
    </c:plotArea>
    <c:plotVisOnly val="1"/>
    <c:dispBlanksAs val="gap"/>
    <c:showDLblsOverMax val="0"/>
  </c:chart>
  <c:txPr>
    <a:bodyPr/>
    <a:lstStyle/>
    <a:p>
      <a:pPr>
        <a:defRPr sz="1200"/>
      </a:pPr>
      <a:endParaRPr lang="ru-RU"/>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D6D5F1-6105-4B38-BDB0-7CD8BD494001}"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ru-RU"/>
        </a:p>
      </dgm:t>
    </dgm:pt>
    <dgm:pt modelId="{D24F6842-5EDB-4DC8-8DE8-E5B4F3EDC9A9}">
      <dgm:prSet phldrT="[Текст]" custT="1"/>
      <dgm:spPr/>
      <dgm:t>
        <a:bodyPr/>
        <a:lstStyle/>
        <a:p>
          <a:pPr algn="l">
            <a:lnSpc>
              <a:spcPct val="90000"/>
            </a:lnSpc>
          </a:pPr>
          <a:r>
            <a:rPr lang="ru-RU" sz="1400" b="1" dirty="0"/>
            <a:t>ПРОТИВОВОСПАЛИТЕЛЬНОЕ ДЕЙСТВИЕ</a:t>
          </a:r>
        </a:p>
      </dgm:t>
    </dgm:pt>
    <dgm:pt modelId="{1F28F4BE-9A8E-4608-868C-EFBE38287A63}" type="parTrans" cxnId="{9522E066-0E4B-437C-9B2B-184573D56E8D}">
      <dgm:prSet/>
      <dgm:spPr/>
      <dgm:t>
        <a:bodyPr/>
        <a:lstStyle/>
        <a:p>
          <a:endParaRPr lang="ru-RU" sz="1400"/>
        </a:p>
      </dgm:t>
    </dgm:pt>
    <dgm:pt modelId="{FADFC0C8-29F9-4D4A-A668-84D67F183252}" type="sibTrans" cxnId="{9522E066-0E4B-437C-9B2B-184573D56E8D}">
      <dgm:prSet/>
      <dgm:spPr/>
      <dgm:t>
        <a:bodyPr/>
        <a:lstStyle/>
        <a:p>
          <a:endParaRPr lang="ru-RU" sz="1400"/>
        </a:p>
      </dgm:t>
    </dgm:pt>
    <dgm:pt modelId="{FFBC4219-B59C-4221-9F9E-E7CF953C5960}">
      <dgm:prSet phldrT="[Текст]" custT="1"/>
      <dgm:spPr/>
      <dgm:t>
        <a:bodyPr/>
        <a:lstStyle/>
        <a:p>
          <a:pPr marL="0" lvl="0" indent="0" algn="l" defTabSz="622300">
            <a:lnSpc>
              <a:spcPct val="90000"/>
            </a:lnSpc>
            <a:spcBef>
              <a:spcPct val="0"/>
            </a:spcBef>
            <a:spcAft>
              <a:spcPct val="35000"/>
            </a:spcAft>
            <a:buNone/>
          </a:pPr>
          <a:r>
            <a:rPr lang="ru-RU" sz="1400" b="1" kern="1200" smtClean="0">
              <a:latin typeface="Calibri"/>
              <a:ea typeface="+mn-ea"/>
              <a:cs typeface="+mn-cs"/>
            </a:rPr>
            <a:t>ПРОТИВОМИКРОБНОЕ И ФУНГИСТАТИЧЕСКОЕ ДЕЙСТВИЕ</a:t>
          </a:r>
          <a:endParaRPr lang="ru-RU" sz="1400" b="1" kern="1200" dirty="0">
            <a:latin typeface="Calibri"/>
            <a:ea typeface="+mn-ea"/>
            <a:cs typeface="+mn-cs"/>
          </a:endParaRPr>
        </a:p>
      </dgm:t>
    </dgm:pt>
    <dgm:pt modelId="{9FF11B42-DD95-4225-81B2-F3935D0E4EE4}" type="parTrans" cxnId="{2B98DCF8-A08C-4234-A43D-27ABC837B028}">
      <dgm:prSet/>
      <dgm:spPr/>
      <dgm:t>
        <a:bodyPr/>
        <a:lstStyle/>
        <a:p>
          <a:endParaRPr lang="ru-RU" sz="1400"/>
        </a:p>
      </dgm:t>
    </dgm:pt>
    <dgm:pt modelId="{EC936162-DDF8-4840-A288-7380BB530DDE}" type="sibTrans" cxnId="{2B98DCF8-A08C-4234-A43D-27ABC837B028}">
      <dgm:prSet/>
      <dgm:spPr/>
      <dgm:t>
        <a:bodyPr/>
        <a:lstStyle/>
        <a:p>
          <a:endParaRPr lang="ru-RU" sz="1400"/>
        </a:p>
      </dgm:t>
    </dgm:pt>
    <dgm:pt modelId="{FBCAD17F-BFC5-4A64-A3DF-FAE4FAAB974A}">
      <dgm:prSet phldrT="[Текст]" custT="1"/>
      <dgm:spPr/>
      <dgm:t>
        <a:bodyPr/>
        <a:lstStyle/>
        <a:p>
          <a:pPr marL="114300" lvl="1" indent="-114300" algn="l" defTabSz="622300">
            <a:lnSpc>
              <a:spcPct val="80000"/>
            </a:lnSpc>
            <a:spcBef>
              <a:spcPct val="0"/>
            </a:spcBef>
            <a:spcAft>
              <a:spcPct val="15000"/>
            </a:spcAft>
            <a:buChar char="•"/>
          </a:pPr>
          <a:r>
            <a:rPr lang="ru-RU" sz="1200" kern="1200" smtClean="0">
              <a:effectLst/>
              <a:latin typeface="Calibri"/>
              <a:ea typeface="+mn-ea"/>
              <a:cs typeface="+mn-cs"/>
            </a:rPr>
            <a:t>Оказывает противомикробное и фунгистатическое действие без выработки резистентности м/о к ДВ препарата. Повышает чувствительность м/о к противомикробным препаратам    </a:t>
          </a:r>
          <a:endParaRPr lang="ru-RU" sz="1200" kern="1200" dirty="0">
            <a:effectLst/>
            <a:latin typeface="Calibri"/>
            <a:ea typeface="+mn-ea"/>
            <a:cs typeface="+mn-cs"/>
          </a:endParaRPr>
        </a:p>
      </dgm:t>
    </dgm:pt>
    <dgm:pt modelId="{50B49BC1-74CB-40EE-B1E1-4C3A05748B19}" type="parTrans" cxnId="{CFBEE14D-CE0D-4884-9602-2E1F3412E447}">
      <dgm:prSet/>
      <dgm:spPr/>
      <dgm:t>
        <a:bodyPr/>
        <a:lstStyle/>
        <a:p>
          <a:endParaRPr lang="ru-RU" sz="1400"/>
        </a:p>
      </dgm:t>
    </dgm:pt>
    <dgm:pt modelId="{B6051472-66C1-46FC-BE46-B152BF841A21}" type="sibTrans" cxnId="{CFBEE14D-CE0D-4884-9602-2E1F3412E447}">
      <dgm:prSet/>
      <dgm:spPr/>
      <dgm:t>
        <a:bodyPr/>
        <a:lstStyle/>
        <a:p>
          <a:endParaRPr lang="ru-RU" sz="1400"/>
        </a:p>
      </dgm:t>
    </dgm:pt>
    <dgm:pt modelId="{9DF9BF28-9E30-479D-8AA0-B13A16F48458}">
      <dgm:prSet phldrT="[Текст]" custT="1"/>
      <dgm:spPr/>
      <dgm:t>
        <a:bodyPr/>
        <a:lstStyle/>
        <a:p>
          <a:pPr marL="0" lvl="0" indent="0" algn="l" defTabSz="622300">
            <a:lnSpc>
              <a:spcPct val="90000"/>
            </a:lnSpc>
            <a:spcBef>
              <a:spcPct val="0"/>
            </a:spcBef>
            <a:spcAft>
              <a:spcPct val="35000"/>
            </a:spcAft>
            <a:buNone/>
          </a:pPr>
          <a:r>
            <a:rPr lang="ru-RU" sz="1600" b="1" kern="1200" smtClean="0">
              <a:latin typeface="Calibri"/>
              <a:ea typeface="+mn-ea"/>
              <a:cs typeface="+mn-cs"/>
            </a:rPr>
            <a:t>ОБЕЗБОЛИВАЮЩЕЕ ДЕЙСТВИЕ</a:t>
          </a:r>
          <a:endParaRPr lang="ru-RU" sz="1600" b="1" kern="1200" dirty="0">
            <a:latin typeface="Calibri"/>
            <a:ea typeface="+mn-ea"/>
            <a:cs typeface="+mn-cs"/>
          </a:endParaRPr>
        </a:p>
      </dgm:t>
    </dgm:pt>
    <dgm:pt modelId="{600332B2-BCAA-46AB-9CA3-B39718715FD3}" type="parTrans" cxnId="{BE2F9617-B4E4-4C90-BE6A-1E9288423631}">
      <dgm:prSet/>
      <dgm:spPr/>
      <dgm:t>
        <a:bodyPr/>
        <a:lstStyle/>
        <a:p>
          <a:endParaRPr lang="ru-RU" sz="1400"/>
        </a:p>
      </dgm:t>
    </dgm:pt>
    <dgm:pt modelId="{DFA01D9B-FB4A-49A7-A5BE-9EF09EEE33E7}" type="sibTrans" cxnId="{BE2F9617-B4E4-4C90-BE6A-1E9288423631}">
      <dgm:prSet/>
      <dgm:spPr/>
      <dgm:t>
        <a:bodyPr/>
        <a:lstStyle/>
        <a:p>
          <a:endParaRPr lang="ru-RU" sz="1400"/>
        </a:p>
      </dgm:t>
    </dgm:pt>
    <dgm:pt modelId="{83468034-41BA-4497-B22D-F71D24681E62}">
      <dgm:prSet phldrT="[Текст]" custT="1"/>
      <dgm:spPr/>
      <dgm:t>
        <a:bodyPr/>
        <a:lstStyle/>
        <a:p>
          <a:pPr marL="114300" lvl="1" indent="-114300" algn="l" defTabSz="622300">
            <a:lnSpc>
              <a:spcPct val="80000"/>
            </a:lnSpc>
            <a:spcBef>
              <a:spcPct val="0"/>
            </a:spcBef>
            <a:spcAft>
              <a:spcPct val="15000"/>
            </a:spcAft>
            <a:buChar char="•"/>
          </a:pPr>
          <a:r>
            <a:rPr lang="ru-RU" sz="1200" kern="1200" smtClean="0">
              <a:effectLst/>
              <a:latin typeface="Calibri"/>
              <a:ea typeface="+mn-ea"/>
              <a:cs typeface="+mn-cs"/>
            </a:rPr>
            <a:t>Оказывает обезболивающее действие, избирательно блокируя нервные волокна, проводящие болевой импульс. Этот процесс обратимый</a:t>
          </a:r>
          <a:r>
            <a:rPr lang="ru-RU" sz="1400" kern="1200" smtClean="0">
              <a:effectLst/>
              <a:latin typeface="Calibri"/>
              <a:ea typeface="+mn-ea"/>
              <a:cs typeface="+mn-cs"/>
            </a:rPr>
            <a:t>. </a:t>
          </a:r>
          <a:endParaRPr lang="ru-RU" sz="1400" kern="1200" dirty="0">
            <a:effectLst/>
            <a:latin typeface="Calibri"/>
            <a:ea typeface="+mn-ea"/>
            <a:cs typeface="+mn-cs"/>
          </a:endParaRPr>
        </a:p>
      </dgm:t>
    </dgm:pt>
    <dgm:pt modelId="{6040460E-DED4-40BC-BCA8-F73DCAF071C6}" type="parTrans" cxnId="{0CF6CA74-679D-4C6C-9D70-7D0017101EDD}">
      <dgm:prSet/>
      <dgm:spPr/>
      <dgm:t>
        <a:bodyPr/>
        <a:lstStyle/>
        <a:p>
          <a:endParaRPr lang="ru-RU" sz="1400"/>
        </a:p>
      </dgm:t>
    </dgm:pt>
    <dgm:pt modelId="{FA2531DD-F0FA-4007-ACC0-D6EEF1F23998}" type="sibTrans" cxnId="{0CF6CA74-679D-4C6C-9D70-7D0017101EDD}">
      <dgm:prSet/>
      <dgm:spPr/>
      <dgm:t>
        <a:bodyPr/>
        <a:lstStyle/>
        <a:p>
          <a:endParaRPr lang="ru-RU" sz="1400"/>
        </a:p>
      </dgm:t>
    </dgm:pt>
    <dgm:pt modelId="{57B80E0C-1598-4E36-AFDD-4A65319EE4C1}">
      <dgm:prSet custT="1"/>
      <dgm:spPr/>
      <dgm:t>
        <a:bodyPr/>
        <a:lstStyle/>
        <a:p>
          <a:pPr marL="0" lvl="0" indent="0" algn="l" defTabSz="622300">
            <a:lnSpc>
              <a:spcPct val="90000"/>
            </a:lnSpc>
            <a:spcBef>
              <a:spcPct val="0"/>
            </a:spcBef>
            <a:spcAft>
              <a:spcPct val="35000"/>
            </a:spcAft>
            <a:buNone/>
          </a:pPr>
          <a:r>
            <a:rPr lang="ru-RU" sz="1600" b="1" kern="1200" smtClean="0">
              <a:latin typeface="Calibri"/>
              <a:ea typeface="+mn-ea"/>
              <a:cs typeface="+mn-cs"/>
            </a:rPr>
            <a:t>ФИБРИНОЛИТИЧЕСКОЕ ДЕЙСТВИЕ</a:t>
          </a:r>
          <a:endParaRPr lang="ru-RU" sz="1600" b="1" kern="1200" dirty="0">
            <a:latin typeface="Calibri"/>
            <a:ea typeface="+mn-ea"/>
            <a:cs typeface="+mn-cs"/>
          </a:endParaRPr>
        </a:p>
      </dgm:t>
    </dgm:pt>
    <dgm:pt modelId="{1837C807-1A27-428E-B47E-B82EA5C033C3}" type="parTrans" cxnId="{C597D01F-75B1-4A4D-B485-2D5A4FF8A25C}">
      <dgm:prSet/>
      <dgm:spPr/>
      <dgm:t>
        <a:bodyPr/>
        <a:lstStyle/>
        <a:p>
          <a:endParaRPr lang="ru-RU" sz="1400"/>
        </a:p>
      </dgm:t>
    </dgm:pt>
    <dgm:pt modelId="{261245DD-1A93-4B87-9EC2-CE46C4935DD0}" type="sibTrans" cxnId="{C597D01F-75B1-4A4D-B485-2D5A4FF8A25C}">
      <dgm:prSet/>
      <dgm:spPr/>
      <dgm:t>
        <a:bodyPr/>
        <a:lstStyle/>
        <a:p>
          <a:endParaRPr lang="ru-RU" sz="1400"/>
        </a:p>
      </dgm:t>
    </dgm:pt>
    <dgm:pt modelId="{7327FA3D-1E76-4D03-891B-5EE57E601279}">
      <dgm:prSet custT="1"/>
      <dgm:spPr/>
      <dgm:t>
        <a:bodyPr/>
        <a:lstStyle/>
        <a:p>
          <a:pPr marL="114300" lvl="1" indent="-114300" algn="l" defTabSz="622300">
            <a:lnSpc>
              <a:spcPct val="80000"/>
            </a:lnSpc>
            <a:spcBef>
              <a:spcPct val="0"/>
            </a:spcBef>
            <a:spcAft>
              <a:spcPct val="15000"/>
            </a:spcAft>
            <a:buChar char="•"/>
          </a:pPr>
          <a:r>
            <a:rPr lang="ru-RU" sz="1200" kern="1200" dirty="0" smtClean="0">
              <a:effectLst/>
              <a:latin typeface="Calibri"/>
              <a:ea typeface="+mn-ea"/>
              <a:cs typeface="+mn-cs"/>
            </a:rPr>
            <a:t>Обладает умеренной </a:t>
          </a:r>
          <a:r>
            <a:rPr lang="ru-RU" sz="1200" kern="1200" dirty="0" err="1" smtClean="0">
              <a:effectLst/>
              <a:latin typeface="Calibri"/>
              <a:ea typeface="+mn-ea"/>
              <a:cs typeface="+mn-cs"/>
            </a:rPr>
            <a:t>фибринолитической</a:t>
          </a:r>
          <a:r>
            <a:rPr lang="ru-RU" sz="1200" kern="1200" dirty="0" smtClean="0">
              <a:effectLst/>
              <a:latin typeface="Calibri"/>
              <a:ea typeface="+mn-ea"/>
              <a:cs typeface="+mn-cs"/>
            </a:rPr>
            <a:t> активностью, что немаловажно для скорости восстановления секреторной деятельности после перенесенного заболевания</a:t>
          </a:r>
          <a:endParaRPr lang="ru-RU" sz="1200" kern="1200" dirty="0">
            <a:effectLst/>
            <a:latin typeface="Calibri"/>
            <a:ea typeface="+mn-ea"/>
            <a:cs typeface="+mn-cs"/>
          </a:endParaRPr>
        </a:p>
      </dgm:t>
    </dgm:pt>
    <dgm:pt modelId="{03EA4069-AE4C-45F4-9BE8-C5F3CA935854}" type="parTrans" cxnId="{2CE7842F-E1D5-46CF-A8EF-D5D121254D44}">
      <dgm:prSet/>
      <dgm:spPr/>
      <dgm:t>
        <a:bodyPr/>
        <a:lstStyle/>
        <a:p>
          <a:endParaRPr lang="ru-RU" sz="1400"/>
        </a:p>
      </dgm:t>
    </dgm:pt>
    <dgm:pt modelId="{DD2F4BBB-18F9-4373-9304-93216D84D7A6}" type="sibTrans" cxnId="{2CE7842F-E1D5-46CF-A8EF-D5D121254D44}">
      <dgm:prSet/>
      <dgm:spPr/>
      <dgm:t>
        <a:bodyPr/>
        <a:lstStyle/>
        <a:p>
          <a:endParaRPr lang="ru-RU" sz="1400"/>
        </a:p>
      </dgm:t>
    </dgm:pt>
    <dgm:pt modelId="{682E527D-960F-443C-946A-5943A19ADF3B}">
      <dgm:prSet custT="1"/>
      <dgm:spPr/>
      <dgm:t>
        <a:bodyPr/>
        <a:lstStyle/>
        <a:p>
          <a:pPr marL="0" lvl="0" indent="0" algn="l" defTabSz="622300">
            <a:lnSpc>
              <a:spcPct val="90000"/>
            </a:lnSpc>
            <a:spcBef>
              <a:spcPct val="0"/>
            </a:spcBef>
            <a:spcAft>
              <a:spcPct val="35000"/>
            </a:spcAft>
            <a:buNone/>
          </a:pPr>
          <a:r>
            <a:rPr lang="ru-RU" sz="1600" b="1" kern="1200" smtClean="0">
              <a:latin typeface="Calibri"/>
              <a:ea typeface="+mn-ea"/>
              <a:cs typeface="+mn-cs"/>
            </a:rPr>
            <a:t>ТРАНСПОРТНАЯ ФУНКЦИЯ</a:t>
          </a:r>
          <a:endParaRPr lang="ru-RU" sz="1600" b="1" kern="1200" dirty="0">
            <a:latin typeface="Calibri"/>
            <a:ea typeface="+mn-ea"/>
            <a:cs typeface="+mn-cs"/>
          </a:endParaRPr>
        </a:p>
      </dgm:t>
    </dgm:pt>
    <dgm:pt modelId="{8CFFB451-03FC-4F3F-9FC6-76421327C97F}" type="parTrans" cxnId="{A30CBF92-0ECA-4FFB-B4CC-B48A660690C8}">
      <dgm:prSet/>
      <dgm:spPr/>
      <dgm:t>
        <a:bodyPr/>
        <a:lstStyle/>
        <a:p>
          <a:endParaRPr lang="ru-RU" sz="1400"/>
        </a:p>
      </dgm:t>
    </dgm:pt>
    <dgm:pt modelId="{3A0F6198-D827-4F55-93BD-9C40CB7C326E}" type="sibTrans" cxnId="{A30CBF92-0ECA-4FFB-B4CC-B48A660690C8}">
      <dgm:prSet/>
      <dgm:spPr/>
      <dgm:t>
        <a:bodyPr/>
        <a:lstStyle/>
        <a:p>
          <a:endParaRPr lang="ru-RU" sz="1400"/>
        </a:p>
      </dgm:t>
    </dgm:pt>
    <dgm:pt modelId="{5DBC055F-11D6-41A4-81B1-FFB498F042E7}">
      <dgm:prSet custT="1"/>
      <dgm:spPr/>
      <dgm:t>
        <a:bodyPr/>
        <a:lstStyle/>
        <a:p>
          <a:pPr marL="114300" lvl="1" indent="-114300" algn="l" defTabSz="622300">
            <a:lnSpc>
              <a:spcPct val="80000"/>
            </a:lnSpc>
            <a:spcBef>
              <a:spcPct val="0"/>
            </a:spcBef>
            <a:spcAft>
              <a:spcPct val="15000"/>
            </a:spcAft>
            <a:buChar char="•"/>
          </a:pPr>
          <a:r>
            <a:rPr lang="ru-RU" sz="1200" kern="1200" smtClean="0">
              <a:effectLst/>
              <a:latin typeface="Calibri"/>
              <a:ea typeface="+mn-ea"/>
              <a:cs typeface="+mn-cs"/>
            </a:rPr>
            <a:t>Быстро проникая через любые биологические мембраны, повышает перенос лекарственных средств в воспаленные ткани</a:t>
          </a:r>
          <a:r>
            <a:rPr lang="en-US" sz="1200" kern="1200" smtClean="0">
              <a:effectLst/>
              <a:latin typeface="Calibri"/>
              <a:ea typeface="+mn-ea"/>
              <a:cs typeface="+mn-cs"/>
            </a:rPr>
            <a:t> </a:t>
          </a:r>
          <a:r>
            <a:rPr lang="ru-RU" sz="1200" kern="1200" smtClean="0">
              <a:effectLst/>
              <a:latin typeface="Calibri"/>
              <a:ea typeface="+mn-ea"/>
              <a:cs typeface="+mn-cs"/>
            </a:rPr>
            <a:t>вымени, оболочку микробных клеток, повышая их чувствительность к антибиотикам</a:t>
          </a:r>
          <a:endParaRPr lang="ru-RU" sz="1200" kern="1200" dirty="0">
            <a:effectLst/>
            <a:latin typeface="Calibri"/>
            <a:ea typeface="+mn-ea"/>
            <a:cs typeface="+mn-cs"/>
          </a:endParaRPr>
        </a:p>
      </dgm:t>
    </dgm:pt>
    <dgm:pt modelId="{D99F6E76-FD44-44EA-9EF0-8156651FA7A2}" type="parTrans" cxnId="{262C30F2-9C77-4145-8CCE-BEF639912EB2}">
      <dgm:prSet/>
      <dgm:spPr/>
      <dgm:t>
        <a:bodyPr/>
        <a:lstStyle/>
        <a:p>
          <a:endParaRPr lang="ru-RU" sz="1400"/>
        </a:p>
      </dgm:t>
    </dgm:pt>
    <dgm:pt modelId="{DE61C826-3525-4266-9739-14847C2C41E4}" type="sibTrans" cxnId="{262C30F2-9C77-4145-8CCE-BEF639912EB2}">
      <dgm:prSet/>
      <dgm:spPr/>
      <dgm:t>
        <a:bodyPr/>
        <a:lstStyle/>
        <a:p>
          <a:endParaRPr lang="ru-RU" sz="1400"/>
        </a:p>
      </dgm:t>
    </dgm:pt>
    <dgm:pt modelId="{FC326C6B-21D4-41C1-BFCF-382367AF9E29}">
      <dgm:prSet custT="1"/>
      <dgm:spPr/>
      <dgm:t>
        <a:bodyPr/>
        <a:lstStyle/>
        <a:p>
          <a:pPr algn="l">
            <a:lnSpc>
              <a:spcPct val="80000"/>
            </a:lnSpc>
          </a:pPr>
          <a:r>
            <a:rPr lang="ru-RU" sz="1200" dirty="0">
              <a:effectLst/>
            </a:rPr>
            <a:t>Механизм действия связан с инактивацией гидроксильных радикалов и улучшением обменных процессов в очаге воспаления</a:t>
          </a:r>
        </a:p>
      </dgm:t>
    </dgm:pt>
    <dgm:pt modelId="{58002FEC-1AF1-492C-B51B-33AB659D999D}" type="parTrans" cxnId="{7A0FCC00-1E09-4793-B515-041A2A2678EF}">
      <dgm:prSet/>
      <dgm:spPr/>
      <dgm:t>
        <a:bodyPr/>
        <a:lstStyle/>
        <a:p>
          <a:endParaRPr lang="ru-RU" sz="1400"/>
        </a:p>
      </dgm:t>
    </dgm:pt>
    <dgm:pt modelId="{0C441760-D4B0-46DC-833E-E27255752731}" type="sibTrans" cxnId="{7A0FCC00-1E09-4793-B515-041A2A2678EF}">
      <dgm:prSet/>
      <dgm:spPr/>
      <dgm:t>
        <a:bodyPr/>
        <a:lstStyle/>
        <a:p>
          <a:endParaRPr lang="ru-RU" sz="1400"/>
        </a:p>
      </dgm:t>
    </dgm:pt>
    <dgm:pt modelId="{E0D29C56-67A7-44A4-AC74-02D499BC512E}">
      <dgm:prSet custT="1"/>
      <dgm:spPr/>
      <dgm:t>
        <a:bodyPr/>
        <a:lstStyle/>
        <a:p>
          <a:pPr marL="0" lvl="0" indent="0" algn="l" defTabSz="622300">
            <a:lnSpc>
              <a:spcPct val="90000"/>
            </a:lnSpc>
            <a:spcBef>
              <a:spcPct val="0"/>
            </a:spcBef>
            <a:spcAft>
              <a:spcPct val="35000"/>
            </a:spcAft>
            <a:buNone/>
          </a:pPr>
          <a:r>
            <a:rPr lang="ru-RU" sz="1600" b="1" kern="1200" smtClean="0">
              <a:latin typeface="Calibri"/>
              <a:ea typeface="+mn-ea"/>
              <a:cs typeface="+mn-cs"/>
            </a:rPr>
            <a:t>РЕГЕНЕРАТИВНОЕ ДЕЙСТВИЕ</a:t>
          </a:r>
          <a:endParaRPr lang="ru-RU" sz="1600" b="1" kern="1200" dirty="0">
            <a:latin typeface="Calibri"/>
            <a:ea typeface="+mn-ea"/>
            <a:cs typeface="+mn-cs"/>
          </a:endParaRPr>
        </a:p>
      </dgm:t>
    </dgm:pt>
    <dgm:pt modelId="{B8C635AE-2179-41E4-A707-6C27BB084DAD}" type="parTrans" cxnId="{7D0265B1-9379-40A9-A922-E8818C8B2F80}">
      <dgm:prSet/>
      <dgm:spPr/>
      <dgm:t>
        <a:bodyPr/>
        <a:lstStyle/>
        <a:p>
          <a:endParaRPr lang="ru-RU"/>
        </a:p>
      </dgm:t>
    </dgm:pt>
    <dgm:pt modelId="{6A9C93D9-8751-4D6F-888C-A1608ABCAF35}" type="sibTrans" cxnId="{7D0265B1-9379-40A9-A922-E8818C8B2F80}">
      <dgm:prSet/>
      <dgm:spPr/>
      <dgm:t>
        <a:bodyPr/>
        <a:lstStyle/>
        <a:p>
          <a:endParaRPr lang="ru-RU"/>
        </a:p>
      </dgm:t>
    </dgm:pt>
    <dgm:pt modelId="{B17127E3-3D2C-484D-80CC-BA4D2C2FFC7B}">
      <dgm:prSet custT="1"/>
      <dgm:spPr/>
      <dgm:t>
        <a:bodyPr/>
        <a:lstStyle/>
        <a:p>
          <a:pPr marL="114300" lvl="1" indent="-114300" algn="l" defTabSz="622300">
            <a:lnSpc>
              <a:spcPct val="80000"/>
            </a:lnSpc>
            <a:spcBef>
              <a:spcPct val="0"/>
            </a:spcBef>
            <a:spcAft>
              <a:spcPct val="15000"/>
            </a:spcAft>
            <a:buChar char="•"/>
          </a:pPr>
          <a:r>
            <a:rPr lang="ru-RU" sz="1400" kern="1200" smtClean="0">
              <a:effectLst/>
              <a:latin typeface="Calibri"/>
              <a:ea typeface="+mn-ea"/>
              <a:cs typeface="+mn-cs"/>
            </a:rPr>
            <a:t>Ускоряет регенерацию  внутренних тканей вымени, кожных покровов</a:t>
          </a:r>
          <a:endParaRPr lang="ru-RU" sz="1400" kern="1200" dirty="0">
            <a:effectLst/>
            <a:latin typeface="Calibri"/>
            <a:ea typeface="+mn-ea"/>
            <a:cs typeface="+mn-cs"/>
          </a:endParaRPr>
        </a:p>
      </dgm:t>
    </dgm:pt>
    <dgm:pt modelId="{425F8BFE-95B7-492F-81C7-179AB01CDF83}" type="parTrans" cxnId="{9958556D-77F1-48A3-8C7F-346949CB1B48}">
      <dgm:prSet/>
      <dgm:spPr/>
      <dgm:t>
        <a:bodyPr/>
        <a:lstStyle/>
        <a:p>
          <a:endParaRPr lang="ru-RU"/>
        </a:p>
      </dgm:t>
    </dgm:pt>
    <dgm:pt modelId="{40E2AFF3-9EDB-4DFE-B206-AD8F8B13F6AA}" type="sibTrans" cxnId="{9958556D-77F1-48A3-8C7F-346949CB1B48}">
      <dgm:prSet/>
      <dgm:spPr/>
      <dgm:t>
        <a:bodyPr/>
        <a:lstStyle/>
        <a:p>
          <a:endParaRPr lang="ru-RU"/>
        </a:p>
      </dgm:t>
    </dgm:pt>
    <dgm:pt modelId="{891B938E-059C-4380-B6DC-8E4C62B977F2}">
      <dgm:prSet custT="1"/>
      <dgm:spPr/>
      <dgm:t>
        <a:bodyPr/>
        <a:lstStyle/>
        <a:p>
          <a:pPr marL="114300" lvl="1" indent="-114300" algn="l" defTabSz="622300">
            <a:lnSpc>
              <a:spcPct val="80000"/>
            </a:lnSpc>
            <a:spcBef>
              <a:spcPct val="0"/>
            </a:spcBef>
            <a:spcAft>
              <a:spcPct val="15000"/>
            </a:spcAft>
            <a:buChar char="•"/>
          </a:pPr>
          <a:r>
            <a:rPr lang="ru-RU" sz="1400" kern="1200" smtClean="0">
              <a:effectLst/>
              <a:latin typeface="Calibri"/>
              <a:ea typeface="+mn-ea"/>
              <a:cs typeface="+mn-cs"/>
            </a:rPr>
            <a:t>Снимает раздражение после укусов насекомых</a:t>
          </a:r>
          <a:endParaRPr lang="ru-RU" sz="1400" kern="1200" dirty="0">
            <a:effectLst/>
            <a:latin typeface="Calibri"/>
            <a:ea typeface="+mn-ea"/>
            <a:cs typeface="+mn-cs"/>
          </a:endParaRPr>
        </a:p>
      </dgm:t>
    </dgm:pt>
    <dgm:pt modelId="{00B199C7-37F1-4E57-8356-27CAC21B484A}" type="parTrans" cxnId="{E93B2328-66C4-461D-B503-77DD4E6E2CF3}">
      <dgm:prSet/>
      <dgm:spPr/>
      <dgm:t>
        <a:bodyPr/>
        <a:lstStyle/>
        <a:p>
          <a:endParaRPr lang="ru-RU"/>
        </a:p>
      </dgm:t>
    </dgm:pt>
    <dgm:pt modelId="{2BE3D078-37C8-4666-BB0D-2E61AD3FB3E8}" type="sibTrans" cxnId="{E93B2328-66C4-461D-B503-77DD4E6E2CF3}">
      <dgm:prSet/>
      <dgm:spPr/>
      <dgm:t>
        <a:bodyPr/>
        <a:lstStyle/>
        <a:p>
          <a:endParaRPr lang="ru-RU"/>
        </a:p>
      </dgm:t>
    </dgm:pt>
    <dgm:pt modelId="{3C572887-186D-1E4E-B599-8AF0B4A1F33B}" type="pres">
      <dgm:prSet presAssocID="{6AD6D5F1-6105-4B38-BDB0-7CD8BD494001}" presName="diagram" presStyleCnt="0">
        <dgm:presLayoutVars>
          <dgm:dir/>
          <dgm:resizeHandles val="exact"/>
        </dgm:presLayoutVars>
      </dgm:prSet>
      <dgm:spPr/>
      <dgm:t>
        <a:bodyPr/>
        <a:lstStyle/>
        <a:p>
          <a:endParaRPr lang="ru-RU"/>
        </a:p>
      </dgm:t>
    </dgm:pt>
    <dgm:pt modelId="{6EDE568B-77F2-0A49-85FF-9D882084603C}" type="pres">
      <dgm:prSet presAssocID="{D24F6842-5EDB-4DC8-8DE8-E5B4F3EDC9A9}" presName="node" presStyleLbl="node1" presStyleIdx="0" presStyleCnt="6">
        <dgm:presLayoutVars>
          <dgm:bulletEnabled val="1"/>
        </dgm:presLayoutVars>
      </dgm:prSet>
      <dgm:spPr/>
      <dgm:t>
        <a:bodyPr/>
        <a:lstStyle/>
        <a:p>
          <a:endParaRPr lang="ru-RU"/>
        </a:p>
      </dgm:t>
    </dgm:pt>
    <dgm:pt modelId="{ECF5AC45-5D87-DA44-9094-D638959B9862}" type="pres">
      <dgm:prSet presAssocID="{FADFC0C8-29F9-4D4A-A668-84D67F183252}" presName="sibTrans" presStyleCnt="0"/>
      <dgm:spPr/>
      <dgm:t>
        <a:bodyPr/>
        <a:lstStyle/>
        <a:p>
          <a:endParaRPr lang="ru-RU"/>
        </a:p>
      </dgm:t>
    </dgm:pt>
    <dgm:pt modelId="{AA1517D0-8785-914F-8A3C-F3871C6598BE}" type="pres">
      <dgm:prSet presAssocID="{FFBC4219-B59C-4221-9F9E-E7CF953C5960}" presName="node" presStyleLbl="node1" presStyleIdx="1" presStyleCnt="6">
        <dgm:presLayoutVars>
          <dgm:bulletEnabled val="1"/>
        </dgm:presLayoutVars>
      </dgm:prSet>
      <dgm:spPr/>
      <dgm:t>
        <a:bodyPr/>
        <a:lstStyle/>
        <a:p>
          <a:endParaRPr lang="ru-RU"/>
        </a:p>
      </dgm:t>
    </dgm:pt>
    <dgm:pt modelId="{F0382843-0D4C-C547-A5FD-9D9D1B11F726}" type="pres">
      <dgm:prSet presAssocID="{EC936162-DDF8-4840-A288-7380BB530DDE}" presName="sibTrans" presStyleCnt="0"/>
      <dgm:spPr/>
      <dgm:t>
        <a:bodyPr/>
        <a:lstStyle/>
        <a:p>
          <a:endParaRPr lang="ru-RU"/>
        </a:p>
      </dgm:t>
    </dgm:pt>
    <dgm:pt modelId="{8DE12F7D-9195-824E-94C2-3CD4659F653E}" type="pres">
      <dgm:prSet presAssocID="{9DF9BF28-9E30-479D-8AA0-B13A16F48458}" presName="node" presStyleLbl="node1" presStyleIdx="2" presStyleCnt="6">
        <dgm:presLayoutVars>
          <dgm:bulletEnabled val="1"/>
        </dgm:presLayoutVars>
      </dgm:prSet>
      <dgm:spPr/>
      <dgm:t>
        <a:bodyPr/>
        <a:lstStyle/>
        <a:p>
          <a:endParaRPr lang="ru-RU"/>
        </a:p>
      </dgm:t>
    </dgm:pt>
    <dgm:pt modelId="{5D77BD6F-571F-F44B-8BA3-4C66F6C3AF98}" type="pres">
      <dgm:prSet presAssocID="{DFA01D9B-FB4A-49A7-A5BE-9EF09EEE33E7}" presName="sibTrans" presStyleCnt="0"/>
      <dgm:spPr/>
      <dgm:t>
        <a:bodyPr/>
        <a:lstStyle/>
        <a:p>
          <a:endParaRPr lang="ru-RU"/>
        </a:p>
      </dgm:t>
    </dgm:pt>
    <dgm:pt modelId="{F9FB3D27-191A-8749-A45B-0FBDDC3AF8F9}" type="pres">
      <dgm:prSet presAssocID="{57B80E0C-1598-4E36-AFDD-4A65319EE4C1}" presName="node" presStyleLbl="node1" presStyleIdx="3" presStyleCnt="6">
        <dgm:presLayoutVars>
          <dgm:bulletEnabled val="1"/>
        </dgm:presLayoutVars>
      </dgm:prSet>
      <dgm:spPr/>
      <dgm:t>
        <a:bodyPr/>
        <a:lstStyle/>
        <a:p>
          <a:endParaRPr lang="ru-RU"/>
        </a:p>
      </dgm:t>
    </dgm:pt>
    <dgm:pt modelId="{8A2AFA9C-FA74-6148-929C-DBAF28CAD4EE}" type="pres">
      <dgm:prSet presAssocID="{261245DD-1A93-4B87-9EC2-CE46C4935DD0}" presName="sibTrans" presStyleCnt="0"/>
      <dgm:spPr/>
      <dgm:t>
        <a:bodyPr/>
        <a:lstStyle/>
        <a:p>
          <a:endParaRPr lang="ru-RU"/>
        </a:p>
      </dgm:t>
    </dgm:pt>
    <dgm:pt modelId="{493A285B-A964-B240-94A7-5053B2ACFC49}" type="pres">
      <dgm:prSet presAssocID="{682E527D-960F-443C-946A-5943A19ADF3B}" presName="node" presStyleLbl="node1" presStyleIdx="4" presStyleCnt="6">
        <dgm:presLayoutVars>
          <dgm:bulletEnabled val="1"/>
        </dgm:presLayoutVars>
      </dgm:prSet>
      <dgm:spPr/>
      <dgm:t>
        <a:bodyPr/>
        <a:lstStyle/>
        <a:p>
          <a:endParaRPr lang="ru-RU"/>
        </a:p>
      </dgm:t>
    </dgm:pt>
    <dgm:pt modelId="{7A9532A2-990A-094D-89C9-43453BEB792B}" type="pres">
      <dgm:prSet presAssocID="{3A0F6198-D827-4F55-93BD-9C40CB7C326E}" presName="sibTrans" presStyleCnt="0"/>
      <dgm:spPr/>
      <dgm:t>
        <a:bodyPr/>
        <a:lstStyle/>
        <a:p>
          <a:endParaRPr lang="ru-RU"/>
        </a:p>
      </dgm:t>
    </dgm:pt>
    <dgm:pt modelId="{7D8E858B-4F16-9649-B60C-0269B161B95D}" type="pres">
      <dgm:prSet presAssocID="{E0D29C56-67A7-44A4-AC74-02D499BC512E}" presName="node" presStyleLbl="node1" presStyleIdx="5" presStyleCnt="6">
        <dgm:presLayoutVars>
          <dgm:bulletEnabled val="1"/>
        </dgm:presLayoutVars>
      </dgm:prSet>
      <dgm:spPr/>
      <dgm:t>
        <a:bodyPr/>
        <a:lstStyle/>
        <a:p>
          <a:endParaRPr lang="ru-RU"/>
        </a:p>
      </dgm:t>
    </dgm:pt>
  </dgm:ptLst>
  <dgm:cxnLst>
    <dgm:cxn modelId="{C050C5EE-0AF7-4D9F-ABD7-8236FC9893FE}" type="presOf" srcId="{57B80E0C-1598-4E36-AFDD-4A65319EE4C1}" destId="{F9FB3D27-191A-8749-A45B-0FBDDC3AF8F9}" srcOrd="0" destOrd="0" presId="urn:microsoft.com/office/officeart/2005/8/layout/default"/>
    <dgm:cxn modelId="{23A91BDD-A4B3-4626-BED5-121D89BDB1D1}" type="presOf" srcId="{6AD6D5F1-6105-4B38-BDB0-7CD8BD494001}" destId="{3C572887-186D-1E4E-B599-8AF0B4A1F33B}" srcOrd="0" destOrd="0" presId="urn:microsoft.com/office/officeart/2005/8/layout/default"/>
    <dgm:cxn modelId="{7A0FCC00-1E09-4793-B515-041A2A2678EF}" srcId="{D24F6842-5EDB-4DC8-8DE8-E5B4F3EDC9A9}" destId="{FC326C6B-21D4-41C1-BFCF-382367AF9E29}" srcOrd="0" destOrd="0" parTransId="{58002FEC-1AF1-492C-B51B-33AB659D999D}" sibTransId="{0C441760-D4B0-46DC-833E-E27255752731}"/>
    <dgm:cxn modelId="{2CE7842F-E1D5-46CF-A8EF-D5D121254D44}" srcId="{57B80E0C-1598-4E36-AFDD-4A65319EE4C1}" destId="{7327FA3D-1E76-4D03-891B-5EE57E601279}" srcOrd="0" destOrd="0" parTransId="{03EA4069-AE4C-45F4-9BE8-C5F3CA935854}" sibTransId="{DD2F4BBB-18F9-4373-9304-93216D84D7A6}"/>
    <dgm:cxn modelId="{7AEC7FD5-EA14-403E-9E60-108C2D20A737}" type="presOf" srcId="{5DBC055F-11D6-41A4-81B1-FFB498F042E7}" destId="{493A285B-A964-B240-94A7-5053B2ACFC49}" srcOrd="0" destOrd="1" presId="urn:microsoft.com/office/officeart/2005/8/layout/default"/>
    <dgm:cxn modelId="{A30CBF92-0ECA-4FFB-B4CC-B48A660690C8}" srcId="{6AD6D5F1-6105-4B38-BDB0-7CD8BD494001}" destId="{682E527D-960F-443C-946A-5943A19ADF3B}" srcOrd="4" destOrd="0" parTransId="{8CFFB451-03FC-4F3F-9FC6-76421327C97F}" sibTransId="{3A0F6198-D827-4F55-93BD-9C40CB7C326E}"/>
    <dgm:cxn modelId="{9958556D-77F1-48A3-8C7F-346949CB1B48}" srcId="{E0D29C56-67A7-44A4-AC74-02D499BC512E}" destId="{B17127E3-3D2C-484D-80CC-BA4D2C2FFC7B}" srcOrd="0" destOrd="0" parTransId="{425F8BFE-95B7-492F-81C7-179AB01CDF83}" sibTransId="{40E2AFF3-9EDB-4DFE-B206-AD8F8B13F6AA}"/>
    <dgm:cxn modelId="{4C7138EE-95AC-4962-88D5-59DFBA38A9AE}" type="presOf" srcId="{D24F6842-5EDB-4DC8-8DE8-E5B4F3EDC9A9}" destId="{6EDE568B-77F2-0A49-85FF-9D882084603C}" srcOrd="0" destOrd="0" presId="urn:microsoft.com/office/officeart/2005/8/layout/default"/>
    <dgm:cxn modelId="{7D0265B1-9379-40A9-A922-E8818C8B2F80}" srcId="{6AD6D5F1-6105-4B38-BDB0-7CD8BD494001}" destId="{E0D29C56-67A7-44A4-AC74-02D499BC512E}" srcOrd="5" destOrd="0" parTransId="{B8C635AE-2179-41E4-A707-6C27BB084DAD}" sibTransId="{6A9C93D9-8751-4D6F-888C-A1608ABCAF35}"/>
    <dgm:cxn modelId="{9522E066-0E4B-437C-9B2B-184573D56E8D}" srcId="{6AD6D5F1-6105-4B38-BDB0-7CD8BD494001}" destId="{D24F6842-5EDB-4DC8-8DE8-E5B4F3EDC9A9}" srcOrd="0" destOrd="0" parTransId="{1F28F4BE-9A8E-4608-868C-EFBE38287A63}" sibTransId="{FADFC0C8-29F9-4D4A-A668-84D67F183252}"/>
    <dgm:cxn modelId="{262C30F2-9C77-4145-8CCE-BEF639912EB2}" srcId="{682E527D-960F-443C-946A-5943A19ADF3B}" destId="{5DBC055F-11D6-41A4-81B1-FFB498F042E7}" srcOrd="0" destOrd="0" parTransId="{D99F6E76-FD44-44EA-9EF0-8156651FA7A2}" sibTransId="{DE61C826-3525-4266-9739-14847C2C41E4}"/>
    <dgm:cxn modelId="{3FF8D04B-DAFD-4B77-B100-CF1F0458F0F6}" type="presOf" srcId="{E0D29C56-67A7-44A4-AC74-02D499BC512E}" destId="{7D8E858B-4F16-9649-B60C-0269B161B95D}" srcOrd="0" destOrd="0" presId="urn:microsoft.com/office/officeart/2005/8/layout/default"/>
    <dgm:cxn modelId="{A21E5DDC-70C4-4208-851E-7CB4F1E0DF19}" type="presOf" srcId="{FBCAD17F-BFC5-4A64-A3DF-FAE4FAAB974A}" destId="{AA1517D0-8785-914F-8A3C-F3871C6598BE}" srcOrd="0" destOrd="1" presId="urn:microsoft.com/office/officeart/2005/8/layout/default"/>
    <dgm:cxn modelId="{E93B2328-66C4-461D-B503-77DD4E6E2CF3}" srcId="{E0D29C56-67A7-44A4-AC74-02D499BC512E}" destId="{891B938E-059C-4380-B6DC-8E4C62B977F2}" srcOrd="1" destOrd="0" parTransId="{00B199C7-37F1-4E57-8356-27CAC21B484A}" sibTransId="{2BE3D078-37C8-4666-BB0D-2E61AD3FB3E8}"/>
    <dgm:cxn modelId="{C597D01F-75B1-4A4D-B485-2D5A4FF8A25C}" srcId="{6AD6D5F1-6105-4B38-BDB0-7CD8BD494001}" destId="{57B80E0C-1598-4E36-AFDD-4A65319EE4C1}" srcOrd="3" destOrd="0" parTransId="{1837C807-1A27-428E-B47E-B82EA5C033C3}" sibTransId="{261245DD-1A93-4B87-9EC2-CE46C4935DD0}"/>
    <dgm:cxn modelId="{CFBEE14D-CE0D-4884-9602-2E1F3412E447}" srcId="{FFBC4219-B59C-4221-9F9E-E7CF953C5960}" destId="{FBCAD17F-BFC5-4A64-A3DF-FAE4FAAB974A}" srcOrd="0" destOrd="0" parTransId="{50B49BC1-74CB-40EE-B1E1-4C3A05748B19}" sibTransId="{B6051472-66C1-46FC-BE46-B152BF841A21}"/>
    <dgm:cxn modelId="{A88EDB4B-41C8-429A-A064-76ADC9E4D0ED}" type="presOf" srcId="{9DF9BF28-9E30-479D-8AA0-B13A16F48458}" destId="{8DE12F7D-9195-824E-94C2-3CD4659F653E}" srcOrd="0" destOrd="0" presId="urn:microsoft.com/office/officeart/2005/8/layout/default"/>
    <dgm:cxn modelId="{BC4D5767-A933-4389-904A-CE5E6826A5D1}" type="presOf" srcId="{FFBC4219-B59C-4221-9F9E-E7CF953C5960}" destId="{AA1517D0-8785-914F-8A3C-F3871C6598BE}" srcOrd="0" destOrd="0" presId="urn:microsoft.com/office/officeart/2005/8/layout/default"/>
    <dgm:cxn modelId="{E2AFAAB5-42BB-46B6-B83A-D4689A27B2FA}" type="presOf" srcId="{83468034-41BA-4497-B22D-F71D24681E62}" destId="{8DE12F7D-9195-824E-94C2-3CD4659F653E}" srcOrd="0" destOrd="1" presId="urn:microsoft.com/office/officeart/2005/8/layout/default"/>
    <dgm:cxn modelId="{CBF8FCD6-AD84-435F-B1E1-1016C4271928}" type="presOf" srcId="{7327FA3D-1E76-4D03-891B-5EE57E601279}" destId="{F9FB3D27-191A-8749-A45B-0FBDDC3AF8F9}" srcOrd="0" destOrd="1" presId="urn:microsoft.com/office/officeart/2005/8/layout/default"/>
    <dgm:cxn modelId="{BE2F9617-B4E4-4C90-BE6A-1E9288423631}" srcId="{6AD6D5F1-6105-4B38-BDB0-7CD8BD494001}" destId="{9DF9BF28-9E30-479D-8AA0-B13A16F48458}" srcOrd="2" destOrd="0" parTransId="{600332B2-BCAA-46AB-9CA3-B39718715FD3}" sibTransId="{DFA01D9B-FB4A-49A7-A5BE-9EF09EEE33E7}"/>
    <dgm:cxn modelId="{2B98DCF8-A08C-4234-A43D-27ABC837B028}" srcId="{6AD6D5F1-6105-4B38-BDB0-7CD8BD494001}" destId="{FFBC4219-B59C-4221-9F9E-E7CF953C5960}" srcOrd="1" destOrd="0" parTransId="{9FF11B42-DD95-4225-81B2-F3935D0E4EE4}" sibTransId="{EC936162-DDF8-4840-A288-7380BB530DDE}"/>
    <dgm:cxn modelId="{F1C7E093-4FEE-4BBE-89B6-5F31A867D4B2}" type="presOf" srcId="{682E527D-960F-443C-946A-5943A19ADF3B}" destId="{493A285B-A964-B240-94A7-5053B2ACFC49}" srcOrd="0" destOrd="0" presId="urn:microsoft.com/office/officeart/2005/8/layout/default"/>
    <dgm:cxn modelId="{9AAA9749-B891-4B12-B806-DE6909BACC67}" type="presOf" srcId="{B17127E3-3D2C-484D-80CC-BA4D2C2FFC7B}" destId="{7D8E858B-4F16-9649-B60C-0269B161B95D}" srcOrd="0" destOrd="1" presId="urn:microsoft.com/office/officeart/2005/8/layout/default"/>
    <dgm:cxn modelId="{D18DCD89-1B4F-4EEF-83B4-AD96F1C5FB9F}" type="presOf" srcId="{891B938E-059C-4380-B6DC-8E4C62B977F2}" destId="{7D8E858B-4F16-9649-B60C-0269B161B95D}" srcOrd="0" destOrd="2" presId="urn:microsoft.com/office/officeart/2005/8/layout/default"/>
    <dgm:cxn modelId="{E296EFB2-2FD3-42C8-8C39-03097CA42DA7}" type="presOf" srcId="{FC326C6B-21D4-41C1-BFCF-382367AF9E29}" destId="{6EDE568B-77F2-0A49-85FF-9D882084603C}" srcOrd="0" destOrd="1" presId="urn:microsoft.com/office/officeart/2005/8/layout/default"/>
    <dgm:cxn modelId="{0CF6CA74-679D-4C6C-9D70-7D0017101EDD}" srcId="{9DF9BF28-9E30-479D-8AA0-B13A16F48458}" destId="{83468034-41BA-4497-B22D-F71D24681E62}" srcOrd="0" destOrd="0" parTransId="{6040460E-DED4-40BC-BCA8-F73DCAF071C6}" sibTransId="{FA2531DD-F0FA-4007-ACC0-D6EEF1F23998}"/>
    <dgm:cxn modelId="{FBD7FCDA-AD92-43C7-9192-C013F4C5FF22}" type="presParOf" srcId="{3C572887-186D-1E4E-B599-8AF0B4A1F33B}" destId="{6EDE568B-77F2-0A49-85FF-9D882084603C}" srcOrd="0" destOrd="0" presId="urn:microsoft.com/office/officeart/2005/8/layout/default"/>
    <dgm:cxn modelId="{18DB3E66-D4B7-41E7-9C74-1BDAEFB309F7}" type="presParOf" srcId="{3C572887-186D-1E4E-B599-8AF0B4A1F33B}" destId="{ECF5AC45-5D87-DA44-9094-D638959B9862}" srcOrd="1" destOrd="0" presId="urn:microsoft.com/office/officeart/2005/8/layout/default"/>
    <dgm:cxn modelId="{54BB7733-D897-49AD-A745-65F83F192539}" type="presParOf" srcId="{3C572887-186D-1E4E-B599-8AF0B4A1F33B}" destId="{AA1517D0-8785-914F-8A3C-F3871C6598BE}" srcOrd="2" destOrd="0" presId="urn:microsoft.com/office/officeart/2005/8/layout/default"/>
    <dgm:cxn modelId="{C7E78BAF-B8F5-44D9-9DBB-FE2DDF8FD234}" type="presParOf" srcId="{3C572887-186D-1E4E-B599-8AF0B4A1F33B}" destId="{F0382843-0D4C-C547-A5FD-9D9D1B11F726}" srcOrd="3" destOrd="0" presId="urn:microsoft.com/office/officeart/2005/8/layout/default"/>
    <dgm:cxn modelId="{148BEE36-52E9-4E40-938F-BDF75F8EB797}" type="presParOf" srcId="{3C572887-186D-1E4E-B599-8AF0B4A1F33B}" destId="{8DE12F7D-9195-824E-94C2-3CD4659F653E}" srcOrd="4" destOrd="0" presId="urn:microsoft.com/office/officeart/2005/8/layout/default"/>
    <dgm:cxn modelId="{713AFD19-004B-4A28-A89E-5AE34F83BA05}" type="presParOf" srcId="{3C572887-186D-1E4E-B599-8AF0B4A1F33B}" destId="{5D77BD6F-571F-F44B-8BA3-4C66F6C3AF98}" srcOrd="5" destOrd="0" presId="urn:microsoft.com/office/officeart/2005/8/layout/default"/>
    <dgm:cxn modelId="{42E380BD-B9C6-4D62-B6C3-60418BFBBA38}" type="presParOf" srcId="{3C572887-186D-1E4E-B599-8AF0B4A1F33B}" destId="{F9FB3D27-191A-8749-A45B-0FBDDC3AF8F9}" srcOrd="6" destOrd="0" presId="urn:microsoft.com/office/officeart/2005/8/layout/default"/>
    <dgm:cxn modelId="{D460A4BC-5E00-48AC-9A00-264A9747FEF7}" type="presParOf" srcId="{3C572887-186D-1E4E-B599-8AF0B4A1F33B}" destId="{8A2AFA9C-FA74-6148-929C-DBAF28CAD4EE}" srcOrd="7" destOrd="0" presId="urn:microsoft.com/office/officeart/2005/8/layout/default"/>
    <dgm:cxn modelId="{ADAA9C9C-9084-4F7B-8B00-AF71B839A041}" type="presParOf" srcId="{3C572887-186D-1E4E-B599-8AF0B4A1F33B}" destId="{493A285B-A964-B240-94A7-5053B2ACFC49}" srcOrd="8" destOrd="0" presId="urn:microsoft.com/office/officeart/2005/8/layout/default"/>
    <dgm:cxn modelId="{D31779D6-32DB-4503-A555-2972F08CD45C}" type="presParOf" srcId="{3C572887-186D-1E4E-B599-8AF0B4A1F33B}" destId="{7A9532A2-990A-094D-89C9-43453BEB792B}" srcOrd="9" destOrd="0" presId="urn:microsoft.com/office/officeart/2005/8/layout/default"/>
    <dgm:cxn modelId="{5E78B537-606A-4546-86C4-15BD46691F9B}" type="presParOf" srcId="{3C572887-186D-1E4E-B599-8AF0B4A1F33B}" destId="{7D8E858B-4F16-9649-B60C-0269B161B95D}"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5A15718-F8E1-4C9A-A34A-077DAA164079}" type="doc">
      <dgm:prSet loTypeId="urn:microsoft.com/office/officeart/2005/8/layout/vList2" loCatId="list" qsTypeId="urn:microsoft.com/office/officeart/2005/8/quickstyle/simple4" qsCatId="simple" csTypeId="urn:microsoft.com/office/officeart/2005/8/colors/colorful1" csCatId="colorful" phldr="1"/>
      <dgm:spPr/>
      <dgm:t>
        <a:bodyPr/>
        <a:lstStyle/>
        <a:p>
          <a:endParaRPr lang="ru-RU"/>
        </a:p>
      </dgm:t>
    </dgm:pt>
    <dgm:pt modelId="{52480223-368E-49FF-AA1F-B85BDE5F876B}">
      <dgm:prSet phldrT="[Текст]" custT="1"/>
      <dgm:spPr>
        <a:solidFill>
          <a:srgbClr val="0070C0"/>
        </a:solidFill>
      </dgm:spPr>
      <dgm:t>
        <a:bodyPr/>
        <a:lstStyle/>
        <a:p>
          <a:r>
            <a:rPr lang="ru-RU" sz="2400" dirty="0" smtClean="0"/>
            <a:t>Для повышения эффективности терапии мастита </a:t>
          </a:r>
          <a:endParaRPr lang="ru-RU" sz="2400" dirty="0"/>
        </a:p>
      </dgm:t>
    </dgm:pt>
    <dgm:pt modelId="{9C0DFF25-70A6-4718-A204-3D2CF5B09EA2}" type="parTrans" cxnId="{26F94643-4830-470E-95D9-14B93D19BC0E}">
      <dgm:prSet/>
      <dgm:spPr/>
      <dgm:t>
        <a:bodyPr/>
        <a:lstStyle/>
        <a:p>
          <a:endParaRPr lang="ru-RU"/>
        </a:p>
      </dgm:t>
    </dgm:pt>
    <dgm:pt modelId="{2F2EDA4C-2543-4204-9018-6FD04D487047}" type="sibTrans" cxnId="{26F94643-4830-470E-95D9-14B93D19BC0E}">
      <dgm:prSet/>
      <dgm:spPr/>
      <dgm:t>
        <a:bodyPr/>
        <a:lstStyle/>
        <a:p>
          <a:endParaRPr lang="ru-RU"/>
        </a:p>
      </dgm:t>
    </dgm:pt>
    <dgm:pt modelId="{12F9C505-F5A4-48FE-87FC-0DE695D98F4D}">
      <dgm:prSet phldrT="[Текст]" custT="1"/>
      <dgm:spPr/>
      <dgm:t>
        <a:bodyPr/>
        <a:lstStyle/>
        <a:p>
          <a:pPr algn="just"/>
          <a:r>
            <a:rPr lang="ru-RU" sz="1400" dirty="0" smtClean="0"/>
            <a:t>Входящая в состав препарата комбинация диметилсульфоксида и калия йодида глубоко проникает через кожу молочной железы, оказывает противовоспалительное, анальгетическое, обезболивающее, антимикробное действие, нормализует регенеративные процессы. При комплексной терапии с антибиотиками повышает эффективность их действия</a:t>
          </a:r>
          <a:endParaRPr lang="ru-RU" sz="1400" dirty="0"/>
        </a:p>
      </dgm:t>
    </dgm:pt>
    <dgm:pt modelId="{6717F0DD-F0A9-41EF-8F8F-FD06EF5D4A01}" type="parTrans" cxnId="{1B2E2A41-45D2-4A7D-98F5-E2A22289CF10}">
      <dgm:prSet/>
      <dgm:spPr/>
      <dgm:t>
        <a:bodyPr/>
        <a:lstStyle/>
        <a:p>
          <a:endParaRPr lang="ru-RU"/>
        </a:p>
      </dgm:t>
    </dgm:pt>
    <dgm:pt modelId="{B25F23A2-8AA9-4E1F-9DEA-853F9D301657}" type="sibTrans" cxnId="{1B2E2A41-45D2-4A7D-98F5-E2A22289CF10}">
      <dgm:prSet/>
      <dgm:spPr/>
      <dgm:t>
        <a:bodyPr/>
        <a:lstStyle/>
        <a:p>
          <a:endParaRPr lang="ru-RU"/>
        </a:p>
      </dgm:t>
    </dgm:pt>
    <dgm:pt modelId="{1B6AE96F-0D32-43A8-8298-3C24DA1C0A9E}">
      <dgm:prSet phldrT="[Текст]" custT="1"/>
      <dgm:spPr>
        <a:solidFill>
          <a:schemeClr val="bg1">
            <a:lumMod val="50000"/>
          </a:schemeClr>
        </a:solidFill>
      </dgm:spPr>
      <dgm:t>
        <a:bodyPr/>
        <a:lstStyle/>
        <a:p>
          <a:r>
            <a:rPr lang="ru-RU" sz="2400" dirty="0" smtClean="0"/>
            <a:t>Для сохранения молочной продуктивности</a:t>
          </a:r>
          <a:endParaRPr lang="ru-RU" sz="2400" dirty="0"/>
        </a:p>
      </dgm:t>
    </dgm:pt>
    <dgm:pt modelId="{2490A5AD-837B-491D-8EAE-9095649CC614}" type="parTrans" cxnId="{62FC301F-6803-455C-84CA-63EFBDC8262B}">
      <dgm:prSet/>
      <dgm:spPr/>
      <dgm:t>
        <a:bodyPr/>
        <a:lstStyle/>
        <a:p>
          <a:endParaRPr lang="ru-RU"/>
        </a:p>
      </dgm:t>
    </dgm:pt>
    <dgm:pt modelId="{3DCB1354-50A9-4046-8BE5-0E9B1EE6528A}" type="sibTrans" cxnId="{62FC301F-6803-455C-84CA-63EFBDC8262B}">
      <dgm:prSet/>
      <dgm:spPr/>
      <dgm:t>
        <a:bodyPr/>
        <a:lstStyle/>
        <a:p>
          <a:endParaRPr lang="ru-RU"/>
        </a:p>
      </dgm:t>
    </dgm:pt>
    <dgm:pt modelId="{02D19F48-6275-49FF-93A5-F4377080C4D7}">
      <dgm:prSet phldrT="[Текст]" custT="1"/>
      <dgm:spPr/>
      <dgm:t>
        <a:bodyPr/>
        <a:lstStyle/>
        <a:p>
          <a:pPr algn="just"/>
          <a:r>
            <a:rPr lang="ru-RU" sz="1400" dirty="0" smtClean="0"/>
            <a:t>Взаимодействуя с продуктами распада белка, казеином и фибрином, выводит их из очага воспаления, способствуя активизации процессов восстановления секреторной ткани вымени. Ткань не уплотняется и не атрофируется, что, в дальнейшем, снижает риск потери высокой молочной продуктивности.</a:t>
          </a:r>
          <a:endParaRPr lang="ru-RU" sz="1400" dirty="0"/>
        </a:p>
      </dgm:t>
    </dgm:pt>
    <dgm:pt modelId="{6FF183F8-0ACB-4657-9324-DBBC1C35ACE6}" type="parTrans" cxnId="{091956E8-F6FB-4D93-A6A4-ADFEAC946469}">
      <dgm:prSet/>
      <dgm:spPr/>
      <dgm:t>
        <a:bodyPr/>
        <a:lstStyle/>
        <a:p>
          <a:endParaRPr lang="ru-RU"/>
        </a:p>
      </dgm:t>
    </dgm:pt>
    <dgm:pt modelId="{0A3BA2B8-81BF-4388-9F74-61469353C134}" type="sibTrans" cxnId="{091956E8-F6FB-4D93-A6A4-ADFEAC946469}">
      <dgm:prSet/>
      <dgm:spPr/>
      <dgm:t>
        <a:bodyPr/>
        <a:lstStyle/>
        <a:p>
          <a:endParaRPr lang="ru-RU"/>
        </a:p>
      </dgm:t>
    </dgm:pt>
    <dgm:pt modelId="{8EFF2741-3D9A-40BD-9341-DA10BD37A813}" type="pres">
      <dgm:prSet presAssocID="{45A15718-F8E1-4C9A-A34A-077DAA164079}" presName="linear" presStyleCnt="0">
        <dgm:presLayoutVars>
          <dgm:animLvl val="lvl"/>
          <dgm:resizeHandles val="exact"/>
        </dgm:presLayoutVars>
      </dgm:prSet>
      <dgm:spPr/>
      <dgm:t>
        <a:bodyPr/>
        <a:lstStyle/>
        <a:p>
          <a:endParaRPr lang="ru-RU"/>
        </a:p>
      </dgm:t>
    </dgm:pt>
    <dgm:pt modelId="{A19F110D-819A-4726-95B7-4F36DBEBEA77}" type="pres">
      <dgm:prSet presAssocID="{52480223-368E-49FF-AA1F-B85BDE5F876B}" presName="parentText" presStyleLbl="node1" presStyleIdx="0" presStyleCnt="2" custScaleY="66821">
        <dgm:presLayoutVars>
          <dgm:chMax val="0"/>
          <dgm:bulletEnabled val="1"/>
        </dgm:presLayoutVars>
      </dgm:prSet>
      <dgm:spPr/>
      <dgm:t>
        <a:bodyPr/>
        <a:lstStyle/>
        <a:p>
          <a:endParaRPr lang="ru-RU"/>
        </a:p>
      </dgm:t>
    </dgm:pt>
    <dgm:pt modelId="{D28B77B6-9123-4C3F-8DBC-E2FD9F4FE140}" type="pres">
      <dgm:prSet presAssocID="{52480223-368E-49FF-AA1F-B85BDE5F876B}" presName="childText" presStyleLbl="revTx" presStyleIdx="0" presStyleCnt="2">
        <dgm:presLayoutVars>
          <dgm:bulletEnabled val="1"/>
        </dgm:presLayoutVars>
      </dgm:prSet>
      <dgm:spPr/>
      <dgm:t>
        <a:bodyPr/>
        <a:lstStyle/>
        <a:p>
          <a:endParaRPr lang="ru-RU"/>
        </a:p>
      </dgm:t>
    </dgm:pt>
    <dgm:pt modelId="{091D16A0-BD5E-4D4E-8FF2-2EB44923564D}" type="pres">
      <dgm:prSet presAssocID="{1B6AE96F-0D32-43A8-8298-3C24DA1C0A9E}" presName="parentText" presStyleLbl="node1" presStyleIdx="1" presStyleCnt="2" custScaleY="64829">
        <dgm:presLayoutVars>
          <dgm:chMax val="0"/>
          <dgm:bulletEnabled val="1"/>
        </dgm:presLayoutVars>
      </dgm:prSet>
      <dgm:spPr/>
      <dgm:t>
        <a:bodyPr/>
        <a:lstStyle/>
        <a:p>
          <a:endParaRPr lang="ru-RU"/>
        </a:p>
      </dgm:t>
    </dgm:pt>
    <dgm:pt modelId="{BDC33BA3-C438-4DC9-BE97-5A0C50226385}" type="pres">
      <dgm:prSet presAssocID="{1B6AE96F-0D32-43A8-8298-3C24DA1C0A9E}" presName="childText" presStyleLbl="revTx" presStyleIdx="1" presStyleCnt="2">
        <dgm:presLayoutVars>
          <dgm:bulletEnabled val="1"/>
        </dgm:presLayoutVars>
      </dgm:prSet>
      <dgm:spPr/>
      <dgm:t>
        <a:bodyPr/>
        <a:lstStyle/>
        <a:p>
          <a:endParaRPr lang="ru-RU"/>
        </a:p>
      </dgm:t>
    </dgm:pt>
  </dgm:ptLst>
  <dgm:cxnLst>
    <dgm:cxn modelId="{26F94643-4830-470E-95D9-14B93D19BC0E}" srcId="{45A15718-F8E1-4C9A-A34A-077DAA164079}" destId="{52480223-368E-49FF-AA1F-B85BDE5F876B}" srcOrd="0" destOrd="0" parTransId="{9C0DFF25-70A6-4718-A204-3D2CF5B09EA2}" sibTransId="{2F2EDA4C-2543-4204-9018-6FD04D487047}"/>
    <dgm:cxn modelId="{1B2E2A41-45D2-4A7D-98F5-E2A22289CF10}" srcId="{52480223-368E-49FF-AA1F-B85BDE5F876B}" destId="{12F9C505-F5A4-48FE-87FC-0DE695D98F4D}" srcOrd="0" destOrd="0" parTransId="{6717F0DD-F0A9-41EF-8F8F-FD06EF5D4A01}" sibTransId="{B25F23A2-8AA9-4E1F-9DEA-853F9D301657}"/>
    <dgm:cxn modelId="{2DC3CE35-C8D9-4125-AE20-C5E3F381759F}" type="presOf" srcId="{52480223-368E-49FF-AA1F-B85BDE5F876B}" destId="{A19F110D-819A-4726-95B7-4F36DBEBEA77}" srcOrd="0" destOrd="0" presId="urn:microsoft.com/office/officeart/2005/8/layout/vList2"/>
    <dgm:cxn modelId="{62FC301F-6803-455C-84CA-63EFBDC8262B}" srcId="{45A15718-F8E1-4C9A-A34A-077DAA164079}" destId="{1B6AE96F-0D32-43A8-8298-3C24DA1C0A9E}" srcOrd="1" destOrd="0" parTransId="{2490A5AD-837B-491D-8EAE-9095649CC614}" sibTransId="{3DCB1354-50A9-4046-8BE5-0E9B1EE6528A}"/>
    <dgm:cxn modelId="{929526B0-2D08-4804-A757-8E2C1DB75B91}" type="presOf" srcId="{02D19F48-6275-49FF-93A5-F4377080C4D7}" destId="{BDC33BA3-C438-4DC9-BE97-5A0C50226385}" srcOrd="0" destOrd="0" presId="urn:microsoft.com/office/officeart/2005/8/layout/vList2"/>
    <dgm:cxn modelId="{B5826A41-3772-4B9F-8B17-CF084B9A39D8}" type="presOf" srcId="{1B6AE96F-0D32-43A8-8298-3C24DA1C0A9E}" destId="{091D16A0-BD5E-4D4E-8FF2-2EB44923564D}" srcOrd="0" destOrd="0" presId="urn:microsoft.com/office/officeart/2005/8/layout/vList2"/>
    <dgm:cxn modelId="{5F119920-FCF2-4B7D-A320-E5454B2828B4}" type="presOf" srcId="{45A15718-F8E1-4C9A-A34A-077DAA164079}" destId="{8EFF2741-3D9A-40BD-9341-DA10BD37A813}" srcOrd="0" destOrd="0" presId="urn:microsoft.com/office/officeart/2005/8/layout/vList2"/>
    <dgm:cxn modelId="{A78DC53E-BDA0-46BA-B5EC-58363F214B1C}" type="presOf" srcId="{12F9C505-F5A4-48FE-87FC-0DE695D98F4D}" destId="{D28B77B6-9123-4C3F-8DBC-E2FD9F4FE140}" srcOrd="0" destOrd="0" presId="urn:microsoft.com/office/officeart/2005/8/layout/vList2"/>
    <dgm:cxn modelId="{091956E8-F6FB-4D93-A6A4-ADFEAC946469}" srcId="{1B6AE96F-0D32-43A8-8298-3C24DA1C0A9E}" destId="{02D19F48-6275-49FF-93A5-F4377080C4D7}" srcOrd="0" destOrd="0" parTransId="{6FF183F8-0ACB-4657-9324-DBBC1C35ACE6}" sibTransId="{0A3BA2B8-81BF-4388-9F74-61469353C134}"/>
    <dgm:cxn modelId="{E685AD68-F2E7-47D3-B2CE-1BF44121EEE8}" type="presParOf" srcId="{8EFF2741-3D9A-40BD-9341-DA10BD37A813}" destId="{A19F110D-819A-4726-95B7-4F36DBEBEA77}" srcOrd="0" destOrd="0" presId="urn:microsoft.com/office/officeart/2005/8/layout/vList2"/>
    <dgm:cxn modelId="{718FA3D3-19AB-49EF-913F-C5BC5B953A46}" type="presParOf" srcId="{8EFF2741-3D9A-40BD-9341-DA10BD37A813}" destId="{D28B77B6-9123-4C3F-8DBC-E2FD9F4FE140}" srcOrd="1" destOrd="0" presId="urn:microsoft.com/office/officeart/2005/8/layout/vList2"/>
    <dgm:cxn modelId="{F78D6E44-9944-4AFD-BAB6-6B12357D03D3}" type="presParOf" srcId="{8EFF2741-3D9A-40BD-9341-DA10BD37A813}" destId="{091D16A0-BD5E-4D4E-8FF2-2EB44923564D}" srcOrd="2" destOrd="0" presId="urn:microsoft.com/office/officeart/2005/8/layout/vList2"/>
    <dgm:cxn modelId="{AFA9029A-0E4A-4CD6-8C46-7CDE5766157E}" type="presParOf" srcId="{8EFF2741-3D9A-40BD-9341-DA10BD37A813}" destId="{BDC33BA3-C438-4DC9-BE97-5A0C50226385}"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515C380-BF81-4AC3-BF81-14A7E3EBC11C}"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ru-RU"/>
        </a:p>
      </dgm:t>
    </dgm:pt>
    <dgm:pt modelId="{B55C3F02-B5CF-48E6-9AF1-BB8D91F33079}">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2000" b="1" dirty="0" smtClean="0"/>
            <a:t>Стимулирует обмен веществ</a:t>
          </a:r>
        </a:p>
      </dgm:t>
    </dgm:pt>
    <dgm:pt modelId="{53E5C37D-B917-44A6-AF6C-0F3524EA8821}" type="parTrans" cxnId="{7E2939C8-2D0F-468A-9A2F-5D2214FBE3B3}">
      <dgm:prSet/>
      <dgm:spPr/>
      <dgm:t>
        <a:bodyPr/>
        <a:lstStyle/>
        <a:p>
          <a:endParaRPr lang="ru-RU" sz="2000"/>
        </a:p>
      </dgm:t>
    </dgm:pt>
    <dgm:pt modelId="{20CBBAF7-333F-4DC0-8BBE-038A7C11AE8F}" type="sibTrans" cxnId="{7E2939C8-2D0F-468A-9A2F-5D2214FBE3B3}">
      <dgm:prSet/>
      <dgm:spPr/>
      <dgm:t>
        <a:bodyPr/>
        <a:lstStyle/>
        <a:p>
          <a:endParaRPr lang="ru-RU" sz="2000"/>
        </a:p>
      </dgm:t>
    </dgm:pt>
    <dgm:pt modelId="{1D1E298F-6950-4522-A5FD-A4D25B032E2C}">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2000" b="1" dirty="0" smtClean="0"/>
            <a:t>Повышает резистентность организма к инфекционным заболеваниям</a:t>
          </a:r>
        </a:p>
      </dgm:t>
    </dgm:pt>
    <dgm:pt modelId="{D4A03555-2E0D-4640-9BEE-E0C15839BE00}" type="parTrans" cxnId="{4CDEC0FC-9164-4902-908A-CD7BF47BB76A}">
      <dgm:prSet/>
      <dgm:spPr/>
      <dgm:t>
        <a:bodyPr/>
        <a:lstStyle/>
        <a:p>
          <a:endParaRPr lang="ru-RU" sz="2000"/>
        </a:p>
      </dgm:t>
    </dgm:pt>
    <dgm:pt modelId="{F7CB4CC0-2729-42D2-B071-47DC3D20DADA}" type="sibTrans" cxnId="{4CDEC0FC-9164-4902-908A-CD7BF47BB76A}">
      <dgm:prSet/>
      <dgm:spPr/>
      <dgm:t>
        <a:bodyPr/>
        <a:lstStyle/>
        <a:p>
          <a:endParaRPr lang="ru-RU" sz="2000"/>
        </a:p>
      </dgm:t>
    </dgm:pt>
    <dgm:pt modelId="{828A19F7-FA35-4DD8-85C1-59AA2D63ADDC}">
      <dgm:prSet custT="1"/>
      <dgm:spPr/>
      <dgm:t>
        <a:bodyPr/>
        <a:lstStyle/>
        <a:p>
          <a:pPr marL="0" indent="0">
            <a:buFont typeface="Arial" panose="020B0604020202020204" pitchFamily="34" charset="0"/>
            <a:buNone/>
          </a:pPr>
          <a:r>
            <a:rPr lang="ru-RU" sz="2000" b="1" dirty="0" smtClean="0"/>
            <a:t>Обладает свойствами адаптогена</a:t>
          </a:r>
        </a:p>
      </dgm:t>
    </dgm:pt>
    <dgm:pt modelId="{5450D95C-7D2C-45EC-B1C8-DDF00B4513FC}" type="parTrans" cxnId="{CA203FEE-D706-479F-954D-7D868C8B598E}">
      <dgm:prSet/>
      <dgm:spPr/>
      <dgm:t>
        <a:bodyPr/>
        <a:lstStyle/>
        <a:p>
          <a:endParaRPr lang="ru-RU" sz="2000"/>
        </a:p>
      </dgm:t>
    </dgm:pt>
    <dgm:pt modelId="{5F3743F4-3D21-4BE2-A9FF-463C0E0DE46E}" type="sibTrans" cxnId="{CA203FEE-D706-479F-954D-7D868C8B598E}">
      <dgm:prSet/>
      <dgm:spPr/>
      <dgm:t>
        <a:bodyPr/>
        <a:lstStyle/>
        <a:p>
          <a:endParaRPr lang="ru-RU" sz="2000"/>
        </a:p>
      </dgm:t>
    </dgm:pt>
    <dgm:pt modelId="{C666B5F8-E1E3-4D76-A2DB-21C074F05D7B}">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2000" b="1" dirty="0" smtClean="0"/>
            <a:t>Ускоряет регенерацию поврежденных тканей</a:t>
          </a:r>
          <a:endParaRPr lang="ru-RU" sz="2000" dirty="0" smtClean="0"/>
        </a:p>
      </dgm:t>
    </dgm:pt>
    <dgm:pt modelId="{3374B0C4-0F87-4F6F-A02D-62053A19F8AD}" type="parTrans" cxnId="{5A462A58-F042-44B2-92C4-42AEF7F6A081}">
      <dgm:prSet/>
      <dgm:spPr/>
      <dgm:t>
        <a:bodyPr/>
        <a:lstStyle/>
        <a:p>
          <a:endParaRPr lang="ru-RU" sz="2000"/>
        </a:p>
      </dgm:t>
    </dgm:pt>
    <dgm:pt modelId="{DC173063-0093-4E10-9203-107AFFF6F576}" type="sibTrans" cxnId="{5A462A58-F042-44B2-92C4-42AEF7F6A081}">
      <dgm:prSet/>
      <dgm:spPr/>
      <dgm:t>
        <a:bodyPr/>
        <a:lstStyle/>
        <a:p>
          <a:endParaRPr lang="ru-RU" sz="2000"/>
        </a:p>
      </dgm:t>
    </dgm:pt>
    <dgm:pt modelId="{8B832448-3691-4B59-95AC-5D0AFE091629}" type="pres">
      <dgm:prSet presAssocID="{5515C380-BF81-4AC3-BF81-14A7E3EBC11C}" presName="linear" presStyleCnt="0">
        <dgm:presLayoutVars>
          <dgm:animLvl val="lvl"/>
          <dgm:resizeHandles val="exact"/>
        </dgm:presLayoutVars>
      </dgm:prSet>
      <dgm:spPr/>
      <dgm:t>
        <a:bodyPr/>
        <a:lstStyle/>
        <a:p>
          <a:endParaRPr lang="ru-RU"/>
        </a:p>
      </dgm:t>
    </dgm:pt>
    <dgm:pt modelId="{25BD5944-0754-468B-80F8-7FAF82CBAF66}" type="pres">
      <dgm:prSet presAssocID="{B55C3F02-B5CF-48E6-9AF1-BB8D91F33079}" presName="parentText" presStyleLbl="node1" presStyleIdx="0" presStyleCnt="4">
        <dgm:presLayoutVars>
          <dgm:chMax val="0"/>
          <dgm:bulletEnabled val="1"/>
        </dgm:presLayoutVars>
      </dgm:prSet>
      <dgm:spPr/>
      <dgm:t>
        <a:bodyPr/>
        <a:lstStyle/>
        <a:p>
          <a:endParaRPr lang="ru-RU"/>
        </a:p>
      </dgm:t>
    </dgm:pt>
    <dgm:pt modelId="{01582E3F-B908-42D5-8229-40D62592983F}" type="pres">
      <dgm:prSet presAssocID="{20CBBAF7-333F-4DC0-8BBE-038A7C11AE8F}" presName="spacer" presStyleCnt="0"/>
      <dgm:spPr/>
    </dgm:pt>
    <dgm:pt modelId="{DF513CFF-BC8D-418B-90E0-4BFB8BE88435}" type="pres">
      <dgm:prSet presAssocID="{1D1E298F-6950-4522-A5FD-A4D25B032E2C}" presName="parentText" presStyleLbl="node1" presStyleIdx="1" presStyleCnt="4">
        <dgm:presLayoutVars>
          <dgm:chMax val="0"/>
          <dgm:bulletEnabled val="1"/>
        </dgm:presLayoutVars>
      </dgm:prSet>
      <dgm:spPr/>
      <dgm:t>
        <a:bodyPr/>
        <a:lstStyle/>
        <a:p>
          <a:endParaRPr lang="ru-RU"/>
        </a:p>
      </dgm:t>
    </dgm:pt>
    <dgm:pt modelId="{1E45452A-4DCD-44AC-9A4D-2188A9397F14}" type="pres">
      <dgm:prSet presAssocID="{F7CB4CC0-2729-42D2-B071-47DC3D20DADA}" presName="spacer" presStyleCnt="0"/>
      <dgm:spPr/>
    </dgm:pt>
    <dgm:pt modelId="{44B0A09B-04CC-4C3D-9E91-CF219F48F544}" type="pres">
      <dgm:prSet presAssocID="{828A19F7-FA35-4DD8-85C1-59AA2D63ADDC}" presName="parentText" presStyleLbl="node1" presStyleIdx="2" presStyleCnt="4">
        <dgm:presLayoutVars>
          <dgm:chMax val="0"/>
          <dgm:bulletEnabled val="1"/>
        </dgm:presLayoutVars>
      </dgm:prSet>
      <dgm:spPr/>
      <dgm:t>
        <a:bodyPr/>
        <a:lstStyle/>
        <a:p>
          <a:endParaRPr lang="ru-RU"/>
        </a:p>
      </dgm:t>
    </dgm:pt>
    <dgm:pt modelId="{033E99AD-4FE7-47F5-8B8A-DB9224140D60}" type="pres">
      <dgm:prSet presAssocID="{5F3743F4-3D21-4BE2-A9FF-463C0E0DE46E}" presName="spacer" presStyleCnt="0"/>
      <dgm:spPr/>
    </dgm:pt>
    <dgm:pt modelId="{A245CA03-6619-456F-B333-7D7DCE3E1942}" type="pres">
      <dgm:prSet presAssocID="{C666B5F8-E1E3-4D76-A2DB-21C074F05D7B}" presName="parentText" presStyleLbl="node1" presStyleIdx="3" presStyleCnt="4">
        <dgm:presLayoutVars>
          <dgm:chMax val="0"/>
          <dgm:bulletEnabled val="1"/>
        </dgm:presLayoutVars>
      </dgm:prSet>
      <dgm:spPr/>
      <dgm:t>
        <a:bodyPr/>
        <a:lstStyle/>
        <a:p>
          <a:endParaRPr lang="ru-RU"/>
        </a:p>
      </dgm:t>
    </dgm:pt>
  </dgm:ptLst>
  <dgm:cxnLst>
    <dgm:cxn modelId="{3B744DDE-C0A6-4A73-B017-968108205138}" type="presOf" srcId="{5515C380-BF81-4AC3-BF81-14A7E3EBC11C}" destId="{8B832448-3691-4B59-95AC-5D0AFE091629}" srcOrd="0" destOrd="0" presId="urn:microsoft.com/office/officeart/2005/8/layout/vList2"/>
    <dgm:cxn modelId="{5A462A58-F042-44B2-92C4-42AEF7F6A081}" srcId="{5515C380-BF81-4AC3-BF81-14A7E3EBC11C}" destId="{C666B5F8-E1E3-4D76-A2DB-21C074F05D7B}" srcOrd="3" destOrd="0" parTransId="{3374B0C4-0F87-4F6F-A02D-62053A19F8AD}" sibTransId="{DC173063-0093-4E10-9203-107AFFF6F576}"/>
    <dgm:cxn modelId="{CA203FEE-D706-479F-954D-7D868C8B598E}" srcId="{5515C380-BF81-4AC3-BF81-14A7E3EBC11C}" destId="{828A19F7-FA35-4DD8-85C1-59AA2D63ADDC}" srcOrd="2" destOrd="0" parTransId="{5450D95C-7D2C-45EC-B1C8-DDF00B4513FC}" sibTransId="{5F3743F4-3D21-4BE2-A9FF-463C0E0DE46E}"/>
    <dgm:cxn modelId="{7E2939C8-2D0F-468A-9A2F-5D2214FBE3B3}" srcId="{5515C380-BF81-4AC3-BF81-14A7E3EBC11C}" destId="{B55C3F02-B5CF-48E6-9AF1-BB8D91F33079}" srcOrd="0" destOrd="0" parTransId="{53E5C37D-B917-44A6-AF6C-0F3524EA8821}" sibTransId="{20CBBAF7-333F-4DC0-8BBE-038A7C11AE8F}"/>
    <dgm:cxn modelId="{ED98499D-B4ED-49BA-8763-73ED859E8785}" type="presOf" srcId="{C666B5F8-E1E3-4D76-A2DB-21C074F05D7B}" destId="{A245CA03-6619-456F-B333-7D7DCE3E1942}" srcOrd="0" destOrd="0" presId="urn:microsoft.com/office/officeart/2005/8/layout/vList2"/>
    <dgm:cxn modelId="{4CDEC0FC-9164-4902-908A-CD7BF47BB76A}" srcId="{5515C380-BF81-4AC3-BF81-14A7E3EBC11C}" destId="{1D1E298F-6950-4522-A5FD-A4D25B032E2C}" srcOrd="1" destOrd="0" parTransId="{D4A03555-2E0D-4640-9BEE-E0C15839BE00}" sibTransId="{F7CB4CC0-2729-42D2-B071-47DC3D20DADA}"/>
    <dgm:cxn modelId="{3568F0DD-0D0F-436C-B08D-973BAE8FFAD3}" type="presOf" srcId="{B55C3F02-B5CF-48E6-9AF1-BB8D91F33079}" destId="{25BD5944-0754-468B-80F8-7FAF82CBAF66}" srcOrd="0" destOrd="0" presId="urn:microsoft.com/office/officeart/2005/8/layout/vList2"/>
    <dgm:cxn modelId="{656420BA-EA78-40C5-ACF5-C9568D0C7B32}" type="presOf" srcId="{1D1E298F-6950-4522-A5FD-A4D25B032E2C}" destId="{DF513CFF-BC8D-418B-90E0-4BFB8BE88435}" srcOrd="0" destOrd="0" presId="urn:microsoft.com/office/officeart/2005/8/layout/vList2"/>
    <dgm:cxn modelId="{EF60484D-9B09-46AC-AF72-404D48182CE1}" type="presOf" srcId="{828A19F7-FA35-4DD8-85C1-59AA2D63ADDC}" destId="{44B0A09B-04CC-4C3D-9E91-CF219F48F544}" srcOrd="0" destOrd="0" presId="urn:microsoft.com/office/officeart/2005/8/layout/vList2"/>
    <dgm:cxn modelId="{7BD8261D-42FE-4EE2-AE6F-CB0EADC937A1}" type="presParOf" srcId="{8B832448-3691-4B59-95AC-5D0AFE091629}" destId="{25BD5944-0754-468B-80F8-7FAF82CBAF66}" srcOrd="0" destOrd="0" presId="urn:microsoft.com/office/officeart/2005/8/layout/vList2"/>
    <dgm:cxn modelId="{BE43BE25-5048-4F62-A390-E91FE4019703}" type="presParOf" srcId="{8B832448-3691-4B59-95AC-5D0AFE091629}" destId="{01582E3F-B908-42D5-8229-40D62592983F}" srcOrd="1" destOrd="0" presId="urn:microsoft.com/office/officeart/2005/8/layout/vList2"/>
    <dgm:cxn modelId="{374A489A-A280-4CBD-ADBF-DEB96F2A083F}" type="presParOf" srcId="{8B832448-3691-4B59-95AC-5D0AFE091629}" destId="{DF513CFF-BC8D-418B-90E0-4BFB8BE88435}" srcOrd="2" destOrd="0" presId="urn:microsoft.com/office/officeart/2005/8/layout/vList2"/>
    <dgm:cxn modelId="{37E2E0D7-3A45-4EC5-8BF7-EB6E66DF5FCA}" type="presParOf" srcId="{8B832448-3691-4B59-95AC-5D0AFE091629}" destId="{1E45452A-4DCD-44AC-9A4D-2188A9397F14}" srcOrd="3" destOrd="0" presId="urn:microsoft.com/office/officeart/2005/8/layout/vList2"/>
    <dgm:cxn modelId="{DD6545AE-3C9C-4773-818F-63BB8A1F19E0}" type="presParOf" srcId="{8B832448-3691-4B59-95AC-5D0AFE091629}" destId="{44B0A09B-04CC-4C3D-9E91-CF219F48F544}" srcOrd="4" destOrd="0" presId="urn:microsoft.com/office/officeart/2005/8/layout/vList2"/>
    <dgm:cxn modelId="{EA2B8F3F-C210-4956-86FE-9D1B3BBF4205}" type="presParOf" srcId="{8B832448-3691-4B59-95AC-5D0AFE091629}" destId="{033E99AD-4FE7-47F5-8B8A-DB9224140D60}" srcOrd="5" destOrd="0" presId="urn:microsoft.com/office/officeart/2005/8/layout/vList2"/>
    <dgm:cxn modelId="{8CDEC03B-0CF9-47BA-87F0-D8F88E2886DB}" type="presParOf" srcId="{8B832448-3691-4B59-95AC-5D0AFE091629}" destId="{A245CA03-6619-456F-B333-7D7DCE3E1942}"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EDE568B-77F2-0A49-85FF-9D882084603C}">
      <dsp:nvSpPr>
        <dsp:cNvPr id="0" name=""/>
        <dsp:cNvSpPr/>
      </dsp:nvSpPr>
      <dsp:spPr>
        <a:xfrm>
          <a:off x="0" y="427547"/>
          <a:ext cx="2610289" cy="15661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ru-RU" sz="1400" b="1" kern="1200" dirty="0"/>
            <a:t>ПРОТИВОВОСПАЛИТЕЛЬНОЕ ДЕЙСТВИЕ</a:t>
          </a:r>
        </a:p>
        <a:p>
          <a:pPr marL="114300" lvl="1" indent="-114300" algn="l" defTabSz="533400">
            <a:lnSpc>
              <a:spcPct val="80000"/>
            </a:lnSpc>
            <a:spcBef>
              <a:spcPct val="0"/>
            </a:spcBef>
            <a:spcAft>
              <a:spcPct val="15000"/>
            </a:spcAft>
            <a:buChar char="••"/>
          </a:pPr>
          <a:r>
            <a:rPr lang="ru-RU" sz="1200" kern="1200" dirty="0">
              <a:effectLst/>
            </a:rPr>
            <a:t>Механизм действия связан с инактивацией гидроксильных радикалов и улучшением обменных процессов в очаге воспаления</a:t>
          </a:r>
        </a:p>
      </dsp:txBody>
      <dsp:txXfrm>
        <a:off x="0" y="427547"/>
        <a:ext cx="2610289" cy="1566173"/>
      </dsp:txXfrm>
    </dsp:sp>
    <dsp:sp modelId="{AA1517D0-8785-914F-8A3C-F3871C6598BE}">
      <dsp:nvSpPr>
        <dsp:cNvPr id="0" name=""/>
        <dsp:cNvSpPr/>
      </dsp:nvSpPr>
      <dsp:spPr>
        <a:xfrm>
          <a:off x="2871319" y="427547"/>
          <a:ext cx="2610289" cy="15661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t" anchorCtr="0">
          <a:noAutofit/>
        </a:bodyPr>
        <a:lstStyle/>
        <a:p>
          <a:pPr marL="0" lvl="0" indent="0" algn="l" defTabSz="622300">
            <a:lnSpc>
              <a:spcPct val="90000"/>
            </a:lnSpc>
            <a:spcBef>
              <a:spcPct val="0"/>
            </a:spcBef>
            <a:spcAft>
              <a:spcPct val="35000"/>
            </a:spcAft>
            <a:buNone/>
          </a:pPr>
          <a:r>
            <a:rPr lang="ru-RU" sz="1400" b="1" kern="1200" smtClean="0">
              <a:latin typeface="Calibri"/>
              <a:ea typeface="+mn-ea"/>
              <a:cs typeface="+mn-cs"/>
            </a:rPr>
            <a:t>ПРОТИВОМИКРОБНОЕ И ФУНГИСТАТИЧЕСКОЕ ДЕЙСТВИЕ</a:t>
          </a:r>
          <a:endParaRPr lang="ru-RU" sz="1400" b="1" kern="1200" dirty="0">
            <a:latin typeface="Calibri"/>
            <a:ea typeface="+mn-ea"/>
            <a:cs typeface="+mn-cs"/>
          </a:endParaRPr>
        </a:p>
        <a:p>
          <a:pPr marL="114300" lvl="1" indent="-114300" algn="l" defTabSz="622300">
            <a:lnSpc>
              <a:spcPct val="80000"/>
            </a:lnSpc>
            <a:spcBef>
              <a:spcPct val="0"/>
            </a:spcBef>
            <a:spcAft>
              <a:spcPct val="15000"/>
            </a:spcAft>
            <a:buChar char="••"/>
          </a:pPr>
          <a:r>
            <a:rPr lang="ru-RU" sz="1200" kern="1200" smtClean="0">
              <a:effectLst/>
              <a:latin typeface="Calibri"/>
              <a:ea typeface="+mn-ea"/>
              <a:cs typeface="+mn-cs"/>
            </a:rPr>
            <a:t>Оказывает противомикробное и фунгистатическое действие без выработки резистентности м/о к ДВ препарата. Повышает чувствительность м/о к противомикробным препаратам    </a:t>
          </a:r>
          <a:endParaRPr lang="ru-RU" sz="1200" kern="1200" dirty="0">
            <a:effectLst/>
            <a:latin typeface="Calibri"/>
            <a:ea typeface="+mn-ea"/>
            <a:cs typeface="+mn-cs"/>
          </a:endParaRPr>
        </a:p>
      </dsp:txBody>
      <dsp:txXfrm>
        <a:off x="2871319" y="427547"/>
        <a:ext cx="2610289" cy="1566173"/>
      </dsp:txXfrm>
    </dsp:sp>
    <dsp:sp modelId="{8DE12F7D-9195-824E-94C2-3CD4659F653E}">
      <dsp:nvSpPr>
        <dsp:cNvPr id="0" name=""/>
        <dsp:cNvSpPr/>
      </dsp:nvSpPr>
      <dsp:spPr>
        <a:xfrm>
          <a:off x="5742638" y="427547"/>
          <a:ext cx="2610289" cy="15661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622300">
            <a:lnSpc>
              <a:spcPct val="90000"/>
            </a:lnSpc>
            <a:spcBef>
              <a:spcPct val="0"/>
            </a:spcBef>
            <a:spcAft>
              <a:spcPct val="35000"/>
            </a:spcAft>
            <a:buNone/>
          </a:pPr>
          <a:r>
            <a:rPr lang="ru-RU" sz="1600" b="1" kern="1200" smtClean="0">
              <a:latin typeface="Calibri"/>
              <a:ea typeface="+mn-ea"/>
              <a:cs typeface="+mn-cs"/>
            </a:rPr>
            <a:t>ОБЕЗБОЛИВАЮЩЕЕ ДЕЙСТВИЕ</a:t>
          </a:r>
          <a:endParaRPr lang="ru-RU" sz="1600" b="1" kern="1200" dirty="0">
            <a:latin typeface="Calibri"/>
            <a:ea typeface="+mn-ea"/>
            <a:cs typeface="+mn-cs"/>
          </a:endParaRPr>
        </a:p>
        <a:p>
          <a:pPr marL="114300" lvl="1" indent="-114300" algn="l" defTabSz="622300">
            <a:lnSpc>
              <a:spcPct val="80000"/>
            </a:lnSpc>
            <a:spcBef>
              <a:spcPct val="0"/>
            </a:spcBef>
            <a:spcAft>
              <a:spcPct val="15000"/>
            </a:spcAft>
            <a:buChar char="••"/>
          </a:pPr>
          <a:r>
            <a:rPr lang="ru-RU" sz="1200" kern="1200" smtClean="0">
              <a:effectLst/>
              <a:latin typeface="Calibri"/>
              <a:ea typeface="+mn-ea"/>
              <a:cs typeface="+mn-cs"/>
            </a:rPr>
            <a:t>Оказывает обезболивающее действие, избирательно блокируя нервные волокна, проводящие болевой импульс. Этот процесс обратимый</a:t>
          </a:r>
          <a:r>
            <a:rPr lang="ru-RU" sz="1400" kern="1200" smtClean="0">
              <a:effectLst/>
              <a:latin typeface="Calibri"/>
              <a:ea typeface="+mn-ea"/>
              <a:cs typeface="+mn-cs"/>
            </a:rPr>
            <a:t>. </a:t>
          </a:r>
          <a:endParaRPr lang="ru-RU" sz="1400" kern="1200" dirty="0">
            <a:effectLst/>
            <a:latin typeface="Calibri"/>
            <a:ea typeface="+mn-ea"/>
            <a:cs typeface="+mn-cs"/>
          </a:endParaRPr>
        </a:p>
      </dsp:txBody>
      <dsp:txXfrm>
        <a:off x="5742638" y="427547"/>
        <a:ext cx="2610289" cy="1566173"/>
      </dsp:txXfrm>
    </dsp:sp>
    <dsp:sp modelId="{F9FB3D27-191A-8749-A45B-0FBDDC3AF8F9}">
      <dsp:nvSpPr>
        <dsp:cNvPr id="0" name=""/>
        <dsp:cNvSpPr/>
      </dsp:nvSpPr>
      <dsp:spPr>
        <a:xfrm>
          <a:off x="0" y="2254750"/>
          <a:ext cx="2610289" cy="15661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622300">
            <a:lnSpc>
              <a:spcPct val="90000"/>
            </a:lnSpc>
            <a:spcBef>
              <a:spcPct val="0"/>
            </a:spcBef>
            <a:spcAft>
              <a:spcPct val="35000"/>
            </a:spcAft>
            <a:buNone/>
          </a:pPr>
          <a:r>
            <a:rPr lang="ru-RU" sz="1600" b="1" kern="1200" smtClean="0">
              <a:latin typeface="Calibri"/>
              <a:ea typeface="+mn-ea"/>
              <a:cs typeface="+mn-cs"/>
            </a:rPr>
            <a:t>ФИБРИНОЛИТИЧЕСКОЕ ДЕЙСТВИЕ</a:t>
          </a:r>
          <a:endParaRPr lang="ru-RU" sz="1600" b="1" kern="1200" dirty="0">
            <a:latin typeface="Calibri"/>
            <a:ea typeface="+mn-ea"/>
            <a:cs typeface="+mn-cs"/>
          </a:endParaRPr>
        </a:p>
        <a:p>
          <a:pPr marL="114300" lvl="1" indent="-114300" algn="l" defTabSz="622300">
            <a:lnSpc>
              <a:spcPct val="80000"/>
            </a:lnSpc>
            <a:spcBef>
              <a:spcPct val="0"/>
            </a:spcBef>
            <a:spcAft>
              <a:spcPct val="15000"/>
            </a:spcAft>
            <a:buChar char="••"/>
          </a:pPr>
          <a:r>
            <a:rPr lang="ru-RU" sz="1200" kern="1200" dirty="0" smtClean="0">
              <a:effectLst/>
              <a:latin typeface="Calibri"/>
              <a:ea typeface="+mn-ea"/>
              <a:cs typeface="+mn-cs"/>
            </a:rPr>
            <a:t>Обладает умеренной </a:t>
          </a:r>
          <a:r>
            <a:rPr lang="ru-RU" sz="1200" kern="1200" dirty="0" err="1" smtClean="0">
              <a:effectLst/>
              <a:latin typeface="Calibri"/>
              <a:ea typeface="+mn-ea"/>
              <a:cs typeface="+mn-cs"/>
            </a:rPr>
            <a:t>фибринолитической</a:t>
          </a:r>
          <a:r>
            <a:rPr lang="ru-RU" sz="1200" kern="1200" dirty="0" smtClean="0">
              <a:effectLst/>
              <a:latin typeface="Calibri"/>
              <a:ea typeface="+mn-ea"/>
              <a:cs typeface="+mn-cs"/>
            </a:rPr>
            <a:t> активностью, что немаловажно для скорости восстановления секреторной деятельности после перенесенного заболевания</a:t>
          </a:r>
          <a:endParaRPr lang="ru-RU" sz="1200" kern="1200" dirty="0">
            <a:effectLst/>
            <a:latin typeface="Calibri"/>
            <a:ea typeface="+mn-ea"/>
            <a:cs typeface="+mn-cs"/>
          </a:endParaRPr>
        </a:p>
      </dsp:txBody>
      <dsp:txXfrm>
        <a:off x="0" y="2254750"/>
        <a:ext cx="2610289" cy="1566173"/>
      </dsp:txXfrm>
    </dsp:sp>
    <dsp:sp modelId="{493A285B-A964-B240-94A7-5053B2ACFC49}">
      <dsp:nvSpPr>
        <dsp:cNvPr id="0" name=""/>
        <dsp:cNvSpPr/>
      </dsp:nvSpPr>
      <dsp:spPr>
        <a:xfrm>
          <a:off x="2871319" y="2254750"/>
          <a:ext cx="2610289" cy="15661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622300">
            <a:lnSpc>
              <a:spcPct val="90000"/>
            </a:lnSpc>
            <a:spcBef>
              <a:spcPct val="0"/>
            </a:spcBef>
            <a:spcAft>
              <a:spcPct val="35000"/>
            </a:spcAft>
            <a:buNone/>
          </a:pPr>
          <a:r>
            <a:rPr lang="ru-RU" sz="1600" b="1" kern="1200" smtClean="0">
              <a:latin typeface="Calibri"/>
              <a:ea typeface="+mn-ea"/>
              <a:cs typeface="+mn-cs"/>
            </a:rPr>
            <a:t>ТРАНСПОРТНАЯ ФУНКЦИЯ</a:t>
          </a:r>
          <a:endParaRPr lang="ru-RU" sz="1600" b="1" kern="1200" dirty="0">
            <a:latin typeface="Calibri"/>
            <a:ea typeface="+mn-ea"/>
            <a:cs typeface="+mn-cs"/>
          </a:endParaRPr>
        </a:p>
        <a:p>
          <a:pPr marL="114300" lvl="1" indent="-114300" algn="l" defTabSz="622300">
            <a:lnSpc>
              <a:spcPct val="80000"/>
            </a:lnSpc>
            <a:spcBef>
              <a:spcPct val="0"/>
            </a:spcBef>
            <a:spcAft>
              <a:spcPct val="15000"/>
            </a:spcAft>
            <a:buChar char="••"/>
          </a:pPr>
          <a:r>
            <a:rPr lang="ru-RU" sz="1200" kern="1200" smtClean="0">
              <a:effectLst/>
              <a:latin typeface="Calibri"/>
              <a:ea typeface="+mn-ea"/>
              <a:cs typeface="+mn-cs"/>
            </a:rPr>
            <a:t>Быстро проникая через любые биологические мембраны, повышает перенос лекарственных средств в воспаленные ткани</a:t>
          </a:r>
          <a:r>
            <a:rPr lang="en-US" sz="1200" kern="1200" smtClean="0">
              <a:effectLst/>
              <a:latin typeface="Calibri"/>
              <a:ea typeface="+mn-ea"/>
              <a:cs typeface="+mn-cs"/>
            </a:rPr>
            <a:t> </a:t>
          </a:r>
          <a:r>
            <a:rPr lang="ru-RU" sz="1200" kern="1200" smtClean="0">
              <a:effectLst/>
              <a:latin typeface="Calibri"/>
              <a:ea typeface="+mn-ea"/>
              <a:cs typeface="+mn-cs"/>
            </a:rPr>
            <a:t>вымени, оболочку микробных клеток, повышая их чувствительность к антибиотикам</a:t>
          </a:r>
          <a:endParaRPr lang="ru-RU" sz="1200" kern="1200" dirty="0">
            <a:effectLst/>
            <a:latin typeface="Calibri"/>
            <a:ea typeface="+mn-ea"/>
            <a:cs typeface="+mn-cs"/>
          </a:endParaRPr>
        </a:p>
      </dsp:txBody>
      <dsp:txXfrm>
        <a:off x="2871319" y="2254750"/>
        <a:ext cx="2610289" cy="1566173"/>
      </dsp:txXfrm>
    </dsp:sp>
    <dsp:sp modelId="{7D8E858B-4F16-9649-B60C-0269B161B95D}">
      <dsp:nvSpPr>
        <dsp:cNvPr id="0" name=""/>
        <dsp:cNvSpPr/>
      </dsp:nvSpPr>
      <dsp:spPr>
        <a:xfrm>
          <a:off x="5742638" y="2254750"/>
          <a:ext cx="2610289" cy="156617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622300">
            <a:lnSpc>
              <a:spcPct val="90000"/>
            </a:lnSpc>
            <a:spcBef>
              <a:spcPct val="0"/>
            </a:spcBef>
            <a:spcAft>
              <a:spcPct val="35000"/>
            </a:spcAft>
            <a:buNone/>
          </a:pPr>
          <a:r>
            <a:rPr lang="ru-RU" sz="1600" b="1" kern="1200" smtClean="0">
              <a:latin typeface="Calibri"/>
              <a:ea typeface="+mn-ea"/>
              <a:cs typeface="+mn-cs"/>
            </a:rPr>
            <a:t>РЕГЕНЕРАТИВНОЕ ДЕЙСТВИЕ</a:t>
          </a:r>
          <a:endParaRPr lang="ru-RU" sz="1600" b="1" kern="1200" dirty="0">
            <a:latin typeface="Calibri"/>
            <a:ea typeface="+mn-ea"/>
            <a:cs typeface="+mn-cs"/>
          </a:endParaRPr>
        </a:p>
        <a:p>
          <a:pPr marL="114300" lvl="1" indent="-114300" algn="l" defTabSz="622300">
            <a:lnSpc>
              <a:spcPct val="80000"/>
            </a:lnSpc>
            <a:spcBef>
              <a:spcPct val="0"/>
            </a:spcBef>
            <a:spcAft>
              <a:spcPct val="15000"/>
            </a:spcAft>
            <a:buChar char="••"/>
          </a:pPr>
          <a:r>
            <a:rPr lang="ru-RU" sz="1400" kern="1200" smtClean="0">
              <a:effectLst/>
              <a:latin typeface="Calibri"/>
              <a:ea typeface="+mn-ea"/>
              <a:cs typeface="+mn-cs"/>
            </a:rPr>
            <a:t>Ускоряет регенерацию  внутренних тканей вымени, кожных покровов</a:t>
          </a:r>
          <a:endParaRPr lang="ru-RU" sz="1400" kern="1200" dirty="0">
            <a:effectLst/>
            <a:latin typeface="Calibri"/>
            <a:ea typeface="+mn-ea"/>
            <a:cs typeface="+mn-cs"/>
          </a:endParaRPr>
        </a:p>
        <a:p>
          <a:pPr marL="114300" lvl="1" indent="-114300" algn="l" defTabSz="622300">
            <a:lnSpc>
              <a:spcPct val="80000"/>
            </a:lnSpc>
            <a:spcBef>
              <a:spcPct val="0"/>
            </a:spcBef>
            <a:spcAft>
              <a:spcPct val="15000"/>
            </a:spcAft>
            <a:buChar char="••"/>
          </a:pPr>
          <a:r>
            <a:rPr lang="ru-RU" sz="1400" kern="1200" smtClean="0">
              <a:effectLst/>
              <a:latin typeface="Calibri"/>
              <a:ea typeface="+mn-ea"/>
              <a:cs typeface="+mn-cs"/>
            </a:rPr>
            <a:t>Снимает раздражение после укусов насекомых</a:t>
          </a:r>
          <a:endParaRPr lang="ru-RU" sz="1400" kern="1200" dirty="0">
            <a:effectLst/>
            <a:latin typeface="Calibri"/>
            <a:ea typeface="+mn-ea"/>
            <a:cs typeface="+mn-cs"/>
          </a:endParaRPr>
        </a:p>
      </dsp:txBody>
      <dsp:txXfrm>
        <a:off x="5742638" y="2254750"/>
        <a:ext cx="2610289" cy="15661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9F110D-819A-4726-95B7-4F36DBEBEA77}">
      <dsp:nvSpPr>
        <dsp:cNvPr id="0" name=""/>
        <dsp:cNvSpPr/>
      </dsp:nvSpPr>
      <dsp:spPr>
        <a:xfrm>
          <a:off x="0" y="100723"/>
          <a:ext cx="6096000" cy="800569"/>
        </a:xfrm>
        <a:prstGeom prst="roundRect">
          <a:avLst/>
        </a:prstGeom>
        <a:solidFill>
          <a:srgbClr val="0070C0"/>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ru-RU" sz="2400" kern="1200" dirty="0" smtClean="0"/>
            <a:t>Для повышения эффективности терапии мастита </a:t>
          </a:r>
          <a:endParaRPr lang="ru-RU" sz="2400" kern="1200" dirty="0"/>
        </a:p>
      </dsp:txBody>
      <dsp:txXfrm>
        <a:off x="39081" y="139804"/>
        <a:ext cx="6017838" cy="722407"/>
      </dsp:txXfrm>
    </dsp:sp>
    <dsp:sp modelId="{D28B77B6-9123-4C3F-8DBC-E2FD9F4FE140}">
      <dsp:nvSpPr>
        <dsp:cNvPr id="0" name=""/>
        <dsp:cNvSpPr/>
      </dsp:nvSpPr>
      <dsp:spPr>
        <a:xfrm>
          <a:off x="0" y="901292"/>
          <a:ext cx="6096000" cy="1225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17780" rIns="99568" bIns="17780" numCol="1" spcCol="1270" anchor="t" anchorCtr="0">
          <a:noAutofit/>
        </a:bodyPr>
        <a:lstStyle/>
        <a:p>
          <a:pPr marL="114300" lvl="1" indent="-114300" algn="just" defTabSz="622300">
            <a:lnSpc>
              <a:spcPct val="90000"/>
            </a:lnSpc>
            <a:spcBef>
              <a:spcPct val="0"/>
            </a:spcBef>
            <a:spcAft>
              <a:spcPct val="20000"/>
            </a:spcAft>
            <a:buChar char="••"/>
          </a:pPr>
          <a:r>
            <a:rPr lang="ru-RU" sz="1400" kern="1200" dirty="0" smtClean="0"/>
            <a:t>Входящая в состав препарата комбинация диметилсульфоксида и калия йодида глубоко проникает через кожу молочной железы, оказывает противовоспалительное, анальгетическое, обезболивающее, антимикробное действие, нормализует регенеративные процессы. При комплексной терапии с антибиотиками повышает эффективность их действия</a:t>
          </a:r>
          <a:endParaRPr lang="ru-RU" sz="1400" kern="1200" dirty="0"/>
        </a:p>
      </dsp:txBody>
      <dsp:txXfrm>
        <a:off x="0" y="901292"/>
        <a:ext cx="6096000" cy="1225440"/>
      </dsp:txXfrm>
    </dsp:sp>
    <dsp:sp modelId="{091D16A0-BD5E-4D4E-8FF2-2EB44923564D}">
      <dsp:nvSpPr>
        <dsp:cNvPr id="0" name=""/>
        <dsp:cNvSpPr/>
      </dsp:nvSpPr>
      <dsp:spPr>
        <a:xfrm>
          <a:off x="0" y="2126732"/>
          <a:ext cx="6096000" cy="776703"/>
        </a:xfrm>
        <a:prstGeom prst="roundRect">
          <a:avLst/>
        </a:prstGeom>
        <a:solidFill>
          <a:schemeClr val="bg1">
            <a:lumMod val="50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ru-RU" sz="2400" kern="1200" dirty="0" smtClean="0"/>
            <a:t>Для сохранения молочной продуктивности</a:t>
          </a:r>
          <a:endParaRPr lang="ru-RU" sz="2400" kern="1200" dirty="0"/>
        </a:p>
      </dsp:txBody>
      <dsp:txXfrm>
        <a:off x="37916" y="2164648"/>
        <a:ext cx="6020168" cy="700871"/>
      </dsp:txXfrm>
    </dsp:sp>
    <dsp:sp modelId="{BDC33BA3-C438-4DC9-BE97-5A0C50226385}">
      <dsp:nvSpPr>
        <dsp:cNvPr id="0" name=""/>
        <dsp:cNvSpPr/>
      </dsp:nvSpPr>
      <dsp:spPr>
        <a:xfrm>
          <a:off x="0" y="2903436"/>
          <a:ext cx="6096000" cy="10598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3548" tIns="17780" rIns="99568" bIns="17780" numCol="1" spcCol="1270" anchor="t" anchorCtr="0">
          <a:noAutofit/>
        </a:bodyPr>
        <a:lstStyle/>
        <a:p>
          <a:pPr marL="114300" lvl="1" indent="-114300" algn="just" defTabSz="622300">
            <a:lnSpc>
              <a:spcPct val="90000"/>
            </a:lnSpc>
            <a:spcBef>
              <a:spcPct val="0"/>
            </a:spcBef>
            <a:spcAft>
              <a:spcPct val="20000"/>
            </a:spcAft>
            <a:buChar char="••"/>
          </a:pPr>
          <a:r>
            <a:rPr lang="ru-RU" sz="1400" kern="1200" dirty="0" smtClean="0"/>
            <a:t>Взаимодействуя с продуктами распада белка, казеином и фибрином, выводит их из очага воспаления, способствуя активизации процессов восстановления секреторной ткани вымени. Ткань не уплотняется и не атрофируется, что, в дальнейшем, снижает риск потери высокой молочной продуктивности.</a:t>
          </a:r>
          <a:endParaRPr lang="ru-RU" sz="1400" kern="1200" dirty="0"/>
        </a:p>
      </dsp:txBody>
      <dsp:txXfrm>
        <a:off x="0" y="2903436"/>
        <a:ext cx="6096000" cy="10598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BD5944-0754-468B-80F8-7FAF82CBAF66}">
      <dsp:nvSpPr>
        <dsp:cNvPr id="0" name=""/>
        <dsp:cNvSpPr/>
      </dsp:nvSpPr>
      <dsp:spPr>
        <a:xfrm>
          <a:off x="0" y="1529"/>
          <a:ext cx="7936738" cy="843274"/>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2000" b="1" kern="1200" dirty="0" smtClean="0"/>
            <a:t>Стимулирует обмен веществ</a:t>
          </a:r>
        </a:p>
      </dsp:txBody>
      <dsp:txXfrm>
        <a:off x="41165" y="42694"/>
        <a:ext cx="7854408" cy="760944"/>
      </dsp:txXfrm>
    </dsp:sp>
    <dsp:sp modelId="{DF513CFF-BC8D-418B-90E0-4BFB8BE88435}">
      <dsp:nvSpPr>
        <dsp:cNvPr id="0" name=""/>
        <dsp:cNvSpPr/>
      </dsp:nvSpPr>
      <dsp:spPr>
        <a:xfrm>
          <a:off x="0" y="858781"/>
          <a:ext cx="7936738" cy="843274"/>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2000" b="1" kern="1200" dirty="0" smtClean="0"/>
            <a:t>Повышает резистентность организма к инфекционным заболеваниям</a:t>
          </a:r>
        </a:p>
      </dsp:txBody>
      <dsp:txXfrm>
        <a:off x="41165" y="899946"/>
        <a:ext cx="7854408" cy="760944"/>
      </dsp:txXfrm>
    </dsp:sp>
    <dsp:sp modelId="{44B0A09B-04CC-4C3D-9E91-CF219F48F544}">
      <dsp:nvSpPr>
        <dsp:cNvPr id="0" name=""/>
        <dsp:cNvSpPr/>
      </dsp:nvSpPr>
      <dsp:spPr>
        <a:xfrm>
          <a:off x="0" y="1716034"/>
          <a:ext cx="7936738" cy="843274"/>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Font typeface="Arial" panose="020B0604020202020204" pitchFamily="34" charset="0"/>
            <a:buNone/>
          </a:pPr>
          <a:r>
            <a:rPr lang="ru-RU" sz="2000" b="1" kern="1200" dirty="0" smtClean="0"/>
            <a:t>Обладает свойствами адаптогена</a:t>
          </a:r>
        </a:p>
      </dsp:txBody>
      <dsp:txXfrm>
        <a:off x="41165" y="1757199"/>
        <a:ext cx="7854408" cy="760944"/>
      </dsp:txXfrm>
    </dsp:sp>
    <dsp:sp modelId="{A245CA03-6619-456F-B333-7D7DCE3E1942}">
      <dsp:nvSpPr>
        <dsp:cNvPr id="0" name=""/>
        <dsp:cNvSpPr/>
      </dsp:nvSpPr>
      <dsp:spPr>
        <a:xfrm>
          <a:off x="0" y="2573286"/>
          <a:ext cx="7936738" cy="843274"/>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2000" b="1" kern="1200" dirty="0" smtClean="0"/>
            <a:t>Ускоряет регенерацию поврежденных тканей</a:t>
          </a:r>
          <a:endParaRPr lang="ru-RU" sz="2000" kern="1200" dirty="0" smtClean="0"/>
        </a:p>
      </dsp:txBody>
      <dsp:txXfrm>
        <a:off x="41165" y="2614451"/>
        <a:ext cx="7854408" cy="760944"/>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680889D-BE6C-4846-9D4E-EF09D5CBA539}" type="datetimeFigureOut">
              <a:rPr lang="ru-RU" smtClean="0"/>
              <a:t>31.10.2024</a:t>
            </a:fld>
            <a:endParaRPr lang="ru-RU"/>
          </a:p>
        </p:txBody>
      </p:sp>
      <p:sp>
        <p:nvSpPr>
          <p:cNvPr id="4" name="Образ слайда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027FB10B-00BC-4F94-A171-17130D2181B8}" type="slidenum">
              <a:rPr lang="ru-RU" smtClean="0"/>
              <a:t>‹#›</a:t>
            </a:fld>
            <a:endParaRPr lang="ru-RU"/>
          </a:p>
        </p:txBody>
      </p:sp>
    </p:spTree>
    <p:extLst>
      <p:ext uri="{BB962C8B-B14F-4D97-AF65-F5344CB8AC3E}">
        <p14:creationId xmlns:p14="http://schemas.microsoft.com/office/powerpoint/2010/main" val="2527988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Мастит КРС способен нанести наибольший урон продуктивности и экономическим показателям предприятия по сравнению с другими вероятными заболеваниями, встречающимися в современном животноводстве.</a:t>
            </a:r>
          </a:p>
          <a:p>
            <a:r>
              <a:rPr lang="ru-RU" dirty="0"/>
              <a:t>Согласно исследованиям ученых из университета Глазго, ежегодные потери мировой молочной индустрии по причине мастита КРС составляют от 16 до 32 миллиардов долларов США. Очевидно, что основная задача ветеринарного врача на предприятии - свести к минимуму потери от мастита КРС.</a:t>
            </a:r>
          </a:p>
          <a:p>
            <a:r>
              <a:rPr lang="ru-RU" dirty="0"/>
              <a:t>Лечение клинического мастита, если он возник, потребует </a:t>
            </a:r>
            <a:r>
              <a:rPr lang="ru-RU" dirty="0" err="1"/>
              <a:t>бȯльших</a:t>
            </a:r>
            <a:r>
              <a:rPr lang="ru-RU" dirty="0"/>
              <a:t> денежных затрат, чем это может показаться на первый взгляд. Средние потери по данным различных источников обычно оцениваются в пределах от 100 до 200 долларов США, но могут достигать от 400 до 600 долларов на один случай клинического мастита. Примечательно, что стоимость ветеринарных препаратов, необходимых для лечения мастита, не самая значительная составляющая этой суммы (</a:t>
            </a:r>
            <a:r>
              <a:rPr lang="ru-RU" dirty="0" err="1"/>
              <a:t>Rollin</a:t>
            </a:r>
            <a:r>
              <a:rPr lang="ru-RU" dirty="0"/>
              <a:t> </a:t>
            </a:r>
            <a:r>
              <a:rPr lang="ru-RU" dirty="0" err="1"/>
              <a:t>et</a:t>
            </a:r>
            <a:r>
              <a:rPr lang="ru-RU" dirty="0"/>
              <a:t> </a:t>
            </a:r>
            <a:r>
              <a:rPr lang="ru-RU" dirty="0" err="1"/>
              <a:t>al</a:t>
            </a:r>
            <a:r>
              <a:rPr lang="ru-RU" dirty="0"/>
              <a:t>. 2015; </a:t>
            </a:r>
            <a:r>
              <a:rPr lang="ru-RU" dirty="0" err="1"/>
              <a:t>Cha</a:t>
            </a:r>
            <a:r>
              <a:rPr lang="ru-RU" dirty="0"/>
              <a:t> </a:t>
            </a:r>
            <a:r>
              <a:rPr lang="ru-RU" dirty="0" err="1"/>
              <a:t>et</a:t>
            </a:r>
            <a:r>
              <a:rPr lang="ru-RU" dirty="0"/>
              <a:t> </a:t>
            </a:r>
            <a:r>
              <a:rPr lang="ru-RU" dirty="0" err="1"/>
              <a:t>al</a:t>
            </a:r>
            <a:r>
              <a:rPr lang="ru-RU" dirty="0"/>
              <a:t>. 2011; </a:t>
            </a:r>
            <a:r>
              <a:rPr lang="ru-RU" dirty="0" err="1"/>
              <a:t>Huijps</a:t>
            </a:r>
            <a:r>
              <a:rPr lang="ru-RU" dirty="0"/>
              <a:t> </a:t>
            </a:r>
            <a:r>
              <a:rPr lang="ru-RU" dirty="0" err="1"/>
              <a:t>et</a:t>
            </a:r>
            <a:r>
              <a:rPr lang="ru-RU" dirty="0"/>
              <a:t> </a:t>
            </a:r>
            <a:r>
              <a:rPr lang="ru-RU" dirty="0" err="1"/>
              <a:t>al</a:t>
            </a:r>
            <a:r>
              <a:rPr lang="ru-RU" dirty="0"/>
              <a:t>. 2008). Наибольший урон экономике предприятия наносят потери от выбраковки молока и снижения продуктивности особей в стаде, а также качества выдаваемой ими продукции. На втором месте по возможным экономическим последствиям находится фактор преждевременной отбраковки особей. Вопрос о необходимости выбраковки маститных особей до сих пор остается открытым. В европейской практике выбраковка считается более целесообразной, особенно в случае длительного хронического мастита. В странах</a:t>
            </a:r>
            <a:r>
              <a:rPr lang="ru-RU" baseline="0" dirty="0"/>
              <a:t> СНГ</a:t>
            </a:r>
            <a:r>
              <a:rPr lang="ru-RU" dirty="0"/>
              <a:t> превалирует стремление к сохранению численности поголовья. </a:t>
            </a:r>
          </a:p>
          <a:p>
            <a:r>
              <a:rPr lang="ru-RU" dirty="0"/>
              <a:t>Причиной снижения</a:t>
            </a:r>
            <a:r>
              <a:rPr lang="ru-RU" baseline="0" dirty="0"/>
              <a:t> молочной продуктивности</a:t>
            </a:r>
            <a:r>
              <a:rPr lang="ru-RU" dirty="0"/>
              <a:t> является деградация тканей молочной железы после интенсивного воспалительного процесса. И хотя после отела, корова может вернуться на прежние уровни производства молока, такие особи длительное время дают меньшее количество молока, потребляя тоже количество ресурсов, что и высокопродуктивные коровы.  Кроме того, переболевшие маститом коровы в большей степени могут быть подвержены рецидивам и возникновению других инфекционных заболеваний. Поэтому важно на ранних стадиях заболевания</a:t>
            </a:r>
            <a:r>
              <a:rPr lang="ru-RU" baseline="0" dirty="0"/>
              <a:t> вовремя купировать воспалительный процесс, снизить болевую реакцию, сделать доступным проникновение действующих веществ лекарственных средств к источнику заболевания. </a:t>
            </a:r>
            <a:r>
              <a:rPr lang="ru-RU" b="1" baseline="0" dirty="0"/>
              <a:t>В этом может помочь препарат Мастиблок гель.</a:t>
            </a:r>
            <a:endParaRPr lang="ru-RU" b="1" dirty="0"/>
          </a:p>
          <a:p>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071923-ECFD-4F55-B455-FD3B1D747087}"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5201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071923-ECFD-4F55-B455-FD3B1D747087}"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1030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071923-ECFD-4F55-B455-FD3B1D747087}"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593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27FB10B-00BC-4F94-A171-17130D2181B8}" type="slidenum">
              <a:rPr lang="ru-RU" smtClean="0"/>
              <a:t>7</a:t>
            </a:fld>
            <a:endParaRPr lang="ru-RU"/>
          </a:p>
        </p:txBody>
      </p:sp>
    </p:spTree>
    <p:extLst>
      <p:ext uri="{BB962C8B-B14F-4D97-AF65-F5344CB8AC3E}">
        <p14:creationId xmlns:p14="http://schemas.microsoft.com/office/powerpoint/2010/main" val="3867941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1071923-ECFD-4F55-B455-FD3B1D747087}" type="slidenum">
              <a:rPr lang="ru-RU" smtClean="0"/>
              <a:t>14</a:t>
            </a:fld>
            <a:endParaRPr lang="ru-RU"/>
          </a:p>
        </p:txBody>
      </p:sp>
    </p:spTree>
    <p:extLst>
      <p:ext uri="{BB962C8B-B14F-4D97-AF65-F5344CB8AC3E}">
        <p14:creationId xmlns:p14="http://schemas.microsoft.com/office/powerpoint/2010/main" val="224620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071923-ECFD-4F55-B455-FD3B1D747087}"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15895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600" dirty="0"/>
              <a:t>«</a:t>
            </a:r>
            <a:r>
              <a:rPr lang="ru-RU" sz="600" dirty="0" err="1"/>
              <a:t>Айсидивит</a:t>
            </a:r>
            <a:r>
              <a:rPr lang="ru-RU" sz="600" dirty="0"/>
              <a:t>» -отечественное лекарственное средство из группы регуляторов метаболических процессов содержит АСД-2Ф, янтарную</a:t>
            </a:r>
            <a:r>
              <a:rPr lang="ru-RU" dirty="0" smtClean="0"/>
              <a:t/>
            </a:r>
            <a:br>
              <a:rPr lang="ru-RU" dirty="0" smtClean="0"/>
            </a:br>
            <a:r>
              <a:rPr lang="ru-RU" sz="600" dirty="0"/>
              <a:t>кислоту, витамины А и Е. Препарат защищен патентом RU 2404728 от 27.11.2010 г.</a:t>
            </a:r>
          </a:p>
          <a:p>
            <a:r>
              <a:rPr lang="ru-RU" sz="600" dirty="0"/>
              <a:t>АСД-2Ф –антисептик стимулятор </a:t>
            </a:r>
            <a:r>
              <a:rPr lang="ru-RU" sz="600" dirty="0" err="1"/>
              <a:t>Дорогова</a:t>
            </a:r>
            <a:r>
              <a:rPr lang="ru-RU" sz="600" dirty="0"/>
              <a:t> фракции 2 содержит карбоновые кислоты, алифатические углеводороды, амины и амиды, </a:t>
            </a:r>
            <a:r>
              <a:rPr lang="ru-RU" sz="600" dirty="0" err="1"/>
              <a:t>алкилбензолы</a:t>
            </a:r>
            <a:r>
              <a:rPr lang="ru-RU" sz="600" dirty="0"/>
              <a:t> и замещенные фенолы, соединения с активной</a:t>
            </a:r>
            <a:r>
              <a:rPr lang="ru-RU" dirty="0" smtClean="0"/>
              <a:t/>
            </a:r>
            <a:br>
              <a:rPr lang="ru-RU" dirty="0" smtClean="0"/>
            </a:br>
            <a:r>
              <a:rPr lang="ru-RU" sz="600" dirty="0" err="1"/>
              <a:t>сульфгидридной</a:t>
            </a:r>
            <a:r>
              <a:rPr lang="ru-RU" sz="600" dirty="0"/>
              <a:t> группой, другие биологически активные компоненты</a:t>
            </a:r>
            <a:endParaRPr lang="ru-RU" dirty="0"/>
          </a:p>
        </p:txBody>
      </p:sp>
      <p:sp>
        <p:nvSpPr>
          <p:cNvPr id="4" name="Номер слайда 3"/>
          <p:cNvSpPr>
            <a:spLocks noGrp="1"/>
          </p:cNvSpPr>
          <p:nvPr>
            <p:ph type="sldNum" sz="quarter" idx="10"/>
          </p:nvPr>
        </p:nvSpPr>
        <p:spPr/>
        <p:txBody>
          <a:bodyPr/>
          <a:lstStyle/>
          <a:p>
            <a:fld id="{0ABA0EFA-3621-4CF3-A4B2-0AF3DC6E280E}" type="slidenum">
              <a:rPr lang="ru-RU" smtClean="0"/>
              <a:t>19</a:t>
            </a:fld>
            <a:endParaRPr lang="ru-RU"/>
          </a:p>
        </p:txBody>
      </p:sp>
    </p:spTree>
    <p:extLst>
      <p:ext uri="{BB962C8B-B14F-4D97-AF65-F5344CB8AC3E}">
        <p14:creationId xmlns:p14="http://schemas.microsoft.com/office/powerpoint/2010/main" val="2118875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1071923-ECFD-4F55-B455-FD3B1D747087}" type="slidenum">
              <a:rPr lang="ru-RU" smtClean="0"/>
              <a:t>24</a:t>
            </a:fld>
            <a:endParaRPr lang="ru-RU"/>
          </a:p>
        </p:txBody>
      </p:sp>
    </p:spTree>
    <p:extLst>
      <p:ext uri="{BB962C8B-B14F-4D97-AF65-F5344CB8AC3E}">
        <p14:creationId xmlns:p14="http://schemas.microsoft.com/office/powerpoint/2010/main" val="24749991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
            <a:ext cx="9143999"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4650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748F8257-1FF3-4B5C-8682-2FB030149F5A}"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F0DD0A-BFA9-4F06-BC17-7B8C24B7B58E}" type="slidenum">
              <a:rPr lang="ru-RU" smtClean="0"/>
              <a:t>‹#›</a:t>
            </a:fld>
            <a:endParaRPr lang="ru-RU"/>
          </a:p>
        </p:txBody>
      </p:sp>
    </p:spTree>
    <p:extLst>
      <p:ext uri="{BB962C8B-B14F-4D97-AF65-F5344CB8AC3E}">
        <p14:creationId xmlns:p14="http://schemas.microsoft.com/office/powerpoint/2010/main" val="20732992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05979"/>
            <a:ext cx="2057400" cy="4388644"/>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05979"/>
            <a:ext cx="6019800" cy="43886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748F8257-1FF3-4B5C-8682-2FB030149F5A}"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F0DD0A-BFA9-4F06-BC17-7B8C24B7B58E}" type="slidenum">
              <a:rPr lang="ru-RU" smtClean="0"/>
              <a:t>‹#›</a:t>
            </a:fld>
            <a:endParaRPr lang="ru-RU"/>
          </a:p>
        </p:txBody>
      </p:sp>
    </p:spTree>
    <p:extLst>
      <p:ext uri="{BB962C8B-B14F-4D97-AF65-F5344CB8AC3E}">
        <p14:creationId xmlns:p14="http://schemas.microsoft.com/office/powerpoint/2010/main" val="21864316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F8F05A46-3239-4DD8-9C63-F77D5DAA46EC}"/>
              </a:ext>
            </a:extLst>
          </p:cNvPr>
          <p:cNvSpPr>
            <a:spLocks noGrp="1"/>
          </p:cNvSpPr>
          <p:nvPr>
            <p:ph type="ctrTitle"/>
          </p:nvPr>
        </p:nvSpPr>
        <p:spPr>
          <a:xfrm>
            <a:off x="1143000" y="841772"/>
            <a:ext cx="6858000" cy="1790700"/>
          </a:xfrm>
        </p:spPr>
        <p:txBody>
          <a:bodyPr anchor="b"/>
          <a:lstStyle>
            <a:lvl1pPr algn="ctr">
              <a:defRPr sz="4500"/>
            </a:lvl1pPr>
          </a:lstStyle>
          <a:p>
            <a:r>
              <a:rPr lang="ru-RU"/>
              <a:t>Образец заголовка</a:t>
            </a:r>
          </a:p>
        </p:txBody>
      </p:sp>
      <p:sp>
        <p:nvSpPr>
          <p:cNvPr id="3" name="Подзаголовок 2">
            <a:extLst>
              <a:ext uri="{FF2B5EF4-FFF2-40B4-BE49-F238E27FC236}">
                <a16:creationId xmlns:a16="http://schemas.microsoft.com/office/drawing/2014/main" xmlns="" id="{50D04D8F-99A3-49BC-A50A-D795FBA85928}"/>
              </a:ext>
            </a:extLst>
          </p:cNvPr>
          <p:cNvSpPr>
            <a:spLocks noGrp="1"/>
          </p:cNvSpPr>
          <p:nvPr>
            <p:ph type="subTitle" idx="1"/>
          </p:nvPr>
        </p:nvSpPr>
        <p:spPr>
          <a:xfrm>
            <a:off x="1143000" y="2701528"/>
            <a:ext cx="6858000" cy="1241822"/>
          </a:xfrm>
        </p:spPr>
        <p:txBody>
          <a:bodyPr/>
          <a:lstStyle>
            <a:lvl1pPr marL="0" indent="0" algn="ctr">
              <a:buNone/>
              <a:defRPr sz="1800"/>
            </a:lvl1pPr>
            <a:lvl2pPr marL="342875" indent="0" algn="ctr">
              <a:buNone/>
              <a:defRPr sz="1500"/>
            </a:lvl2pPr>
            <a:lvl3pPr marL="685749" indent="0" algn="ctr">
              <a:buNone/>
              <a:defRPr sz="1400"/>
            </a:lvl3pPr>
            <a:lvl4pPr marL="1028624" indent="0" algn="ctr">
              <a:buNone/>
              <a:defRPr sz="1200"/>
            </a:lvl4pPr>
            <a:lvl5pPr marL="1371498" indent="0" algn="ctr">
              <a:buNone/>
              <a:defRPr sz="1200"/>
            </a:lvl5pPr>
            <a:lvl6pPr marL="1714373" indent="0" algn="ctr">
              <a:buNone/>
              <a:defRPr sz="1200"/>
            </a:lvl6pPr>
            <a:lvl7pPr marL="2057246" indent="0" algn="ctr">
              <a:buNone/>
              <a:defRPr sz="1200"/>
            </a:lvl7pPr>
            <a:lvl8pPr marL="2400120" indent="0" algn="ctr">
              <a:buNone/>
              <a:defRPr sz="1200"/>
            </a:lvl8pPr>
            <a:lvl9pPr marL="2742995" indent="0" algn="ctr">
              <a:buNone/>
              <a:defRPr sz="1200"/>
            </a:lvl9pPr>
          </a:lstStyle>
          <a:p>
            <a:r>
              <a:rPr lang="ru-RU"/>
              <a:t>Образец подзаголовка</a:t>
            </a:r>
          </a:p>
        </p:txBody>
      </p:sp>
      <p:sp>
        <p:nvSpPr>
          <p:cNvPr id="4" name="Дата 3">
            <a:extLst>
              <a:ext uri="{FF2B5EF4-FFF2-40B4-BE49-F238E27FC236}">
                <a16:creationId xmlns:a16="http://schemas.microsoft.com/office/drawing/2014/main" xmlns="" id="{22CBB4DD-56B9-4C09-8FE2-0951CB087041}"/>
              </a:ext>
            </a:extLst>
          </p:cNvPr>
          <p:cNvSpPr>
            <a:spLocks noGrp="1"/>
          </p:cNvSpPr>
          <p:nvPr>
            <p:ph type="dt" sz="half" idx="10"/>
          </p:nvPr>
        </p:nvSpPr>
        <p:spPr/>
        <p:txBody>
          <a:bodyPr/>
          <a:lstStyle/>
          <a:p>
            <a:fld id="{C4149E79-D0E2-4309-96C3-362713ADF653}" type="datetimeFigureOut">
              <a:rPr lang="ru-RU" smtClean="0"/>
              <a:t>31.10.2024</a:t>
            </a:fld>
            <a:endParaRPr lang="ru-RU"/>
          </a:p>
        </p:txBody>
      </p:sp>
      <p:sp>
        <p:nvSpPr>
          <p:cNvPr id="5" name="Нижний колонтитул 4">
            <a:extLst>
              <a:ext uri="{FF2B5EF4-FFF2-40B4-BE49-F238E27FC236}">
                <a16:creationId xmlns:a16="http://schemas.microsoft.com/office/drawing/2014/main" xmlns="" id="{DBF12DB3-8992-46AA-A20A-A2A5D7025C6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B9F0A16E-9FD9-4A8C-9E7B-1890B771A8C9}"/>
              </a:ext>
            </a:extLst>
          </p:cNvPr>
          <p:cNvSpPr>
            <a:spLocks noGrp="1"/>
          </p:cNvSpPr>
          <p:nvPr>
            <p:ph type="sldNum" sz="quarter" idx="12"/>
          </p:nvPr>
        </p:nvSpPr>
        <p:spPr/>
        <p:txBody>
          <a:bodyPr/>
          <a:lstStyle/>
          <a:p>
            <a:fld id="{42C0C7C9-40A9-4A95-81E2-C7E1B467E223}" type="slidenum">
              <a:rPr lang="ru-RU" smtClean="0"/>
              <a:t>‹#›</a:t>
            </a:fld>
            <a:endParaRPr lang="ru-RU"/>
          </a:p>
        </p:txBody>
      </p:sp>
    </p:spTree>
    <p:extLst>
      <p:ext uri="{BB962C8B-B14F-4D97-AF65-F5344CB8AC3E}">
        <p14:creationId xmlns:p14="http://schemas.microsoft.com/office/powerpoint/2010/main" val="9646646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597819"/>
            <a:ext cx="7772400" cy="1102519"/>
          </a:xfrm>
        </p:spPr>
        <p:txBody>
          <a:bodyPr/>
          <a:lstStyle/>
          <a:p>
            <a:r>
              <a:rPr lang="ru-RU"/>
              <a:t>Образец заголовка</a:t>
            </a:r>
          </a:p>
        </p:txBody>
      </p:sp>
      <p:sp>
        <p:nvSpPr>
          <p:cNvPr id="3" name="Подзаголовок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4116FA44-B51B-4895-B3BE-352B1BA46240}"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017005-3F68-4A43-A00C-ABB4E7071DBB}" type="slidenum">
              <a:rPr lang="ru-RU" smtClean="0"/>
              <a:t>‹#›</a:t>
            </a:fld>
            <a:endParaRPr lang="ru-RU"/>
          </a:p>
        </p:txBody>
      </p:sp>
    </p:spTree>
    <p:extLst>
      <p:ext uri="{BB962C8B-B14F-4D97-AF65-F5344CB8AC3E}">
        <p14:creationId xmlns:p14="http://schemas.microsoft.com/office/powerpoint/2010/main" val="18632993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116FA44-B51B-4895-B3BE-352B1BA46240}"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017005-3F68-4A43-A00C-ABB4E7071DBB}" type="slidenum">
              <a:rPr lang="ru-RU" smtClean="0"/>
              <a:t>‹#›</a:t>
            </a:fld>
            <a:endParaRPr lang="ru-RU"/>
          </a:p>
        </p:txBody>
      </p:sp>
    </p:spTree>
    <p:extLst>
      <p:ext uri="{BB962C8B-B14F-4D97-AF65-F5344CB8AC3E}">
        <p14:creationId xmlns:p14="http://schemas.microsoft.com/office/powerpoint/2010/main" val="35233565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4116FA44-B51B-4895-B3BE-352B1BA46240}"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017005-3F68-4A43-A00C-ABB4E7071DBB}" type="slidenum">
              <a:rPr lang="ru-RU" smtClean="0"/>
              <a:t>‹#›</a:t>
            </a:fld>
            <a:endParaRPr lang="ru-RU"/>
          </a:p>
        </p:txBody>
      </p:sp>
    </p:spTree>
    <p:extLst>
      <p:ext uri="{BB962C8B-B14F-4D97-AF65-F5344CB8AC3E}">
        <p14:creationId xmlns:p14="http://schemas.microsoft.com/office/powerpoint/2010/main" val="3178515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4116FA44-B51B-4895-B3BE-352B1BA46240}" type="datetimeFigureOut">
              <a:rPr lang="ru-RU" smtClean="0"/>
              <a:t>31.10.2024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3017005-3F68-4A43-A00C-ABB4E7071DBB}" type="slidenum">
              <a:rPr lang="ru-RU" smtClean="0"/>
              <a:t>‹#›</a:t>
            </a:fld>
            <a:endParaRPr lang="ru-RU"/>
          </a:p>
        </p:txBody>
      </p:sp>
    </p:spTree>
    <p:extLst>
      <p:ext uri="{BB962C8B-B14F-4D97-AF65-F5344CB8AC3E}">
        <p14:creationId xmlns:p14="http://schemas.microsoft.com/office/powerpoint/2010/main" val="1037925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4116FA44-B51B-4895-B3BE-352B1BA46240}" type="datetimeFigureOut">
              <a:rPr lang="ru-RU" smtClean="0"/>
              <a:t>31.10.2024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3017005-3F68-4A43-A00C-ABB4E7071DBB}" type="slidenum">
              <a:rPr lang="ru-RU" smtClean="0"/>
              <a:t>‹#›</a:t>
            </a:fld>
            <a:endParaRPr lang="ru-RU"/>
          </a:p>
        </p:txBody>
      </p:sp>
    </p:spTree>
    <p:extLst>
      <p:ext uri="{BB962C8B-B14F-4D97-AF65-F5344CB8AC3E}">
        <p14:creationId xmlns:p14="http://schemas.microsoft.com/office/powerpoint/2010/main" val="14981249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4116FA44-B51B-4895-B3BE-352B1BA46240}" type="datetimeFigureOut">
              <a:rPr lang="ru-RU" smtClean="0"/>
              <a:t>31.10.2024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3017005-3F68-4A43-A00C-ABB4E7071DBB}" type="slidenum">
              <a:rPr lang="ru-RU" smtClean="0"/>
              <a:t>‹#›</a:t>
            </a:fld>
            <a:endParaRPr lang="ru-RU"/>
          </a:p>
        </p:txBody>
      </p:sp>
    </p:spTree>
    <p:extLst>
      <p:ext uri="{BB962C8B-B14F-4D97-AF65-F5344CB8AC3E}">
        <p14:creationId xmlns:p14="http://schemas.microsoft.com/office/powerpoint/2010/main" val="25132869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116FA44-B51B-4895-B3BE-352B1BA46240}" type="datetimeFigureOut">
              <a:rPr lang="ru-RU" smtClean="0"/>
              <a:t>31.10.2024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3017005-3F68-4A43-A00C-ABB4E7071DBB}" type="slidenum">
              <a:rPr lang="ru-RU" smtClean="0"/>
              <a:t>‹#›</a:t>
            </a:fld>
            <a:endParaRPr lang="ru-RU"/>
          </a:p>
        </p:txBody>
      </p:sp>
    </p:spTree>
    <p:extLst>
      <p:ext uri="{BB962C8B-B14F-4D97-AF65-F5344CB8AC3E}">
        <p14:creationId xmlns:p14="http://schemas.microsoft.com/office/powerpoint/2010/main" val="2983472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748F8257-1FF3-4B5C-8682-2FB030149F5A}"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F0DD0A-BFA9-4F06-BC17-7B8C24B7B58E}" type="slidenum">
              <a:rPr lang="ru-RU" smtClean="0"/>
              <a:t>‹#›</a:t>
            </a:fld>
            <a:endParaRPr lang="ru-RU"/>
          </a:p>
        </p:txBody>
      </p:sp>
    </p:spTree>
    <p:extLst>
      <p:ext uri="{BB962C8B-B14F-4D97-AF65-F5344CB8AC3E}">
        <p14:creationId xmlns:p14="http://schemas.microsoft.com/office/powerpoint/2010/main" val="11336401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4116FA44-B51B-4895-B3BE-352B1BA46240}" type="datetimeFigureOut">
              <a:rPr lang="ru-RU" smtClean="0"/>
              <a:t>31.10.2024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3017005-3F68-4A43-A00C-ABB4E7071DBB}" type="slidenum">
              <a:rPr lang="ru-RU" smtClean="0"/>
              <a:t>‹#›</a:t>
            </a:fld>
            <a:endParaRPr lang="ru-RU"/>
          </a:p>
        </p:txBody>
      </p:sp>
    </p:spTree>
    <p:extLst>
      <p:ext uri="{BB962C8B-B14F-4D97-AF65-F5344CB8AC3E}">
        <p14:creationId xmlns:p14="http://schemas.microsoft.com/office/powerpoint/2010/main" val="36163652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4116FA44-B51B-4895-B3BE-352B1BA46240}" type="datetimeFigureOut">
              <a:rPr lang="ru-RU" smtClean="0"/>
              <a:t>31.10.2024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3017005-3F68-4A43-A00C-ABB4E7071DBB}" type="slidenum">
              <a:rPr lang="ru-RU" smtClean="0"/>
              <a:t>‹#›</a:t>
            </a:fld>
            <a:endParaRPr lang="ru-RU"/>
          </a:p>
        </p:txBody>
      </p:sp>
    </p:spTree>
    <p:extLst>
      <p:ext uri="{BB962C8B-B14F-4D97-AF65-F5344CB8AC3E}">
        <p14:creationId xmlns:p14="http://schemas.microsoft.com/office/powerpoint/2010/main" val="1287984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116FA44-B51B-4895-B3BE-352B1BA46240}"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017005-3F68-4A43-A00C-ABB4E7071DBB}" type="slidenum">
              <a:rPr lang="ru-RU" smtClean="0"/>
              <a:t>‹#›</a:t>
            </a:fld>
            <a:endParaRPr lang="ru-RU"/>
          </a:p>
        </p:txBody>
      </p:sp>
    </p:spTree>
    <p:extLst>
      <p:ext uri="{BB962C8B-B14F-4D97-AF65-F5344CB8AC3E}">
        <p14:creationId xmlns:p14="http://schemas.microsoft.com/office/powerpoint/2010/main" val="3941768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05979"/>
            <a:ext cx="2057400" cy="4388644"/>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05979"/>
            <a:ext cx="6019800" cy="438864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116FA44-B51B-4895-B3BE-352B1BA46240}"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3017005-3F68-4A43-A00C-ABB4E7071DBB}" type="slidenum">
              <a:rPr lang="ru-RU" smtClean="0"/>
              <a:t>‹#›</a:t>
            </a:fld>
            <a:endParaRPr lang="ru-RU"/>
          </a:p>
        </p:txBody>
      </p:sp>
    </p:spTree>
    <p:extLst>
      <p:ext uri="{BB962C8B-B14F-4D97-AF65-F5344CB8AC3E}">
        <p14:creationId xmlns:p14="http://schemas.microsoft.com/office/powerpoint/2010/main" val="1542324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3305176"/>
            <a:ext cx="7772400" cy="1021556"/>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748F8257-1FF3-4B5C-8682-2FB030149F5A}"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7F0DD0A-BFA9-4F06-BC17-7B8C24B7B58E}" type="slidenum">
              <a:rPr lang="ru-RU" smtClean="0"/>
              <a:t>‹#›</a:t>
            </a:fld>
            <a:endParaRPr lang="ru-RU"/>
          </a:p>
        </p:txBody>
      </p:sp>
    </p:spTree>
    <p:extLst>
      <p:ext uri="{BB962C8B-B14F-4D97-AF65-F5344CB8AC3E}">
        <p14:creationId xmlns:p14="http://schemas.microsoft.com/office/powerpoint/2010/main" val="3964328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748F8257-1FF3-4B5C-8682-2FB030149F5A}" type="datetimeFigureOut">
              <a:rPr lang="ru-RU" smtClean="0"/>
              <a:t>31.10.2024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7F0DD0A-BFA9-4F06-BC17-7B8C24B7B58E}" type="slidenum">
              <a:rPr lang="ru-RU" smtClean="0"/>
              <a:t>‹#›</a:t>
            </a:fld>
            <a:endParaRPr lang="ru-RU"/>
          </a:p>
        </p:txBody>
      </p:sp>
    </p:spTree>
    <p:extLst>
      <p:ext uri="{BB962C8B-B14F-4D97-AF65-F5344CB8AC3E}">
        <p14:creationId xmlns:p14="http://schemas.microsoft.com/office/powerpoint/2010/main" val="95886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748F8257-1FF3-4B5C-8682-2FB030149F5A}" type="datetimeFigureOut">
              <a:rPr lang="ru-RU" smtClean="0"/>
              <a:t>31.10.2024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7F0DD0A-BFA9-4F06-BC17-7B8C24B7B58E}" type="slidenum">
              <a:rPr lang="ru-RU" smtClean="0"/>
              <a:t>‹#›</a:t>
            </a:fld>
            <a:endParaRPr lang="ru-RU"/>
          </a:p>
        </p:txBody>
      </p:sp>
    </p:spTree>
    <p:extLst>
      <p:ext uri="{BB962C8B-B14F-4D97-AF65-F5344CB8AC3E}">
        <p14:creationId xmlns:p14="http://schemas.microsoft.com/office/powerpoint/2010/main" val="431620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1027"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72000" y="-2571750"/>
            <a:ext cx="18288000" cy="1028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91135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pic>
        <p:nvPicPr>
          <p:cNvPr id="1027"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3999"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7964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04787"/>
            <a:ext cx="3008313" cy="871538"/>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748F8257-1FF3-4B5C-8682-2FB030149F5A}" type="datetimeFigureOut">
              <a:rPr lang="ru-RU" smtClean="0"/>
              <a:t>31.10.2024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7F0DD0A-BFA9-4F06-BC17-7B8C24B7B58E}" type="slidenum">
              <a:rPr lang="ru-RU" smtClean="0"/>
              <a:t>‹#›</a:t>
            </a:fld>
            <a:endParaRPr lang="ru-RU"/>
          </a:p>
        </p:txBody>
      </p:sp>
    </p:spTree>
    <p:extLst>
      <p:ext uri="{BB962C8B-B14F-4D97-AF65-F5344CB8AC3E}">
        <p14:creationId xmlns:p14="http://schemas.microsoft.com/office/powerpoint/2010/main" val="1250078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3600450"/>
            <a:ext cx="5486400" cy="425054"/>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748F8257-1FF3-4B5C-8682-2FB030149F5A}" type="datetimeFigureOut">
              <a:rPr lang="ru-RU" smtClean="0"/>
              <a:t>31.10.2024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7F0DD0A-BFA9-4F06-BC17-7B8C24B7B58E}" type="slidenum">
              <a:rPr lang="ru-RU" smtClean="0"/>
              <a:t>‹#›</a:t>
            </a:fld>
            <a:endParaRPr lang="ru-RU"/>
          </a:p>
        </p:txBody>
      </p:sp>
    </p:spTree>
    <p:extLst>
      <p:ext uri="{BB962C8B-B14F-4D97-AF65-F5344CB8AC3E}">
        <p14:creationId xmlns:p14="http://schemas.microsoft.com/office/powerpoint/2010/main" val="3026354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BEBA8EAE-BF5A-486C-A8C5-ECC9F3942E4B}">
                <a14:imgProps xmlns:a14="http://schemas.microsoft.com/office/drawing/2010/main">
                  <a14:imgLayer r:embed="rId15">
                    <a14:imgEffect>
                      <a14:sharpenSoften amount="2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48F8257-1FF3-4B5C-8682-2FB030149F5A}" type="datetimeFigureOut">
              <a:rPr lang="ru-RU" smtClean="0"/>
              <a:t>31.10.2024</a:t>
            </a:fld>
            <a:endParaRPr lang="ru-RU"/>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7F0DD0A-BFA9-4F06-BC17-7B8C24B7B58E}" type="slidenum">
              <a:rPr lang="ru-RU" smtClean="0"/>
              <a:t>‹#›</a:t>
            </a:fld>
            <a:endParaRPr lang="ru-RU"/>
          </a:p>
        </p:txBody>
      </p:sp>
    </p:spTree>
    <p:extLst>
      <p:ext uri="{BB962C8B-B14F-4D97-AF65-F5344CB8AC3E}">
        <p14:creationId xmlns:p14="http://schemas.microsoft.com/office/powerpoint/2010/main" val="27258588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4" r:id="rId7"/>
    <p:sldLayoutId id="2147483656" r:id="rId8"/>
    <p:sldLayoutId id="2147483657" r:id="rId9"/>
    <p:sldLayoutId id="2147483658" r:id="rId10"/>
    <p:sldLayoutId id="2147483659" r:id="rId11"/>
    <p:sldLayoutId id="214748367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extLst>
              <a:ext uri="{BEBA8EAE-BF5A-486C-A8C5-ECC9F3942E4B}">
                <a14:imgProps xmlns:a14="http://schemas.microsoft.com/office/drawing/2010/main">
                  <a14:imgLayer r:embed="rId14">
                    <a14:imgEffect>
                      <a14:sharpenSoften amount="2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116FA44-B51B-4895-B3BE-352B1BA46240}" type="datetimeFigureOut">
              <a:rPr lang="ru-RU" smtClean="0"/>
              <a:t>31.10.2024</a:t>
            </a:fld>
            <a:endParaRPr lang="ru-RU"/>
          </a:p>
        </p:txBody>
      </p:sp>
      <p:sp>
        <p:nvSpPr>
          <p:cNvPr id="5" name="Нижний колонтитул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3017005-3F68-4A43-A00C-ABB4E7071DBB}" type="slidenum">
              <a:rPr lang="ru-RU" smtClean="0"/>
              <a:t>‹#›</a:t>
            </a:fld>
            <a:endParaRPr lang="ru-RU"/>
          </a:p>
        </p:txBody>
      </p:sp>
    </p:spTree>
    <p:extLst>
      <p:ext uri="{BB962C8B-B14F-4D97-AF65-F5344CB8AC3E}">
        <p14:creationId xmlns:p14="http://schemas.microsoft.com/office/powerpoint/2010/main" val="4089550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Layout" Target="../diagrams/layout2.xml"/><Relationship Id="rId7" Type="http://schemas.openxmlformats.org/officeDocument/2006/relationships/image" Target="../media/image10.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jpeg"/><Relationship Id="rId7"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3688" y="1419622"/>
            <a:ext cx="324128" cy="830997"/>
          </a:xfrm>
          <a:prstGeom prst="rect">
            <a:avLst/>
          </a:prstGeom>
          <a:noFill/>
        </p:spPr>
        <p:txBody>
          <a:bodyPr wrap="none" rtlCol="0">
            <a:spAutoFit/>
          </a:bodyPr>
          <a:lstStyle/>
          <a:p>
            <a:r>
              <a:rPr lang="ru-RU" sz="4800" dirty="0">
                <a:solidFill>
                  <a:schemeClr val="bg1"/>
                </a:solidFill>
              </a:rPr>
              <a:t> </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76" y="4155926"/>
            <a:ext cx="3003075" cy="854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91694" y="555526"/>
            <a:ext cx="5845114" cy="1569660"/>
          </a:xfrm>
          <a:prstGeom prst="rect">
            <a:avLst/>
          </a:prstGeom>
          <a:noFill/>
        </p:spPr>
        <p:txBody>
          <a:bodyPr wrap="square" rtlCol="0">
            <a:spAutoFit/>
          </a:bodyPr>
          <a:lstStyle/>
          <a:p>
            <a:pPr algn="ctr"/>
            <a:r>
              <a:rPr lang="ru-RU" sz="2400" dirty="0">
                <a:solidFill>
                  <a:schemeClr val="bg1"/>
                </a:solidFill>
              </a:rPr>
              <a:t>Практическое применение препаратов, повышающих эффективность лечения маститов КРС и снижающих использование антибиотиков в повседневной практике</a:t>
            </a:r>
          </a:p>
        </p:txBody>
      </p:sp>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7257" y="3701826"/>
            <a:ext cx="3419475"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7836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339752" y="1491630"/>
            <a:ext cx="4572000" cy="1477328"/>
          </a:xfrm>
          <a:prstGeom prst="rect">
            <a:avLst/>
          </a:prstGeom>
        </p:spPr>
        <p:txBody>
          <a:bodyPr>
            <a:spAutoFit/>
          </a:bodyPr>
          <a:lstStyle/>
          <a:p>
            <a:pPr lvl="0" algn="just"/>
            <a:r>
              <a:rPr lang="ru-RU" dirty="0"/>
              <a:t>Обладает умеренной </a:t>
            </a:r>
            <a:r>
              <a:rPr lang="ru-RU" dirty="0" err="1"/>
              <a:t>фибринолитической</a:t>
            </a:r>
            <a:r>
              <a:rPr lang="ru-RU" dirty="0"/>
              <a:t> активностью, что немаловажно для скорости восстановления секреторной деятельности после перенесенного заболевания</a:t>
            </a:r>
          </a:p>
        </p:txBody>
      </p:sp>
      <p:sp>
        <p:nvSpPr>
          <p:cNvPr id="6" name="TextBox 5"/>
          <p:cNvSpPr txBox="1"/>
          <p:nvPr/>
        </p:nvSpPr>
        <p:spPr>
          <a:xfrm>
            <a:off x="2267744" y="915566"/>
            <a:ext cx="4852419" cy="400110"/>
          </a:xfrm>
          <a:prstGeom prst="rect">
            <a:avLst/>
          </a:prstGeom>
          <a:noFill/>
        </p:spPr>
        <p:txBody>
          <a:bodyPr wrap="none" rtlCol="0">
            <a:spAutoFit/>
          </a:bodyPr>
          <a:lstStyle/>
          <a:p>
            <a:r>
              <a:rPr lang="ru-RU" sz="2000" dirty="0" smtClean="0"/>
              <a:t>СВОЙСТВА ПРЕПАРАТА </a:t>
            </a:r>
            <a:r>
              <a:rPr lang="ru-RU" sz="2000" b="1" dirty="0"/>
              <a:t>МАСТИБЛОК</a:t>
            </a:r>
            <a:r>
              <a:rPr lang="ru-RU" sz="2000" b="1" baseline="30000" dirty="0"/>
              <a:t>®</a:t>
            </a:r>
            <a:r>
              <a:rPr lang="ru-RU" sz="2000" b="1" dirty="0"/>
              <a:t> гель </a:t>
            </a:r>
            <a:r>
              <a:rPr lang="ru-RU" sz="2000" dirty="0" smtClean="0"/>
              <a:t> </a:t>
            </a:r>
            <a:endParaRPr lang="ru-RU" sz="2000" dirty="0"/>
          </a:p>
        </p:txBody>
      </p:sp>
      <p:grpSp>
        <p:nvGrpSpPr>
          <p:cNvPr id="7" name="Группа 6"/>
          <p:cNvGrpSpPr/>
          <p:nvPr/>
        </p:nvGrpSpPr>
        <p:grpSpPr>
          <a:xfrm>
            <a:off x="3421189" y="3363838"/>
            <a:ext cx="2409125" cy="604219"/>
            <a:chOff x="1182774" y="1904330"/>
            <a:chExt cx="2409125" cy="604219"/>
          </a:xfrm>
        </p:grpSpPr>
        <p:sp>
          <p:nvSpPr>
            <p:cNvPr id="8" name="Скругленный прямоугольник 7"/>
            <p:cNvSpPr/>
            <p:nvPr/>
          </p:nvSpPr>
          <p:spPr>
            <a:xfrm>
              <a:off x="1182774" y="1904330"/>
              <a:ext cx="2409125" cy="604219"/>
            </a:xfrm>
            <a:prstGeom prst="roundRect">
              <a:avLst/>
            </a:prstGeom>
            <a:solidFill>
              <a:schemeClr val="bg1">
                <a:lumMod val="50000"/>
              </a:schemeClr>
            </a:solidFill>
          </p:spPr>
          <p:style>
            <a:lnRef idx="3">
              <a:schemeClr val="lt1">
                <a:hueOff val="0"/>
                <a:satOff val="0"/>
                <a:lumOff val="0"/>
                <a:alphaOff val="0"/>
              </a:schemeClr>
            </a:lnRef>
            <a:fillRef idx="1">
              <a:scrgbClr r="0" g="0" b="0"/>
            </a:fillRef>
            <a:effectRef idx="1">
              <a:schemeClr val="accent1">
                <a:shade val="50000"/>
                <a:hueOff val="361437"/>
                <a:satOff val="-7560"/>
                <a:lumOff val="42063"/>
                <a:alphaOff val="0"/>
              </a:schemeClr>
            </a:effectRef>
            <a:fontRef idx="minor">
              <a:schemeClr val="lt1"/>
            </a:fontRef>
          </p:style>
        </p:sp>
        <p:sp>
          <p:nvSpPr>
            <p:cNvPr id="9" name="Скругленный прямоугольник 4"/>
            <p:cNvSpPr/>
            <p:nvPr/>
          </p:nvSpPr>
          <p:spPr>
            <a:xfrm>
              <a:off x="1212270" y="1933826"/>
              <a:ext cx="2350133" cy="5452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ru-RU" sz="1600" kern="1200" dirty="0" smtClean="0"/>
                <a:t>Фибринолитическое действие</a:t>
              </a:r>
              <a:endParaRPr lang="ru-RU" sz="1600" kern="1200" dirty="0"/>
            </a:p>
          </p:txBody>
        </p:sp>
      </p:grpSp>
    </p:spTree>
    <p:extLst>
      <p:ext uri="{BB962C8B-B14F-4D97-AF65-F5344CB8AC3E}">
        <p14:creationId xmlns:p14="http://schemas.microsoft.com/office/powerpoint/2010/main" val="26826495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286000" y="1971586"/>
            <a:ext cx="4572000" cy="1200329"/>
          </a:xfrm>
          <a:prstGeom prst="rect">
            <a:avLst/>
          </a:prstGeom>
        </p:spPr>
        <p:txBody>
          <a:bodyPr>
            <a:spAutoFit/>
          </a:bodyPr>
          <a:lstStyle/>
          <a:p>
            <a:pPr lvl="0" algn="just"/>
            <a:r>
              <a:rPr lang="ru-RU" dirty="0"/>
              <a:t>Оказывает обезболивающее действие, избирательно блокируя нервные волокна, проводящие болевой импульс. Этот процесс обратимый. </a:t>
            </a:r>
          </a:p>
        </p:txBody>
      </p:sp>
      <p:sp>
        <p:nvSpPr>
          <p:cNvPr id="6" name="TextBox 5"/>
          <p:cNvSpPr txBox="1"/>
          <p:nvPr/>
        </p:nvSpPr>
        <p:spPr>
          <a:xfrm>
            <a:off x="2145790" y="1347614"/>
            <a:ext cx="4852419" cy="400110"/>
          </a:xfrm>
          <a:prstGeom prst="rect">
            <a:avLst/>
          </a:prstGeom>
          <a:noFill/>
        </p:spPr>
        <p:txBody>
          <a:bodyPr wrap="none" rtlCol="0">
            <a:spAutoFit/>
          </a:bodyPr>
          <a:lstStyle/>
          <a:p>
            <a:r>
              <a:rPr lang="ru-RU" sz="2000" dirty="0" smtClean="0"/>
              <a:t>СВОЙСТВА ПРЕПАРАТА </a:t>
            </a:r>
            <a:r>
              <a:rPr lang="ru-RU" sz="2000" b="1" dirty="0"/>
              <a:t>МАСТИБЛОК</a:t>
            </a:r>
            <a:r>
              <a:rPr lang="ru-RU" sz="2000" b="1" baseline="30000" dirty="0"/>
              <a:t>®</a:t>
            </a:r>
            <a:r>
              <a:rPr lang="ru-RU" sz="2000" b="1" dirty="0"/>
              <a:t> гель </a:t>
            </a:r>
            <a:r>
              <a:rPr lang="ru-RU" sz="2000" dirty="0" smtClean="0"/>
              <a:t> </a:t>
            </a:r>
            <a:endParaRPr lang="ru-RU" sz="2000" dirty="0"/>
          </a:p>
        </p:txBody>
      </p:sp>
      <p:sp>
        <p:nvSpPr>
          <p:cNvPr id="9" name="Скругленный прямоугольник 4"/>
          <p:cNvSpPr/>
          <p:nvPr/>
        </p:nvSpPr>
        <p:spPr>
          <a:xfrm>
            <a:off x="3368997" y="3681366"/>
            <a:ext cx="2353238" cy="5452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ru-RU" sz="1600" kern="1200" dirty="0" smtClean="0"/>
              <a:t>Противовоспалительное действие</a:t>
            </a:r>
            <a:endParaRPr lang="ru-RU" sz="1600" kern="1200" dirty="0"/>
          </a:p>
        </p:txBody>
      </p:sp>
      <p:grpSp>
        <p:nvGrpSpPr>
          <p:cNvPr id="13" name="Группа 12"/>
          <p:cNvGrpSpPr/>
          <p:nvPr/>
        </p:nvGrpSpPr>
        <p:grpSpPr>
          <a:xfrm>
            <a:off x="3277255" y="3507854"/>
            <a:ext cx="2426134" cy="604219"/>
            <a:chOff x="1182756" y="1255640"/>
            <a:chExt cx="2426134" cy="604219"/>
          </a:xfrm>
        </p:grpSpPr>
        <p:sp>
          <p:nvSpPr>
            <p:cNvPr id="14" name="Скругленный прямоугольник 13"/>
            <p:cNvSpPr/>
            <p:nvPr/>
          </p:nvSpPr>
          <p:spPr>
            <a:xfrm>
              <a:off x="1182756" y="1255640"/>
              <a:ext cx="2426134" cy="604219"/>
            </a:xfrm>
            <a:prstGeom prst="roundRect">
              <a:avLst/>
            </a:prstGeom>
            <a:solidFill>
              <a:srgbClr val="0070C0"/>
            </a:solidFill>
          </p:spPr>
          <p:style>
            <a:lnRef idx="3">
              <a:schemeClr val="lt1">
                <a:hueOff val="0"/>
                <a:satOff val="0"/>
                <a:lumOff val="0"/>
                <a:alphaOff val="0"/>
              </a:schemeClr>
            </a:lnRef>
            <a:fillRef idx="1">
              <a:scrgbClr r="0" g="0" b="0"/>
            </a:fillRef>
            <a:effectRef idx="1">
              <a:schemeClr val="accent1">
                <a:shade val="50000"/>
                <a:hueOff val="240958"/>
                <a:satOff val="-5040"/>
                <a:lumOff val="28042"/>
                <a:alphaOff val="0"/>
              </a:schemeClr>
            </a:effectRef>
            <a:fontRef idx="minor">
              <a:schemeClr val="lt1"/>
            </a:fontRef>
          </p:style>
        </p:sp>
        <p:sp>
          <p:nvSpPr>
            <p:cNvPr id="15" name="Скругленный прямоугольник 4"/>
            <p:cNvSpPr/>
            <p:nvPr/>
          </p:nvSpPr>
          <p:spPr>
            <a:xfrm>
              <a:off x="1212252" y="1285136"/>
              <a:ext cx="2367142" cy="5452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ru-RU" sz="1600" kern="1200" dirty="0" smtClean="0"/>
                <a:t>Обезболивающее действие</a:t>
              </a:r>
              <a:endParaRPr lang="ru-RU" sz="1600" kern="1200" dirty="0"/>
            </a:p>
          </p:txBody>
        </p:sp>
      </p:grpSp>
    </p:spTree>
    <p:extLst>
      <p:ext uri="{BB962C8B-B14F-4D97-AF65-F5344CB8AC3E}">
        <p14:creationId xmlns:p14="http://schemas.microsoft.com/office/powerpoint/2010/main" val="21833680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286000" y="1971586"/>
            <a:ext cx="4572000" cy="646331"/>
          </a:xfrm>
          <a:prstGeom prst="rect">
            <a:avLst/>
          </a:prstGeom>
        </p:spPr>
        <p:txBody>
          <a:bodyPr>
            <a:spAutoFit/>
          </a:bodyPr>
          <a:lstStyle/>
          <a:p>
            <a:pPr lvl="0"/>
            <a:r>
              <a:rPr lang="ru-RU" dirty="0"/>
              <a:t>Ускоряет регенерацию  внутренних тканей вымени, кожных </a:t>
            </a:r>
            <a:r>
              <a:rPr lang="ru-RU" dirty="0" smtClean="0"/>
              <a:t>покровов</a:t>
            </a:r>
            <a:endParaRPr lang="ru-RU" dirty="0"/>
          </a:p>
        </p:txBody>
      </p:sp>
      <p:sp>
        <p:nvSpPr>
          <p:cNvPr id="6" name="TextBox 5"/>
          <p:cNvSpPr txBox="1"/>
          <p:nvPr/>
        </p:nvSpPr>
        <p:spPr>
          <a:xfrm>
            <a:off x="2472978" y="261998"/>
            <a:ext cx="4852419" cy="400110"/>
          </a:xfrm>
          <a:prstGeom prst="rect">
            <a:avLst/>
          </a:prstGeom>
          <a:noFill/>
        </p:spPr>
        <p:txBody>
          <a:bodyPr wrap="none" rtlCol="0">
            <a:spAutoFit/>
          </a:bodyPr>
          <a:lstStyle/>
          <a:p>
            <a:r>
              <a:rPr lang="ru-RU" sz="2000" dirty="0" smtClean="0"/>
              <a:t>СВОЙСТВА ПРЕПАРАТА </a:t>
            </a:r>
            <a:r>
              <a:rPr lang="ru-RU" sz="2000" b="1" dirty="0"/>
              <a:t>МАСТИБЛОК</a:t>
            </a:r>
            <a:r>
              <a:rPr lang="ru-RU" sz="2000" b="1" baseline="30000" dirty="0"/>
              <a:t>®</a:t>
            </a:r>
            <a:r>
              <a:rPr lang="ru-RU" sz="2000" b="1" dirty="0"/>
              <a:t> гель </a:t>
            </a:r>
            <a:r>
              <a:rPr lang="ru-RU" sz="2000" dirty="0" smtClean="0"/>
              <a:t> </a:t>
            </a:r>
            <a:endParaRPr lang="ru-RU" sz="2000" dirty="0"/>
          </a:p>
        </p:txBody>
      </p:sp>
      <p:grpSp>
        <p:nvGrpSpPr>
          <p:cNvPr id="7" name="Группа 6"/>
          <p:cNvGrpSpPr/>
          <p:nvPr/>
        </p:nvGrpSpPr>
        <p:grpSpPr>
          <a:xfrm>
            <a:off x="3331314" y="1275606"/>
            <a:ext cx="2409125" cy="604219"/>
            <a:chOff x="1152120" y="3168352"/>
            <a:chExt cx="2409125" cy="604219"/>
          </a:xfrm>
        </p:grpSpPr>
        <p:sp>
          <p:nvSpPr>
            <p:cNvPr id="8" name="Скругленный прямоугольник 7"/>
            <p:cNvSpPr/>
            <p:nvPr/>
          </p:nvSpPr>
          <p:spPr>
            <a:xfrm>
              <a:off x="1152120" y="3168352"/>
              <a:ext cx="2409125" cy="604219"/>
            </a:xfrm>
            <a:prstGeom prst="roundRect">
              <a:avLst/>
            </a:prstGeom>
            <a:solidFill>
              <a:schemeClr val="bg1">
                <a:lumMod val="50000"/>
              </a:schemeClr>
            </a:solidFill>
          </p:spPr>
          <p:style>
            <a:lnRef idx="3">
              <a:schemeClr val="lt1">
                <a:hueOff val="0"/>
                <a:satOff val="0"/>
                <a:lumOff val="0"/>
                <a:alphaOff val="0"/>
              </a:schemeClr>
            </a:lnRef>
            <a:fillRef idx="1">
              <a:scrgbClr r="0" g="0" b="0"/>
            </a:fillRef>
            <a:effectRef idx="1">
              <a:schemeClr val="accent1">
                <a:shade val="50000"/>
                <a:hueOff val="120479"/>
                <a:satOff val="-2520"/>
                <a:lumOff val="14021"/>
                <a:alphaOff val="0"/>
              </a:schemeClr>
            </a:effectRef>
            <a:fontRef idx="minor">
              <a:schemeClr val="lt1"/>
            </a:fontRef>
          </p:style>
        </p:sp>
        <p:sp>
          <p:nvSpPr>
            <p:cNvPr id="9" name="Скругленный прямоугольник 4"/>
            <p:cNvSpPr/>
            <p:nvPr/>
          </p:nvSpPr>
          <p:spPr>
            <a:xfrm>
              <a:off x="1181616" y="3197848"/>
              <a:ext cx="2350133" cy="5452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ru-RU" sz="1600" kern="1200" dirty="0" smtClean="0"/>
                <a:t>Регенеративное действие</a:t>
              </a:r>
              <a:endParaRPr lang="ru-RU" sz="1600" kern="1200" dirty="0"/>
            </a:p>
          </p:txBody>
        </p:sp>
      </p:grpSp>
      <p:grpSp>
        <p:nvGrpSpPr>
          <p:cNvPr id="11" name="Группа 10"/>
          <p:cNvGrpSpPr/>
          <p:nvPr/>
        </p:nvGrpSpPr>
        <p:grpSpPr>
          <a:xfrm>
            <a:off x="3392786" y="3075806"/>
            <a:ext cx="2409125" cy="792088"/>
            <a:chOff x="1152120" y="3168352"/>
            <a:chExt cx="2409125" cy="604219"/>
          </a:xfrm>
          <a:solidFill>
            <a:schemeClr val="bg2">
              <a:lumMod val="50000"/>
            </a:schemeClr>
          </a:solidFill>
        </p:grpSpPr>
        <p:sp>
          <p:nvSpPr>
            <p:cNvPr id="12" name="Скругленный прямоугольник 11"/>
            <p:cNvSpPr/>
            <p:nvPr/>
          </p:nvSpPr>
          <p:spPr>
            <a:xfrm>
              <a:off x="1152120" y="3168352"/>
              <a:ext cx="2409125" cy="604219"/>
            </a:xfrm>
            <a:prstGeom prst="roundRect">
              <a:avLst/>
            </a:prstGeom>
            <a:grpFill/>
          </p:spPr>
          <p:style>
            <a:lnRef idx="3">
              <a:schemeClr val="lt1">
                <a:hueOff val="0"/>
                <a:satOff val="0"/>
                <a:lumOff val="0"/>
                <a:alphaOff val="0"/>
              </a:schemeClr>
            </a:lnRef>
            <a:fillRef idx="1">
              <a:scrgbClr r="0" g="0" b="0"/>
            </a:fillRef>
            <a:effectRef idx="1">
              <a:schemeClr val="accent1">
                <a:shade val="50000"/>
                <a:hueOff val="120479"/>
                <a:satOff val="-2520"/>
                <a:lumOff val="14021"/>
                <a:alphaOff val="0"/>
              </a:schemeClr>
            </a:effectRef>
            <a:fontRef idx="minor">
              <a:schemeClr val="lt1"/>
            </a:fontRef>
          </p:style>
        </p:sp>
        <p:sp>
          <p:nvSpPr>
            <p:cNvPr id="13" name="Скругленный прямоугольник 4"/>
            <p:cNvSpPr/>
            <p:nvPr/>
          </p:nvSpPr>
          <p:spPr>
            <a:xfrm>
              <a:off x="1181616" y="3197848"/>
              <a:ext cx="2350133" cy="54522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endParaRPr lang="ru-RU" sz="1600" kern="1200" dirty="0"/>
            </a:p>
          </p:txBody>
        </p:sp>
      </p:grpSp>
      <p:sp>
        <p:nvSpPr>
          <p:cNvPr id="15" name="TextBox 14"/>
          <p:cNvSpPr txBox="1"/>
          <p:nvPr/>
        </p:nvSpPr>
        <p:spPr>
          <a:xfrm>
            <a:off x="3559825" y="3210240"/>
            <a:ext cx="2075046" cy="523220"/>
          </a:xfrm>
          <a:prstGeom prst="rect">
            <a:avLst/>
          </a:prstGeom>
          <a:noFill/>
        </p:spPr>
        <p:txBody>
          <a:bodyPr wrap="square" rtlCol="0">
            <a:spAutoFit/>
          </a:bodyPr>
          <a:lstStyle/>
          <a:p>
            <a:pPr lvl="0"/>
            <a:r>
              <a:rPr lang="ru-RU" sz="1400" dirty="0">
                <a:solidFill>
                  <a:schemeClr val="bg1"/>
                </a:solidFill>
              </a:rPr>
              <a:t>Снимает раздражение после укусов </a:t>
            </a:r>
            <a:r>
              <a:rPr lang="ru-RU" sz="1400" dirty="0" smtClean="0">
                <a:solidFill>
                  <a:schemeClr val="bg1"/>
                </a:solidFill>
              </a:rPr>
              <a:t>насекомых</a:t>
            </a:r>
            <a:endParaRPr lang="ru-RU" sz="1400" dirty="0">
              <a:solidFill>
                <a:schemeClr val="bg1"/>
              </a:solidFill>
            </a:endParaRPr>
          </a:p>
        </p:txBody>
      </p:sp>
    </p:spTree>
    <p:extLst>
      <p:ext uri="{BB962C8B-B14F-4D97-AF65-F5344CB8AC3E}">
        <p14:creationId xmlns:p14="http://schemas.microsoft.com/office/powerpoint/2010/main" val="2588573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701588688"/>
              </p:ext>
            </p:extLst>
          </p:nvPr>
        </p:nvGraphicFramePr>
        <p:xfrm>
          <a:off x="539552" y="483518"/>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Клипарт Вымя в форматах SVG, PNG, 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92280" y="2787774"/>
            <a:ext cx="1152128" cy="115212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80312" y="987574"/>
            <a:ext cx="485775" cy="1247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74492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2"/>
          <p:cNvSpPr txBox="1">
            <a:spLocks/>
          </p:cNvSpPr>
          <p:nvPr/>
        </p:nvSpPr>
        <p:spPr>
          <a:xfrm>
            <a:off x="-3503983" y="4314956"/>
            <a:ext cx="13570268" cy="830997"/>
          </a:xfrm>
          <a:prstGeom prst="rect">
            <a:avLst/>
          </a:prstGeom>
        </p:spPr>
        <p:txBody>
          <a:bodyPr vert="horz" lIns="68576" tIns="34289" rIns="68576" bIns="34289"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ru-RU" dirty="0">
              <a:solidFill>
                <a:schemeClr val="bg1"/>
              </a:solidFill>
            </a:endParaRPr>
          </a:p>
        </p:txBody>
      </p:sp>
      <p:sp>
        <p:nvSpPr>
          <p:cNvPr id="11" name="TextBox 10">
            <a:extLst>
              <a:ext uri="{FF2B5EF4-FFF2-40B4-BE49-F238E27FC236}">
                <a16:creationId xmlns:a16="http://schemas.microsoft.com/office/drawing/2014/main" xmlns="" id="{D7F3427A-8154-EAAB-3B1E-0BCFB75FEAD9}"/>
              </a:ext>
            </a:extLst>
          </p:cNvPr>
          <p:cNvSpPr txBox="1"/>
          <p:nvPr/>
        </p:nvSpPr>
        <p:spPr>
          <a:xfrm>
            <a:off x="575072" y="2630831"/>
            <a:ext cx="6788348" cy="346247"/>
          </a:xfrm>
          <a:prstGeom prst="rect">
            <a:avLst/>
          </a:prstGeom>
          <a:noFill/>
        </p:spPr>
        <p:txBody>
          <a:bodyPr wrap="square" lIns="68576" tIns="34289" rIns="68576" bIns="34289">
            <a:spAutoFit/>
          </a:bodyPr>
          <a:lstStyle/>
          <a:p>
            <a:pPr algn="l"/>
            <a:r>
              <a:rPr lang="ru-RU" b="0" i="0" u="none" strike="noStrike">
                <a:solidFill>
                  <a:srgbClr val="13343B"/>
                </a:solidFill>
                <a:effectLst/>
                <a:latin typeface="__fkGroteskNeue_a82850"/>
              </a:rPr>
              <a:t>.</a:t>
            </a:r>
            <a:endParaRPr lang="ru-RU" b="0" i="0" u="none" strike="noStrike" dirty="0">
              <a:solidFill>
                <a:srgbClr val="13343B"/>
              </a:solidFill>
              <a:effectLst/>
              <a:latin typeface="__fkGroteskNeue_a82850"/>
            </a:endParaRPr>
          </a:p>
        </p:txBody>
      </p:sp>
      <p:sp>
        <p:nvSpPr>
          <p:cNvPr id="32" name="TextBox 31">
            <a:extLst>
              <a:ext uri="{FF2B5EF4-FFF2-40B4-BE49-F238E27FC236}">
                <a16:creationId xmlns:a16="http://schemas.microsoft.com/office/drawing/2014/main" xmlns="" id="{D93B711C-7DBF-2890-1AD9-F3D48B2762CB}"/>
              </a:ext>
            </a:extLst>
          </p:cNvPr>
          <p:cNvSpPr txBox="1"/>
          <p:nvPr/>
        </p:nvSpPr>
        <p:spPr>
          <a:xfrm>
            <a:off x="1972917" y="3073996"/>
            <a:ext cx="6788426" cy="346247"/>
          </a:xfrm>
          <a:prstGeom prst="rect">
            <a:avLst/>
          </a:prstGeom>
          <a:noFill/>
        </p:spPr>
        <p:txBody>
          <a:bodyPr wrap="square" lIns="68576" tIns="34289" rIns="68576" bIns="34289">
            <a:spAutoFit/>
          </a:bodyPr>
          <a:lstStyle/>
          <a:p>
            <a:pPr marL="214298" indent="-214298">
              <a:buFont typeface="Arial" panose="020B0604020202020204" pitchFamily="34" charset="0"/>
              <a:buChar char="•"/>
            </a:pPr>
            <a:endParaRPr lang="ru-RU" b="0" i="0" u="none" strike="noStrike" dirty="0">
              <a:solidFill>
                <a:srgbClr val="13343B"/>
              </a:solidFill>
              <a:effectLst/>
              <a:latin typeface="__fkGroteskNeue_a82850"/>
            </a:endParaRPr>
          </a:p>
        </p:txBody>
      </p:sp>
      <p:sp>
        <p:nvSpPr>
          <p:cNvPr id="5" name="Овал 4">
            <a:extLst>
              <a:ext uri="{FF2B5EF4-FFF2-40B4-BE49-F238E27FC236}">
                <a16:creationId xmlns:a16="http://schemas.microsoft.com/office/drawing/2014/main" xmlns="" id="{092D0C42-3B07-87B1-AFD9-0820A9D7DBB9}"/>
              </a:ext>
            </a:extLst>
          </p:cNvPr>
          <p:cNvSpPr/>
          <p:nvPr/>
        </p:nvSpPr>
        <p:spPr>
          <a:xfrm>
            <a:off x="8392887" y="3635829"/>
            <a:ext cx="936172" cy="936172"/>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68576" tIns="34289" rIns="68576" bIns="34289" rtlCol="0" anchor="ctr"/>
          <a:lstStyle/>
          <a:p>
            <a:pPr algn="ctr"/>
            <a:endParaRPr lang="x-none"/>
          </a:p>
        </p:txBody>
      </p:sp>
      <p:graphicFrame>
        <p:nvGraphicFramePr>
          <p:cNvPr id="8" name="Таблица 7"/>
          <p:cNvGraphicFramePr>
            <a:graphicFrameLocks noGrp="1"/>
          </p:cNvGraphicFramePr>
          <p:nvPr>
            <p:extLst>
              <p:ext uri="{D42A27DB-BD31-4B8C-83A1-F6EECF244321}">
                <p14:modId xmlns:p14="http://schemas.microsoft.com/office/powerpoint/2010/main" val="323423605"/>
              </p:ext>
            </p:extLst>
          </p:nvPr>
        </p:nvGraphicFramePr>
        <p:xfrm>
          <a:off x="347398" y="731217"/>
          <a:ext cx="8187001" cy="4049467"/>
        </p:xfrm>
        <a:graphic>
          <a:graphicData uri="http://schemas.openxmlformats.org/drawingml/2006/table">
            <a:tbl>
              <a:tblPr>
                <a:tableStyleId>{BC89EF96-8CEA-46FF-86C4-4CE0E7609802}</a:tableStyleId>
              </a:tblPr>
              <a:tblGrid>
                <a:gridCol w="1989401"/>
                <a:gridCol w="1290753"/>
                <a:gridCol w="4906847"/>
              </a:tblGrid>
              <a:tr h="344051">
                <a:tc>
                  <a:txBody>
                    <a:bodyPr/>
                    <a:lstStyle/>
                    <a:p>
                      <a:pPr algn="ctr"/>
                      <a:r>
                        <a:rPr lang="ru-RU" sz="1400" b="1" dirty="0" smtClean="0">
                          <a:solidFill>
                            <a:srgbClr val="00B0F0"/>
                          </a:solidFill>
                          <a:effectLst/>
                        </a:rPr>
                        <a:t>ФОРМА</a:t>
                      </a:r>
                      <a:endParaRPr lang="ru-RU" sz="1400" b="1" dirty="0">
                        <a:solidFill>
                          <a:srgbClr val="00B0F0"/>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9525" cap="flat" cmpd="sng" algn="ctr">
                      <a:solidFill>
                        <a:schemeClr val="bg2">
                          <a:lumMod val="50000"/>
                        </a:schemeClr>
                      </a:solidFill>
                      <a:prstDash val="sysDot"/>
                      <a:round/>
                      <a:headEnd type="none" w="med" len="med"/>
                      <a:tailEnd type="none" w="med" len="med"/>
                    </a:lnR>
                    <a:lnT w="12700" cmpd="sng">
                      <a:noFill/>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100" b="1" dirty="0" smtClean="0">
                          <a:solidFill>
                            <a:srgbClr val="00B0F0"/>
                          </a:solidFill>
                          <a:effectLst/>
                        </a:rPr>
                        <a:t>ОЦЕНКА</a:t>
                      </a:r>
                      <a:r>
                        <a:rPr lang="ru-RU" sz="1100" b="1" baseline="0" dirty="0" smtClean="0">
                          <a:solidFill>
                            <a:srgbClr val="00B0F0"/>
                          </a:solidFill>
                          <a:effectLst/>
                        </a:rPr>
                        <a:t> ТЯЖЕСТИ ЗАБОЛЕВАНИЯ</a:t>
                      </a:r>
                      <a:endParaRPr lang="ru-RU" sz="1100" b="1" dirty="0">
                        <a:solidFill>
                          <a:srgbClr val="00B0F0"/>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9525" cap="flat" cmpd="sng" algn="ctr">
                      <a:solidFill>
                        <a:schemeClr val="bg2">
                          <a:lumMod val="50000"/>
                        </a:schemeClr>
                      </a:solidFill>
                      <a:prstDash val="sysDot"/>
                      <a:round/>
                      <a:headEnd type="none" w="med" len="med"/>
                      <a:tailEnd type="none" w="med" len="med"/>
                    </a:lnR>
                    <a:lnT w="12700" cmpd="sng">
                      <a:noFill/>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ru-RU" sz="1400" b="1" dirty="0" smtClean="0">
                          <a:solidFill>
                            <a:srgbClr val="00B0F0"/>
                          </a:solidFill>
                          <a:effectLst/>
                        </a:rPr>
                        <a:t>ЛЕЧЕНИЕ</a:t>
                      </a:r>
                      <a:endParaRPr lang="ru-RU" sz="1400" b="1" dirty="0">
                        <a:solidFill>
                          <a:srgbClr val="00B0F0"/>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12700" cmpd="sng">
                      <a:noFill/>
                    </a:lnR>
                    <a:lnT w="12700" cmpd="sng">
                      <a:noFill/>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noFill/>
                  </a:tcPr>
                </a:tc>
              </a:tr>
              <a:tr h="365760">
                <a:tc>
                  <a:txBody>
                    <a:bodyPr/>
                    <a:lstStyle/>
                    <a:p>
                      <a:pPr algn="ctr"/>
                      <a:r>
                        <a:rPr lang="ru-RU" sz="1200" dirty="0" smtClean="0">
                          <a:effectLst/>
                        </a:rPr>
                        <a:t>Субклинический </a:t>
                      </a:r>
                      <a:r>
                        <a:rPr lang="ru-RU" sz="1200" dirty="0">
                          <a:effectLst/>
                        </a:rPr>
                        <a:t>мастит</a:t>
                      </a:r>
                      <a:endParaRPr lang="ru-RU" sz="1200" b="1" dirty="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9525" cap="flat" cmpd="sng" algn="ctr">
                      <a:solidFill>
                        <a:schemeClr val="bg2">
                          <a:lumMod val="50000"/>
                        </a:schemeClr>
                      </a:solidFill>
                      <a:prstDash val="sysDot"/>
                      <a:round/>
                      <a:headEnd type="none" w="med" len="med"/>
                      <a:tailEnd type="none" w="med" len="med"/>
                    </a:lnR>
                    <a:lnT w="9525" cap="flat" cmpd="sng" algn="ctr">
                      <a:solidFill>
                        <a:schemeClr val="bg2">
                          <a:lumMod val="50000"/>
                        </a:schemeClr>
                      </a:solidFill>
                      <a:prstDash val="sysDot"/>
                      <a:round/>
                      <a:headEnd type="none" w="med" len="med"/>
                      <a:tailEnd type="none" w="med" len="med"/>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r>
                        <a:rPr lang="ru-RU" sz="1200" dirty="0" smtClean="0">
                          <a:effectLst/>
                        </a:rPr>
                        <a:t>     Повышенная</a:t>
                      </a:r>
                      <a:r>
                        <a:rPr lang="ru-RU" sz="1200" baseline="0" dirty="0" smtClean="0">
                          <a:effectLst/>
                        </a:rPr>
                        <a:t> соматика</a:t>
                      </a:r>
                      <a:endParaRPr lang="ru-RU" sz="1200" dirty="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9525" cap="flat" cmpd="sng" algn="ctr">
                      <a:solidFill>
                        <a:schemeClr val="bg2">
                          <a:lumMod val="50000"/>
                        </a:schemeClr>
                      </a:solidFill>
                      <a:prstDash val="sysDot"/>
                      <a:round/>
                      <a:headEnd type="none" w="med" len="med"/>
                      <a:tailEnd type="none" w="med" len="med"/>
                    </a:lnR>
                    <a:lnT w="9525" cap="flat" cmpd="sng" algn="ctr">
                      <a:solidFill>
                        <a:schemeClr val="bg2">
                          <a:lumMod val="50000"/>
                        </a:schemeClr>
                      </a:solidFill>
                      <a:prstDash val="sysDot"/>
                      <a:round/>
                      <a:headEnd type="none" w="med" len="med"/>
                      <a:tailEnd type="none" w="med" len="med"/>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tcPr>
                </a:tc>
                <a:tc rowSpan="2">
                  <a:txBody>
                    <a:bodyPr/>
                    <a:lstStyle/>
                    <a:p>
                      <a:pPr algn="ctr"/>
                      <a:r>
                        <a:rPr lang="ru-RU" sz="800" dirty="0" smtClean="0">
                          <a:effectLst/>
                        </a:rPr>
                        <a:t>Монотерапия</a:t>
                      </a:r>
                    </a:p>
                    <a:p>
                      <a:pPr algn="l"/>
                      <a:r>
                        <a:rPr lang="ru-RU" sz="800" dirty="0" smtClean="0">
                          <a:effectLst/>
                        </a:rPr>
                        <a:t>1.Мастиблок геля 2 раза в сутки,</a:t>
                      </a:r>
                      <a:r>
                        <a:rPr lang="ru-RU" sz="800" baseline="0" dirty="0" smtClean="0">
                          <a:effectLst/>
                        </a:rPr>
                        <a:t> каждые 12 ч после доения, 5-8 дней </a:t>
                      </a:r>
                      <a:r>
                        <a:rPr lang="ru-RU" sz="800" kern="1200" dirty="0" smtClean="0">
                          <a:effectLst/>
                        </a:rPr>
                        <a:t>в разовой дозе 50 г КРС и 25 г МРС, наносить на всё вымя</a:t>
                      </a:r>
                      <a:endParaRPr lang="ru-RU" sz="800" baseline="0" dirty="0" smtClean="0">
                        <a:effectLst/>
                      </a:endParaRPr>
                    </a:p>
                    <a:p>
                      <a:pPr algn="l"/>
                      <a:r>
                        <a:rPr lang="ru-RU" sz="800" baseline="0" dirty="0" smtClean="0">
                          <a:effectLst/>
                        </a:rPr>
                        <a:t>2.ВитОкей в/м, однократно КРС 5-6 мл/гол, МРС  2 мл/гол</a:t>
                      </a:r>
                      <a:endParaRPr lang="ru-RU" sz="800" dirty="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12700" cmpd="sng">
                      <a:noFill/>
                    </a:lnR>
                    <a:lnT w="9525" cap="flat" cmpd="sng" algn="ctr">
                      <a:solidFill>
                        <a:schemeClr val="bg2">
                          <a:lumMod val="50000"/>
                        </a:schemeClr>
                      </a:solidFill>
                      <a:prstDash val="sysDot"/>
                      <a:round/>
                      <a:headEnd type="none" w="med" len="med"/>
                      <a:tailEnd type="none" w="med" len="med"/>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tcPr>
                </a:tc>
              </a:tr>
              <a:tr h="226649">
                <a:tc>
                  <a:txBody>
                    <a:bodyPr/>
                    <a:lstStyle/>
                    <a:p>
                      <a:pPr algn="ctr"/>
                      <a:r>
                        <a:rPr lang="ru-RU" sz="1200" dirty="0">
                          <a:effectLst/>
                        </a:rPr>
                        <a:t>Серозный мастит</a:t>
                      </a:r>
                      <a:endParaRPr lang="ru-RU" sz="1200" b="1" dirty="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9525" cap="flat" cmpd="sng" algn="ctr">
                      <a:solidFill>
                        <a:schemeClr val="bg2">
                          <a:lumMod val="50000"/>
                        </a:schemeClr>
                      </a:solidFill>
                      <a:prstDash val="sysDot"/>
                      <a:round/>
                      <a:headEnd type="none" w="med" len="med"/>
                      <a:tailEnd type="none" w="med" len="med"/>
                    </a:lnR>
                    <a:lnT w="9525" cap="flat" cmpd="sng" algn="ctr">
                      <a:solidFill>
                        <a:schemeClr val="bg2">
                          <a:lumMod val="50000"/>
                        </a:schemeClr>
                      </a:solidFill>
                      <a:prstDash val="sysDot"/>
                      <a:round/>
                      <a:headEnd type="none" w="med" len="med"/>
                      <a:tailEnd type="none" w="med" len="med"/>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r>
                        <a:rPr lang="ru-RU" sz="1200" dirty="0" smtClean="0">
                          <a:effectLst/>
                        </a:rPr>
                        <a:t>Лёгкое течение</a:t>
                      </a:r>
                      <a:endParaRPr lang="ru-RU" sz="1200" dirty="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9525" cap="flat" cmpd="sng" algn="ctr">
                      <a:solidFill>
                        <a:schemeClr val="bg2">
                          <a:lumMod val="50000"/>
                        </a:schemeClr>
                      </a:solidFill>
                      <a:prstDash val="sysDot"/>
                      <a:round/>
                      <a:headEnd type="none" w="med" len="med"/>
                      <a:tailEnd type="none" w="med" len="med"/>
                    </a:lnR>
                    <a:lnT w="9525" cap="flat" cmpd="sng" algn="ctr">
                      <a:solidFill>
                        <a:schemeClr val="bg2">
                          <a:lumMod val="50000"/>
                        </a:schemeClr>
                      </a:solidFill>
                      <a:prstDash val="sysDot"/>
                      <a:round/>
                      <a:headEnd type="none" w="med" len="med"/>
                      <a:tailEnd type="none" w="med" len="med"/>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tcPr>
                </a:tc>
                <a:tc vMerge="1">
                  <a:txBody>
                    <a:bodyPr/>
                    <a:lstStyle/>
                    <a:p>
                      <a:endParaRPr lang="ru-RU"/>
                    </a:p>
                  </a:txBody>
                  <a:tcPr/>
                </a:tc>
              </a:tr>
              <a:tr h="1007791">
                <a:tc>
                  <a:txBody>
                    <a:bodyPr/>
                    <a:lstStyle/>
                    <a:p>
                      <a:pPr algn="ctr"/>
                      <a:r>
                        <a:rPr lang="ru-RU" sz="1200" dirty="0">
                          <a:effectLst/>
                        </a:rPr>
                        <a:t>Катаральный мастит</a:t>
                      </a:r>
                    </a:p>
                    <a:p>
                      <a:pPr algn="ctr"/>
                      <a:r>
                        <a:rPr lang="ru-RU" sz="1200" dirty="0">
                          <a:effectLst/>
                        </a:rPr>
                        <a:t> </a:t>
                      </a:r>
                      <a:endParaRPr lang="ru-RU" sz="1200" b="1" dirty="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9525" cap="flat" cmpd="sng" algn="ctr">
                      <a:solidFill>
                        <a:schemeClr val="bg2">
                          <a:lumMod val="50000"/>
                        </a:schemeClr>
                      </a:solidFill>
                      <a:prstDash val="sysDot"/>
                      <a:round/>
                      <a:headEnd type="none" w="med" len="med"/>
                      <a:tailEnd type="none" w="med" len="med"/>
                    </a:lnR>
                    <a:lnT w="9525" cap="flat" cmpd="sng" algn="ctr">
                      <a:solidFill>
                        <a:schemeClr val="bg2">
                          <a:lumMod val="50000"/>
                        </a:schemeClr>
                      </a:solidFill>
                      <a:prstDash val="sysDot"/>
                      <a:round/>
                      <a:headEnd type="none" w="med" len="med"/>
                      <a:tailEnd type="none" w="med" len="med"/>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r>
                        <a:rPr lang="ru-RU" sz="1200" dirty="0" smtClean="0">
                          <a:effectLst/>
                        </a:rPr>
                        <a:t>Среднее</a:t>
                      </a:r>
                      <a:endParaRPr lang="ru-RU" sz="1200" dirty="0" smtClean="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9525" cap="flat" cmpd="sng" algn="ctr">
                      <a:solidFill>
                        <a:schemeClr val="bg2">
                          <a:lumMod val="50000"/>
                        </a:schemeClr>
                      </a:solidFill>
                      <a:prstDash val="sysDot"/>
                      <a:round/>
                      <a:headEnd type="none" w="med" len="med"/>
                      <a:tailEnd type="none" w="med" len="med"/>
                    </a:lnR>
                    <a:lnT w="9525" cap="flat" cmpd="sng" algn="ctr">
                      <a:solidFill>
                        <a:schemeClr val="bg2">
                          <a:lumMod val="50000"/>
                        </a:schemeClr>
                      </a:solidFill>
                      <a:prstDash val="sysDot"/>
                      <a:round/>
                      <a:headEnd type="none" w="med" len="med"/>
                      <a:tailEnd type="none" w="med" len="med"/>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800" dirty="0" smtClean="0">
                          <a:effectLst/>
                        </a:rPr>
                        <a:t>В</a:t>
                      </a:r>
                      <a:r>
                        <a:rPr lang="ru-RU" sz="800" baseline="0" dirty="0" smtClean="0">
                          <a:effectLst/>
                        </a:rPr>
                        <a:t> составе комплексной терапии</a:t>
                      </a:r>
                    </a:p>
                    <a:p>
                      <a:pPr marL="0" marR="0" indent="0" algn="l" defTabSz="914400" rtl="0" eaLnBrk="1" fontAlgn="auto" latinLnBrk="0" hangingPunct="1">
                        <a:lnSpc>
                          <a:spcPct val="100000"/>
                        </a:lnSpc>
                        <a:spcBef>
                          <a:spcPts val="0"/>
                        </a:spcBef>
                        <a:spcAft>
                          <a:spcPts val="0"/>
                        </a:spcAft>
                        <a:buClrTx/>
                        <a:buSzTx/>
                        <a:buFontTx/>
                        <a:buNone/>
                        <a:tabLst/>
                        <a:defRPr/>
                      </a:pPr>
                      <a:r>
                        <a:rPr lang="ru-RU" sz="800" dirty="0" smtClean="0">
                          <a:effectLst/>
                        </a:rPr>
                        <a:t>1</a:t>
                      </a:r>
                      <a:r>
                        <a:rPr lang="ru-RU" sz="800" dirty="0">
                          <a:effectLst/>
                        </a:rPr>
                        <a:t>. </a:t>
                      </a:r>
                      <a:r>
                        <a:rPr lang="ru-RU" sz="800" dirty="0" smtClean="0">
                          <a:effectLst/>
                        </a:rPr>
                        <a:t>Мастиблок геля 2 раза в сутки,</a:t>
                      </a:r>
                      <a:r>
                        <a:rPr lang="ru-RU" sz="800" baseline="0" dirty="0" smtClean="0">
                          <a:effectLst/>
                        </a:rPr>
                        <a:t> каждые 12 ч после доения, 5-8 дней </a:t>
                      </a:r>
                      <a:r>
                        <a:rPr lang="ru-RU" sz="800" kern="1200" dirty="0" smtClean="0">
                          <a:effectLst/>
                        </a:rPr>
                        <a:t>в разовой дозе 50 г КРС и 25 г МРС, наносить на всё вымя</a:t>
                      </a:r>
                      <a:endParaRPr lang="ru-RU" sz="800" dirty="0">
                        <a:effectLst/>
                      </a:endParaRPr>
                    </a:p>
                    <a:p>
                      <a:r>
                        <a:rPr lang="ru-RU" sz="800" dirty="0">
                          <a:effectLst/>
                        </a:rPr>
                        <a:t>2. </a:t>
                      </a:r>
                      <a:r>
                        <a:rPr lang="ru-RU" sz="800" dirty="0" smtClean="0">
                          <a:effectLst/>
                        </a:rPr>
                        <a:t>Применение противомаститных препаратов в форме шприца для интрацистернального</a:t>
                      </a:r>
                      <a:r>
                        <a:rPr lang="ru-RU" sz="800" baseline="0" dirty="0" smtClean="0">
                          <a:effectLst/>
                        </a:rPr>
                        <a:t> введения (по подтитровке)</a:t>
                      </a:r>
                      <a:endParaRPr lang="ru-RU" sz="800" dirty="0">
                        <a:effectLst/>
                      </a:endParaRPr>
                    </a:p>
                    <a:p>
                      <a:r>
                        <a:rPr lang="ru-RU" sz="800" dirty="0">
                          <a:effectLst/>
                        </a:rPr>
                        <a:t>3. </a:t>
                      </a:r>
                      <a:r>
                        <a:rPr lang="ru-RU" sz="800" dirty="0" smtClean="0">
                          <a:effectLst/>
                        </a:rPr>
                        <a:t>Айсидивит КРС 10-15 мл, МРС 2-4 мл,</a:t>
                      </a:r>
                      <a:r>
                        <a:rPr lang="ru-RU" sz="800" baseline="0" dirty="0" smtClean="0">
                          <a:effectLst/>
                        </a:rPr>
                        <a:t> </a:t>
                      </a:r>
                      <a:r>
                        <a:rPr lang="ru-RU" sz="800" dirty="0" smtClean="0"/>
                        <a:t>3 -5 раз с интервалом 3 дня</a:t>
                      </a:r>
                      <a:endParaRPr lang="ru-RU" sz="800" dirty="0" smtClean="0">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800" dirty="0" smtClean="0">
                          <a:effectLst/>
                        </a:rPr>
                        <a:t>4.</a:t>
                      </a:r>
                      <a:r>
                        <a:rPr lang="ru-RU" sz="800" baseline="0" dirty="0" smtClean="0">
                          <a:effectLst/>
                        </a:rPr>
                        <a:t> 2.ВитОкей в/м, однократно КРС 5-6 мл/гол, МРС  2 мл/гол</a:t>
                      </a:r>
                      <a:endParaRPr lang="ru-RU" sz="800" dirty="0" smtClean="0">
                        <a:effectLst/>
                      </a:endParaRPr>
                    </a:p>
                    <a:p>
                      <a:r>
                        <a:rPr lang="ru-RU" sz="800" dirty="0" smtClean="0">
                          <a:effectLst/>
                        </a:rPr>
                        <a:t>5. Поддерживающая терапия (глюкоза,</a:t>
                      </a:r>
                      <a:r>
                        <a:rPr lang="ru-RU" sz="800" baseline="0" dirty="0" smtClean="0">
                          <a:effectLst/>
                        </a:rPr>
                        <a:t> </a:t>
                      </a:r>
                      <a:r>
                        <a:rPr lang="en-US" sz="800" baseline="0" dirty="0" err="1" smtClean="0">
                          <a:effectLst/>
                        </a:rPr>
                        <a:t>CaCl</a:t>
                      </a:r>
                      <a:r>
                        <a:rPr lang="ru-RU" sz="800" baseline="0" dirty="0" smtClean="0">
                          <a:effectLst/>
                        </a:rPr>
                        <a:t>)</a:t>
                      </a:r>
                      <a:endParaRPr lang="ru-RU" sz="800" dirty="0" smtClean="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12700" cmpd="sng">
                      <a:noFill/>
                    </a:lnR>
                    <a:lnT w="9525" cap="flat" cmpd="sng" algn="ctr">
                      <a:solidFill>
                        <a:schemeClr val="bg2">
                          <a:lumMod val="50000"/>
                        </a:schemeClr>
                      </a:solidFill>
                      <a:prstDash val="sysDot"/>
                      <a:round/>
                      <a:headEnd type="none" w="med" len="med"/>
                      <a:tailEnd type="none" w="med" len="med"/>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tcPr>
                </a:tc>
              </a:tr>
              <a:tr h="1373696">
                <a:tc>
                  <a:txBody>
                    <a:bodyPr/>
                    <a:lstStyle/>
                    <a:p>
                      <a:pPr algn="ctr"/>
                      <a:r>
                        <a:rPr lang="ru-RU" sz="1200" dirty="0">
                          <a:effectLst/>
                        </a:rPr>
                        <a:t>Катаральный </a:t>
                      </a:r>
                      <a:r>
                        <a:rPr lang="ru-RU" sz="1200" dirty="0" smtClean="0">
                          <a:effectLst/>
                        </a:rPr>
                        <a:t>мастит или</a:t>
                      </a:r>
                      <a:endParaRPr lang="ru-RU" sz="1200" dirty="0">
                        <a:effectLst/>
                      </a:endParaRPr>
                    </a:p>
                    <a:p>
                      <a:pPr algn="ctr"/>
                      <a:r>
                        <a:rPr lang="ru-RU" sz="1200" dirty="0">
                          <a:effectLst/>
                        </a:rPr>
                        <a:t>Катарально-гнойный мастит</a:t>
                      </a:r>
                      <a:endParaRPr lang="ru-RU" sz="1200" b="1" dirty="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9525" cap="flat" cmpd="sng" algn="ctr">
                      <a:solidFill>
                        <a:schemeClr val="bg2">
                          <a:lumMod val="50000"/>
                        </a:schemeClr>
                      </a:solidFill>
                      <a:prstDash val="sysDot"/>
                      <a:round/>
                      <a:headEnd type="none" w="med" len="med"/>
                      <a:tailEnd type="none" w="med" len="med"/>
                    </a:lnR>
                    <a:lnT w="9525" cap="flat" cmpd="sng" algn="ctr">
                      <a:solidFill>
                        <a:schemeClr val="bg2">
                          <a:lumMod val="50000"/>
                        </a:schemeClr>
                      </a:solidFill>
                      <a:prstDash val="sysDot"/>
                      <a:round/>
                      <a:headEnd type="none" w="med" len="med"/>
                      <a:tailEnd type="none" w="med" len="med"/>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tcPr>
                </a:tc>
                <a:tc>
                  <a:txBody>
                    <a:bodyPr/>
                    <a:lstStyle/>
                    <a:p>
                      <a:pPr algn="ctr"/>
                      <a:r>
                        <a:rPr lang="ru-RU" sz="1200" dirty="0" smtClean="0">
                          <a:effectLst/>
                        </a:rPr>
                        <a:t>Тяжелое</a:t>
                      </a:r>
                      <a:endParaRPr lang="ru-RU" sz="1200" dirty="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9525" cap="flat" cmpd="sng" algn="ctr">
                      <a:solidFill>
                        <a:schemeClr val="bg2">
                          <a:lumMod val="50000"/>
                        </a:schemeClr>
                      </a:solidFill>
                      <a:prstDash val="sysDot"/>
                      <a:round/>
                      <a:headEnd type="none" w="med" len="med"/>
                      <a:tailEnd type="none" w="med" len="med"/>
                    </a:lnR>
                    <a:lnT w="9525" cap="flat" cmpd="sng" algn="ctr">
                      <a:solidFill>
                        <a:schemeClr val="bg2">
                          <a:lumMod val="50000"/>
                        </a:schemeClr>
                      </a:solidFill>
                      <a:prstDash val="sysDot"/>
                      <a:round/>
                      <a:headEnd type="none" w="med" len="med"/>
                      <a:tailEnd type="none" w="med" len="med"/>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800" dirty="0" smtClean="0">
                          <a:effectLst/>
                        </a:rPr>
                        <a:t>В</a:t>
                      </a:r>
                      <a:r>
                        <a:rPr lang="ru-RU" sz="800" baseline="0" dirty="0" smtClean="0">
                          <a:effectLst/>
                        </a:rPr>
                        <a:t> составе комплексной терапии</a:t>
                      </a:r>
                    </a:p>
                    <a:p>
                      <a:pPr marL="0" marR="0" indent="0" algn="l" defTabSz="914400" rtl="0" eaLnBrk="1" fontAlgn="auto" latinLnBrk="0" hangingPunct="1">
                        <a:lnSpc>
                          <a:spcPct val="100000"/>
                        </a:lnSpc>
                        <a:spcBef>
                          <a:spcPts val="0"/>
                        </a:spcBef>
                        <a:spcAft>
                          <a:spcPts val="0"/>
                        </a:spcAft>
                        <a:buClrTx/>
                        <a:buSzTx/>
                        <a:buFontTx/>
                        <a:buNone/>
                        <a:tabLst/>
                        <a:defRPr/>
                      </a:pPr>
                      <a:r>
                        <a:rPr lang="ru-RU" sz="800" dirty="0" smtClean="0">
                          <a:effectLst/>
                        </a:rPr>
                        <a:t>1.Мастиблок геля 2 раза в сутки,</a:t>
                      </a:r>
                      <a:r>
                        <a:rPr lang="ru-RU" sz="800" baseline="0" dirty="0" smtClean="0">
                          <a:effectLst/>
                        </a:rPr>
                        <a:t> каждые 12 ч после доения, 5-8 дней </a:t>
                      </a:r>
                      <a:r>
                        <a:rPr lang="ru-RU" sz="800" kern="1200" dirty="0" smtClean="0">
                          <a:effectLst/>
                        </a:rPr>
                        <a:t>в разовой дозе 50 г КРС и 25 г МРС, наносить на всё вымя</a:t>
                      </a:r>
                    </a:p>
                    <a:p>
                      <a:pPr marL="0" marR="0" indent="0" algn="l" defTabSz="914400" rtl="0" eaLnBrk="1" fontAlgn="auto" latinLnBrk="0" hangingPunct="1">
                        <a:lnSpc>
                          <a:spcPct val="100000"/>
                        </a:lnSpc>
                        <a:spcBef>
                          <a:spcPts val="0"/>
                        </a:spcBef>
                        <a:spcAft>
                          <a:spcPts val="0"/>
                        </a:spcAft>
                        <a:buClrTx/>
                        <a:buSzTx/>
                        <a:buFontTx/>
                        <a:buNone/>
                        <a:tabLst/>
                        <a:defRPr/>
                      </a:pPr>
                      <a:r>
                        <a:rPr lang="ru-RU" sz="800" dirty="0" smtClean="0">
                          <a:effectLst/>
                        </a:rPr>
                        <a:t>2.Применение противомаститных препаратов в форме шприца для интрацистернального</a:t>
                      </a:r>
                      <a:r>
                        <a:rPr lang="ru-RU" sz="800" baseline="0" dirty="0" smtClean="0">
                          <a:effectLst/>
                        </a:rPr>
                        <a:t> введения (по подтитровке)</a:t>
                      </a:r>
                    </a:p>
                    <a:p>
                      <a:pPr marL="0" marR="0" indent="0" algn="l" defTabSz="914400" rtl="0" eaLnBrk="1" fontAlgn="auto" latinLnBrk="0" hangingPunct="1">
                        <a:lnSpc>
                          <a:spcPct val="100000"/>
                        </a:lnSpc>
                        <a:spcBef>
                          <a:spcPts val="0"/>
                        </a:spcBef>
                        <a:spcAft>
                          <a:spcPts val="0"/>
                        </a:spcAft>
                        <a:buClrTx/>
                        <a:buSzTx/>
                        <a:buFontTx/>
                        <a:buNone/>
                        <a:tabLst/>
                        <a:defRPr/>
                      </a:pPr>
                      <a:r>
                        <a:rPr lang="ru-RU" sz="800" baseline="0" dirty="0" smtClean="0">
                          <a:effectLst/>
                        </a:rPr>
                        <a:t>3.Системные антибиотики. </a:t>
                      </a:r>
                      <a:r>
                        <a:rPr lang="ru-RU" sz="800" baseline="0" dirty="0" err="1" smtClean="0">
                          <a:effectLst/>
                        </a:rPr>
                        <a:t>Цетисил</a:t>
                      </a:r>
                      <a:r>
                        <a:rPr lang="ru-RU" sz="800" baseline="0" dirty="0" smtClean="0">
                          <a:effectLst/>
                        </a:rPr>
                        <a:t>, </a:t>
                      </a:r>
                      <a:r>
                        <a:rPr lang="ru-RU" sz="800" baseline="0" dirty="0" err="1" smtClean="0">
                          <a:effectLst/>
                        </a:rPr>
                        <a:t>Цефтисил</a:t>
                      </a:r>
                      <a:r>
                        <a:rPr lang="ru-RU" sz="800" baseline="0" dirty="0" smtClean="0">
                          <a:effectLst/>
                        </a:rPr>
                        <a:t> </a:t>
                      </a:r>
                      <a:r>
                        <a:rPr lang="ru-RU" sz="800" baseline="0" dirty="0" err="1" smtClean="0">
                          <a:effectLst/>
                        </a:rPr>
                        <a:t>гидро</a:t>
                      </a:r>
                      <a:endParaRPr lang="ru-RU" sz="800" dirty="0" smtClean="0">
                        <a:effectLst/>
                      </a:endParaRPr>
                    </a:p>
                    <a:p>
                      <a:r>
                        <a:rPr lang="ru-RU" sz="800" dirty="0" smtClean="0">
                          <a:effectLst/>
                        </a:rPr>
                        <a:t>3. Айсидивит КРС 10-15 мл, МРС 2-4 мл,</a:t>
                      </a:r>
                      <a:r>
                        <a:rPr lang="ru-RU" sz="800" baseline="0" dirty="0" smtClean="0">
                          <a:effectLst/>
                        </a:rPr>
                        <a:t> </a:t>
                      </a:r>
                      <a:r>
                        <a:rPr lang="ru-RU" sz="800" dirty="0" smtClean="0"/>
                        <a:t>3 -5 раз с интервалом 3 дня</a:t>
                      </a:r>
                      <a:endParaRPr lang="ru-RU" sz="800" dirty="0" smtClean="0">
                        <a:effectLst/>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800" dirty="0" smtClean="0">
                          <a:effectLst/>
                        </a:rPr>
                        <a:t>4.</a:t>
                      </a:r>
                      <a:r>
                        <a:rPr lang="ru-RU" sz="800" baseline="0" dirty="0" smtClean="0">
                          <a:effectLst/>
                        </a:rPr>
                        <a:t>ВитОкей в/м, однократно КРС 5-6 мл/гол, МРС  2 мл/гол</a:t>
                      </a:r>
                      <a:endParaRPr lang="ru-RU" sz="800" dirty="0" smtClean="0">
                        <a:effectLst/>
                      </a:endParaRPr>
                    </a:p>
                    <a:p>
                      <a:r>
                        <a:rPr lang="ru-RU" sz="800" dirty="0" smtClean="0">
                          <a:effectLst/>
                        </a:rPr>
                        <a:t>5. Поддерживающая терапия (глюкоза,</a:t>
                      </a:r>
                      <a:r>
                        <a:rPr lang="ru-RU" sz="800" baseline="0" dirty="0" smtClean="0">
                          <a:effectLst/>
                        </a:rPr>
                        <a:t> </a:t>
                      </a:r>
                      <a:r>
                        <a:rPr lang="en-US" sz="800" baseline="0" dirty="0" err="1" smtClean="0">
                          <a:effectLst/>
                        </a:rPr>
                        <a:t>CaCl</a:t>
                      </a:r>
                      <a:r>
                        <a:rPr lang="ru-RU" sz="800" baseline="0" dirty="0" smtClean="0">
                          <a:effectLst/>
                        </a:rPr>
                        <a:t>)</a:t>
                      </a:r>
                      <a:endParaRPr lang="ru-RU" sz="800" dirty="0" smtClean="0">
                        <a:effectLst/>
                      </a:endParaRPr>
                    </a:p>
                    <a:p>
                      <a:r>
                        <a:rPr lang="ru-RU" sz="800" dirty="0" smtClean="0">
                          <a:effectLst/>
                        </a:rPr>
                        <a:t>6.Кетоквин</a:t>
                      </a:r>
                      <a:r>
                        <a:rPr lang="ru-RU" sz="800" baseline="0" dirty="0" smtClean="0">
                          <a:effectLst/>
                        </a:rPr>
                        <a:t> (НВПС) в/м </a:t>
                      </a:r>
                      <a:r>
                        <a:rPr lang="ru-RU" sz="800" dirty="0" smtClean="0"/>
                        <a:t>3 мл/100 кг массы в течение 1-3 дней</a:t>
                      </a:r>
                      <a:r>
                        <a:rPr lang="ru-RU" sz="800" baseline="0" dirty="0" smtClean="0">
                          <a:effectLst/>
                        </a:rPr>
                        <a:t> +</a:t>
                      </a:r>
                      <a:r>
                        <a:rPr lang="ru-RU" sz="800" dirty="0" smtClean="0">
                          <a:effectLst/>
                        </a:rPr>
                        <a:t> </a:t>
                      </a:r>
                      <a:r>
                        <a:rPr lang="ru-RU" sz="800" dirty="0">
                          <a:effectLst/>
                        </a:rPr>
                        <a:t>Новокаиновые </a:t>
                      </a:r>
                      <a:r>
                        <a:rPr lang="ru-RU" sz="800" dirty="0" smtClean="0">
                          <a:effectLst/>
                        </a:rPr>
                        <a:t>блокады</a:t>
                      </a:r>
                      <a:endParaRPr lang="ru-RU" sz="800" dirty="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12700" cmpd="sng">
                      <a:noFill/>
                    </a:lnR>
                    <a:lnT w="9525" cap="flat" cmpd="sng" algn="ctr">
                      <a:solidFill>
                        <a:schemeClr val="bg2">
                          <a:lumMod val="50000"/>
                        </a:schemeClr>
                      </a:solidFill>
                      <a:prstDash val="sysDot"/>
                      <a:round/>
                      <a:headEnd type="none" w="med" len="med"/>
                      <a:tailEnd type="none" w="med" len="med"/>
                    </a:lnT>
                    <a:lnB w="9525" cap="flat" cmpd="sng" algn="ctr">
                      <a:solidFill>
                        <a:schemeClr val="bg2">
                          <a:lumMod val="50000"/>
                        </a:schemeClr>
                      </a:solidFill>
                      <a:prstDash val="sysDot"/>
                      <a:round/>
                      <a:headEnd type="none" w="med" len="med"/>
                      <a:tailEnd type="none" w="med" len="med"/>
                    </a:lnB>
                    <a:lnTlToBr w="12700" cmpd="sng">
                      <a:noFill/>
                      <a:prstDash val="solid"/>
                    </a:lnTlToBr>
                    <a:lnBlToTr w="12700" cmpd="sng">
                      <a:noFill/>
                      <a:prstDash val="solid"/>
                    </a:lnBlToTr>
                  </a:tcPr>
                </a:tc>
              </a:tr>
              <a:tr h="731520">
                <a:tc>
                  <a:txBody>
                    <a:bodyPr/>
                    <a:lstStyle/>
                    <a:p>
                      <a:pPr algn="ctr"/>
                      <a:r>
                        <a:rPr lang="ru-RU" sz="1200" dirty="0" smtClean="0">
                          <a:effectLst/>
                        </a:rPr>
                        <a:t>Отёчность</a:t>
                      </a:r>
                      <a:r>
                        <a:rPr lang="ru-RU" sz="1200" baseline="0" dirty="0" smtClean="0">
                          <a:effectLst/>
                        </a:rPr>
                        <a:t> вымени (кормление, укусы насекомых, раздражения на коже)</a:t>
                      </a:r>
                      <a:endParaRPr lang="ru-RU" sz="1200" b="1" dirty="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9525" cap="flat" cmpd="sng" algn="ctr">
                      <a:solidFill>
                        <a:schemeClr val="bg2">
                          <a:lumMod val="50000"/>
                        </a:schemeClr>
                      </a:solidFill>
                      <a:prstDash val="sysDot"/>
                      <a:round/>
                      <a:headEnd type="none" w="med" len="med"/>
                      <a:tailEnd type="none" w="med" len="med"/>
                    </a:lnR>
                    <a:lnT w="9525" cap="flat" cmpd="sng" algn="ctr">
                      <a:solidFill>
                        <a:schemeClr val="bg2">
                          <a:lumMod val="50000"/>
                        </a:schemeClr>
                      </a:solidFill>
                      <a:prstDash val="sysDot"/>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ru-RU" sz="1200" dirty="0" smtClean="0">
                          <a:effectLst/>
                        </a:rPr>
                        <a:t>Лёгкое</a:t>
                      </a:r>
                      <a:endParaRPr lang="ru-RU" sz="1200" dirty="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9525" cap="flat" cmpd="sng" algn="ctr">
                      <a:solidFill>
                        <a:schemeClr val="bg2">
                          <a:lumMod val="50000"/>
                        </a:schemeClr>
                      </a:solidFill>
                      <a:prstDash val="sysDot"/>
                      <a:round/>
                      <a:headEnd type="none" w="med" len="med"/>
                      <a:tailEnd type="none" w="med" len="med"/>
                    </a:lnR>
                    <a:lnT w="9525" cap="flat" cmpd="sng" algn="ctr">
                      <a:solidFill>
                        <a:schemeClr val="bg2">
                          <a:lumMod val="50000"/>
                        </a:schemeClr>
                      </a:solidFill>
                      <a:prstDash val="sysDot"/>
                      <a:round/>
                      <a:headEnd type="none" w="med" len="med"/>
                      <a:tailEnd type="none" w="med" len="med"/>
                    </a:lnT>
                    <a:lnB w="12700" cmpd="sng">
                      <a:noFill/>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800" dirty="0" smtClean="0">
                          <a:effectLst/>
                        </a:rPr>
                        <a:t>Монотерапия</a:t>
                      </a:r>
                    </a:p>
                    <a:p>
                      <a:pPr algn="l"/>
                      <a:r>
                        <a:rPr lang="ru-RU" sz="800" dirty="0" smtClean="0">
                          <a:effectLst/>
                        </a:rPr>
                        <a:t>1.Мастиблок геля 2 раза в сутки,</a:t>
                      </a:r>
                      <a:r>
                        <a:rPr lang="ru-RU" sz="800" baseline="0" dirty="0" smtClean="0">
                          <a:effectLst/>
                        </a:rPr>
                        <a:t> каждые 12 ч после доения, 3-5 дней </a:t>
                      </a:r>
                      <a:r>
                        <a:rPr lang="ru-RU" sz="800" kern="1200" dirty="0" smtClean="0">
                          <a:effectLst/>
                        </a:rPr>
                        <a:t>в разовой дозе 50 г КРС и 25 г МРС, наносить на всё вымя</a:t>
                      </a:r>
                      <a:endParaRPr lang="ru-RU" sz="800" dirty="0" smtClean="0">
                        <a:effectLst/>
                      </a:endParaRPr>
                    </a:p>
                    <a:p>
                      <a:endParaRPr lang="ru-RU" sz="800" dirty="0">
                        <a:solidFill>
                          <a:schemeClr val="tx1"/>
                        </a:solidFill>
                        <a:effectLst/>
                      </a:endParaRPr>
                    </a:p>
                  </a:txBody>
                  <a:tcPr marL="0" marR="0" marT="0" marB="0" anchor="ctr">
                    <a:lnL w="9525" cap="flat" cmpd="sng" algn="ctr">
                      <a:solidFill>
                        <a:schemeClr val="bg2">
                          <a:lumMod val="50000"/>
                        </a:schemeClr>
                      </a:solidFill>
                      <a:prstDash val="sysDot"/>
                      <a:round/>
                      <a:headEnd type="none" w="med" len="med"/>
                      <a:tailEnd type="none" w="med" len="med"/>
                    </a:lnL>
                    <a:lnR w="12700" cmpd="sng">
                      <a:noFill/>
                    </a:lnR>
                    <a:lnT w="9525" cap="flat" cmpd="sng" algn="ctr">
                      <a:solidFill>
                        <a:schemeClr val="bg2">
                          <a:lumMod val="50000"/>
                        </a:schemeClr>
                      </a:solidFill>
                      <a:prstDash val="sysDot"/>
                      <a:round/>
                      <a:headEnd type="none" w="med" len="med"/>
                      <a:tailEnd type="none" w="med" len="med"/>
                    </a:lnT>
                    <a:lnB w="12700" cmpd="sng">
                      <a:noFill/>
                    </a:lnB>
                    <a:lnTlToBr w="12700" cmpd="sng">
                      <a:noFill/>
                      <a:prstDash val="solid"/>
                    </a:lnTlToBr>
                    <a:lnBlToTr w="12700" cmpd="sng">
                      <a:noFill/>
                      <a:prstDash val="solid"/>
                    </a:lnBlToTr>
                  </a:tcPr>
                </a:tc>
              </a:tr>
            </a:tbl>
          </a:graphicData>
        </a:graphic>
      </p:graphicFrame>
      <p:sp>
        <p:nvSpPr>
          <p:cNvPr id="2" name="Прямоугольник 1"/>
          <p:cNvSpPr/>
          <p:nvPr/>
        </p:nvSpPr>
        <p:spPr>
          <a:xfrm>
            <a:off x="347398" y="242227"/>
            <a:ext cx="3950361" cy="475515"/>
          </a:xfrm>
          <a:prstGeom prst="rect">
            <a:avLst/>
          </a:prstGeom>
        </p:spPr>
        <p:txBody>
          <a:bodyPr wrap="none" lIns="68576" tIns="34289" rIns="68576" bIns="34289">
            <a:spAutoFit/>
          </a:bodyPr>
          <a:lstStyle/>
          <a:p>
            <a:pPr>
              <a:lnSpc>
                <a:spcPct val="80000"/>
              </a:lnSpc>
              <a:spcBef>
                <a:spcPct val="0"/>
              </a:spcBef>
            </a:pPr>
            <a:r>
              <a:rPr lang="ru-RU" sz="3300" b="1" dirty="0">
                <a:solidFill>
                  <a:srgbClr val="00B0F0"/>
                </a:solidFill>
                <a:latin typeface="__fkGroteskNeue_a82850"/>
              </a:rPr>
              <a:t>СХЕМЫ ЛЕЧЕНИЯ</a:t>
            </a:r>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984" y="4801708"/>
            <a:ext cx="919163" cy="315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01117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5813" y="2571750"/>
            <a:ext cx="3168352" cy="2179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347614"/>
            <a:ext cx="3168352" cy="2599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227323"/>
            <a:ext cx="3292202" cy="2086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14239" y="339502"/>
            <a:ext cx="2720168" cy="646331"/>
          </a:xfrm>
          <a:prstGeom prst="rect">
            <a:avLst/>
          </a:prstGeom>
          <a:noFill/>
        </p:spPr>
        <p:txBody>
          <a:bodyPr wrap="none" rtlCol="0">
            <a:spAutoFit/>
          </a:bodyPr>
          <a:lstStyle/>
          <a:p>
            <a:pPr algn="ctr"/>
            <a:r>
              <a:rPr lang="ru-RU" b="1" dirty="0" smtClean="0">
                <a:solidFill>
                  <a:srgbClr val="0070C0"/>
                </a:solidFill>
              </a:rPr>
              <a:t>Опыт применения </a:t>
            </a:r>
          </a:p>
          <a:p>
            <a:pPr algn="ctr"/>
            <a:r>
              <a:rPr lang="ru-RU" b="1" dirty="0" smtClean="0">
                <a:solidFill>
                  <a:srgbClr val="0070C0"/>
                </a:solidFill>
              </a:rPr>
              <a:t>«Мастиблок гель» на КРС</a:t>
            </a:r>
            <a:endParaRPr lang="ru-RU" b="1" dirty="0">
              <a:solidFill>
                <a:srgbClr val="0070C0"/>
              </a:solidFill>
            </a:endParaRPr>
          </a:p>
        </p:txBody>
      </p:sp>
    </p:spTree>
    <p:extLst>
      <p:ext uri="{BB962C8B-B14F-4D97-AF65-F5344CB8AC3E}">
        <p14:creationId xmlns:p14="http://schemas.microsoft.com/office/powerpoint/2010/main" val="3116197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19" y="1275606"/>
            <a:ext cx="3879459" cy="3024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5" y="555526"/>
            <a:ext cx="4160463" cy="28083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3507854"/>
            <a:ext cx="4088454" cy="1387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930596" y="339501"/>
            <a:ext cx="2720168" cy="646331"/>
          </a:xfrm>
          <a:prstGeom prst="rect">
            <a:avLst/>
          </a:prstGeom>
          <a:noFill/>
        </p:spPr>
        <p:txBody>
          <a:bodyPr wrap="none" rtlCol="0">
            <a:spAutoFit/>
          </a:bodyPr>
          <a:lstStyle/>
          <a:p>
            <a:pPr algn="ctr"/>
            <a:r>
              <a:rPr lang="ru-RU" b="1" dirty="0" smtClean="0">
                <a:solidFill>
                  <a:srgbClr val="0070C0"/>
                </a:solidFill>
              </a:rPr>
              <a:t>Опыт применения </a:t>
            </a:r>
          </a:p>
          <a:p>
            <a:pPr algn="ctr"/>
            <a:r>
              <a:rPr lang="ru-RU" b="1" dirty="0" smtClean="0">
                <a:solidFill>
                  <a:srgbClr val="0070C0"/>
                </a:solidFill>
              </a:rPr>
              <a:t>«Мастиблок гель» на КРС</a:t>
            </a:r>
            <a:endParaRPr lang="ru-RU" b="1" dirty="0">
              <a:solidFill>
                <a:srgbClr val="0070C0"/>
              </a:solidFill>
            </a:endParaRPr>
          </a:p>
        </p:txBody>
      </p:sp>
    </p:spTree>
    <p:extLst>
      <p:ext uri="{BB962C8B-B14F-4D97-AF65-F5344CB8AC3E}">
        <p14:creationId xmlns:p14="http://schemas.microsoft.com/office/powerpoint/2010/main" val="2986062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2"/>
          <p:cNvSpPr txBox="1">
            <a:spLocks/>
          </p:cNvSpPr>
          <p:nvPr/>
        </p:nvSpPr>
        <p:spPr>
          <a:xfrm>
            <a:off x="-3374774" y="4312505"/>
            <a:ext cx="13570268" cy="830997"/>
          </a:xfrm>
          <a:prstGeom prst="rect">
            <a:avLst/>
          </a:prstGeom>
        </p:spPr>
        <p:txBody>
          <a:bodyPr vert="horz" lIns="68531" tIns="34289" rIns="68531" bIns="34289"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685239"/>
            <a:endParaRPr lang="ru-RU" dirty="0">
              <a:solidFill>
                <a:prstClr val="white"/>
              </a:solidFill>
              <a:latin typeface="Calibri"/>
            </a:endParaRPr>
          </a:p>
        </p:txBody>
      </p:sp>
      <p:pic>
        <p:nvPicPr>
          <p:cNvPr id="2" name="Picture 2" descr="Боль в вымени коровы: причины возникновения и меры по профилактике -  Ижсинтез Химпром">
            <a:extLst>
              <a:ext uri="{FF2B5EF4-FFF2-40B4-BE49-F238E27FC236}">
                <a16:creationId xmlns:a16="http://schemas.microsoft.com/office/drawing/2014/main" xmlns="" id="{4B2B60CD-CB3D-94FA-8549-D85F673FFD1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300" r="15300"/>
          <a:stretch/>
        </p:blipFill>
        <p:spPr bwMode="auto">
          <a:xfrm>
            <a:off x="396475" y="1288798"/>
            <a:ext cx="3404656" cy="3404656"/>
          </a:xfrm>
          <a:prstGeom prst="ellipse">
            <a:avLst/>
          </a:prstGeom>
          <a:solidFill>
            <a:srgbClr val="FFFFFF">
              <a:shade val="85000"/>
            </a:srgbClr>
          </a:solidFill>
          <a:ln w="41275">
            <a:solidFill>
              <a:schemeClr val="accent1"/>
            </a:solidFill>
          </a:ln>
          <a:effectLst/>
          <a:extLst/>
        </p:spPr>
      </p:pic>
      <p:sp>
        <p:nvSpPr>
          <p:cNvPr id="5" name="TextBox 4">
            <a:extLst>
              <a:ext uri="{FF2B5EF4-FFF2-40B4-BE49-F238E27FC236}">
                <a16:creationId xmlns:a16="http://schemas.microsoft.com/office/drawing/2014/main" xmlns="" id="{3C69F821-0BA9-E9ED-85F4-4D901B866080}"/>
              </a:ext>
            </a:extLst>
          </p:cNvPr>
          <p:cNvSpPr txBox="1"/>
          <p:nvPr/>
        </p:nvSpPr>
        <p:spPr>
          <a:xfrm>
            <a:off x="4897834" y="426139"/>
            <a:ext cx="2604293" cy="530912"/>
          </a:xfrm>
          <a:prstGeom prst="rect">
            <a:avLst/>
          </a:prstGeom>
          <a:noFill/>
        </p:spPr>
        <p:txBody>
          <a:bodyPr wrap="square" lIns="91374" tIns="45687" rIns="91374" bIns="45687" rtlCol="0">
            <a:spAutoFit/>
          </a:bodyPr>
          <a:lstStyle/>
          <a:p>
            <a:r>
              <a:rPr lang="ru-RU" sz="1400" b="1" dirty="0">
                <a:solidFill>
                  <a:srgbClr val="0070C0"/>
                </a:solidFill>
              </a:rPr>
              <a:t>ДЛЯ  ПРОТИВОМИКРОБНОЙ ТЕРАПИИ:</a:t>
            </a:r>
          </a:p>
        </p:txBody>
      </p:sp>
      <p:pic>
        <p:nvPicPr>
          <p:cNvPr id="7" name="Picture 4" descr="https://avzvet.ru/upload/iblock/a4a/ceftisil_hidro_100ml_box.jpg">
            <a:extLst>
              <a:ext uri="{FF2B5EF4-FFF2-40B4-BE49-F238E27FC236}">
                <a16:creationId xmlns:a16="http://schemas.microsoft.com/office/drawing/2014/main" xmlns="" id="{2D0245AB-6D22-60F3-90CF-5DEB49E8A06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07237" y="677898"/>
            <a:ext cx="874430" cy="164986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https://avzvet.ru/upload/iblock/f0e/dt6l4wbylyq7g27yllj2solgue8ogslr/ceftisil_100ml_box.jpg">
            <a:extLst>
              <a:ext uri="{FF2B5EF4-FFF2-40B4-BE49-F238E27FC236}">
                <a16:creationId xmlns:a16="http://schemas.microsoft.com/office/drawing/2014/main" xmlns="" id="{A1ADA4CD-03EC-4971-3997-DD757F1030F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87784" y="676909"/>
            <a:ext cx="874430" cy="165084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xmlns="" id="{C4456B41-A666-D89A-6126-40A4F3C1D65C}"/>
              </a:ext>
            </a:extLst>
          </p:cNvPr>
          <p:cNvSpPr txBox="1"/>
          <p:nvPr/>
        </p:nvSpPr>
        <p:spPr>
          <a:xfrm>
            <a:off x="4899762" y="2576695"/>
            <a:ext cx="3456384" cy="530912"/>
          </a:xfrm>
          <a:prstGeom prst="rect">
            <a:avLst/>
          </a:prstGeom>
          <a:noFill/>
        </p:spPr>
        <p:txBody>
          <a:bodyPr wrap="square" lIns="91374" tIns="45687" rIns="91374" bIns="45687" rtlCol="0">
            <a:spAutoFit/>
          </a:bodyPr>
          <a:lstStyle/>
          <a:p>
            <a:r>
              <a:rPr lang="ru-RU" sz="1400" dirty="0">
                <a:solidFill>
                  <a:srgbClr val="0070C0"/>
                </a:solidFill>
              </a:rPr>
              <a:t>ДЛЯ ПОДДЕРЖИВАЮЩЕЙ ТЕРАПИИ </a:t>
            </a:r>
          </a:p>
          <a:p>
            <a:r>
              <a:rPr lang="ru-RU" sz="1400" dirty="0">
                <a:solidFill>
                  <a:srgbClr val="0070C0"/>
                </a:solidFill>
              </a:rPr>
              <a:t>И РЕГЕНЕРАЦИИ ТКАНЕЙ ВЫМЕНИ:</a:t>
            </a:r>
          </a:p>
        </p:txBody>
      </p:sp>
      <p:pic>
        <p:nvPicPr>
          <p:cNvPr id="10" name="Picture 8" descr="https://avzvet.ru/upload/iblock/587/aisidivit_100ml.jpg">
            <a:extLst>
              <a:ext uri="{FF2B5EF4-FFF2-40B4-BE49-F238E27FC236}">
                <a16:creationId xmlns:a16="http://schemas.microsoft.com/office/drawing/2014/main" xmlns="" id="{B4D85579-EE6D-D5B1-6EE5-D33CB90CAB35}"/>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972845" y="3337226"/>
            <a:ext cx="615799" cy="131580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https://avzvet.ru/upload/iblock/a44/iuk6znry09gwczhozgbhwehnaksq6kbn/vitokey_oral_100ml.png">
            <a:extLst>
              <a:ext uri="{FF2B5EF4-FFF2-40B4-BE49-F238E27FC236}">
                <a16:creationId xmlns:a16="http://schemas.microsoft.com/office/drawing/2014/main" xmlns="" id="{E3400A4B-09B2-87D3-6332-0C71B32E8E2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62607" y="3357500"/>
            <a:ext cx="604183" cy="1291077"/>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xmlns="" id="{E44DAF3D-6B8D-CC0D-7E34-38F432FFA359}"/>
              </a:ext>
            </a:extLst>
          </p:cNvPr>
          <p:cNvSpPr txBox="1"/>
          <p:nvPr/>
        </p:nvSpPr>
        <p:spPr>
          <a:xfrm>
            <a:off x="5643101" y="3318655"/>
            <a:ext cx="1311309" cy="1488866"/>
          </a:xfrm>
          <a:prstGeom prst="rect">
            <a:avLst/>
          </a:prstGeom>
          <a:noFill/>
        </p:spPr>
        <p:txBody>
          <a:bodyPr wrap="square" lIns="91374" tIns="45687" rIns="91374" bIns="45687" rtlCol="0">
            <a:spAutoFit/>
          </a:bodyPr>
          <a:lstStyle/>
          <a:p>
            <a:pPr>
              <a:lnSpc>
                <a:spcPct val="80000"/>
              </a:lnSpc>
            </a:pPr>
            <a:r>
              <a:rPr lang="ru-RU" sz="1000" dirty="0"/>
              <a:t>-</a:t>
            </a:r>
            <a:r>
              <a:rPr lang="ru-RU" sz="1100" dirty="0"/>
              <a:t>активизирует трофические процессы в тканях</a:t>
            </a:r>
          </a:p>
          <a:p>
            <a:pPr>
              <a:lnSpc>
                <a:spcPct val="80000"/>
              </a:lnSpc>
            </a:pPr>
            <a:r>
              <a:rPr lang="ru-RU" sz="1100" dirty="0"/>
              <a:t>-повышает резистентность к инфекциям</a:t>
            </a:r>
          </a:p>
          <a:p>
            <a:pPr>
              <a:lnSpc>
                <a:spcPct val="80000"/>
              </a:lnSpc>
            </a:pPr>
            <a:r>
              <a:rPr lang="ru-RU" sz="1100" dirty="0"/>
              <a:t>-ускоряет регенерацию тканей</a:t>
            </a:r>
          </a:p>
          <a:p>
            <a:endParaRPr lang="ru-RU" sz="1000" dirty="0"/>
          </a:p>
        </p:txBody>
      </p:sp>
      <p:sp>
        <p:nvSpPr>
          <p:cNvPr id="13" name="TextBox 12">
            <a:extLst>
              <a:ext uri="{FF2B5EF4-FFF2-40B4-BE49-F238E27FC236}">
                <a16:creationId xmlns:a16="http://schemas.microsoft.com/office/drawing/2014/main" xmlns="" id="{0D594C17-7F5B-C27B-4DEF-F68D06DD0894}"/>
              </a:ext>
            </a:extLst>
          </p:cNvPr>
          <p:cNvSpPr txBox="1"/>
          <p:nvPr/>
        </p:nvSpPr>
        <p:spPr>
          <a:xfrm>
            <a:off x="7620069" y="3385282"/>
            <a:ext cx="1430022" cy="1200326"/>
          </a:xfrm>
          <a:prstGeom prst="rect">
            <a:avLst/>
          </a:prstGeom>
          <a:noFill/>
        </p:spPr>
        <p:txBody>
          <a:bodyPr wrap="square" lIns="91374" tIns="45687" rIns="91374" bIns="45687" rtlCol="0">
            <a:spAutoFit/>
          </a:bodyPr>
          <a:lstStyle/>
          <a:p>
            <a:pPr>
              <a:lnSpc>
                <a:spcPct val="80000"/>
              </a:lnSpc>
            </a:pPr>
            <a:r>
              <a:rPr lang="ru-RU" sz="1100" dirty="0"/>
              <a:t>Комбинированный препарат, содержащий комплекс основных витаминов в физиологически обоснованном соотношении</a:t>
            </a:r>
          </a:p>
        </p:txBody>
      </p:sp>
      <p:sp>
        <p:nvSpPr>
          <p:cNvPr id="15" name="TextBox 14">
            <a:extLst>
              <a:ext uri="{FF2B5EF4-FFF2-40B4-BE49-F238E27FC236}">
                <a16:creationId xmlns:a16="http://schemas.microsoft.com/office/drawing/2014/main" xmlns="" id="{BA82A7A8-48E1-D221-C560-EDDAEFFF5DA0}"/>
              </a:ext>
            </a:extLst>
          </p:cNvPr>
          <p:cNvSpPr txBox="1"/>
          <p:nvPr/>
        </p:nvSpPr>
        <p:spPr>
          <a:xfrm>
            <a:off x="274386" y="298387"/>
            <a:ext cx="5017697" cy="646331"/>
          </a:xfrm>
          <a:prstGeom prst="rect">
            <a:avLst/>
          </a:prstGeom>
          <a:noFill/>
        </p:spPr>
        <p:txBody>
          <a:bodyPr wrap="square" lIns="91374" tIns="45687" rIns="91374" bIns="45687">
            <a:spAutoFit/>
          </a:bodyPr>
          <a:lstStyle/>
          <a:p>
            <a:r>
              <a:rPr lang="ru-RU" b="1" dirty="0"/>
              <a:t>ПРЕПАРАТЫ АВЗ ДЛЯ ПРИМЕНЕНИЯ </a:t>
            </a:r>
          </a:p>
          <a:p>
            <a:r>
              <a:rPr lang="ru-RU" b="1" dirty="0"/>
              <a:t>В КОМПЛЕКСНОЙ ТЕРАПИИ МАСТИТА </a:t>
            </a:r>
            <a:endParaRPr lang="x-none" dirty="0"/>
          </a:p>
        </p:txBody>
      </p:sp>
      <p:sp>
        <p:nvSpPr>
          <p:cNvPr id="17" name="TextBox 16">
            <a:extLst>
              <a:ext uri="{FF2B5EF4-FFF2-40B4-BE49-F238E27FC236}">
                <a16:creationId xmlns:a16="http://schemas.microsoft.com/office/drawing/2014/main" xmlns="" id="{295B04B3-7516-6B9D-9A1C-53D71BD7D01C}"/>
              </a:ext>
            </a:extLst>
          </p:cNvPr>
          <p:cNvSpPr txBox="1"/>
          <p:nvPr/>
        </p:nvSpPr>
        <p:spPr>
          <a:xfrm>
            <a:off x="-2556792" y="802417"/>
            <a:ext cx="7249884" cy="523220"/>
          </a:xfrm>
          <a:prstGeom prst="rect">
            <a:avLst/>
          </a:prstGeom>
          <a:noFill/>
        </p:spPr>
        <p:txBody>
          <a:bodyPr wrap="square" lIns="91374" tIns="45687" rIns="91374" bIns="45687">
            <a:spAutoFit/>
          </a:bodyPr>
          <a:lstStyle/>
          <a:p>
            <a:pPr algn="r"/>
            <a:r>
              <a:rPr lang="ru-RU" sz="2800" b="1" dirty="0">
                <a:solidFill>
                  <a:srgbClr val="0070C0"/>
                </a:solidFill>
              </a:rPr>
              <a:t>БЕЗ ВЫБРАКОВКИ МОЛОКА</a:t>
            </a:r>
          </a:p>
        </p:txBody>
      </p:sp>
      <p:sp>
        <p:nvSpPr>
          <p:cNvPr id="18" name="Скругленный прямоугольник 17">
            <a:extLst>
              <a:ext uri="{FF2B5EF4-FFF2-40B4-BE49-F238E27FC236}">
                <a16:creationId xmlns:a16="http://schemas.microsoft.com/office/drawing/2014/main" xmlns="" id="{E6997768-368D-D3FF-0B90-2E5A9FC16AE9}"/>
              </a:ext>
            </a:extLst>
          </p:cNvPr>
          <p:cNvSpPr/>
          <p:nvPr/>
        </p:nvSpPr>
        <p:spPr>
          <a:xfrm>
            <a:off x="4827366" y="359830"/>
            <a:ext cx="4929209" cy="2038839"/>
          </a:xfrm>
          <a:prstGeom prst="roundRect">
            <a:avLst>
              <a:gd name="adj" fmla="val 5632"/>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x-none"/>
          </a:p>
        </p:txBody>
      </p:sp>
      <p:sp>
        <p:nvSpPr>
          <p:cNvPr id="19" name="Скругленный прямоугольник 18">
            <a:extLst>
              <a:ext uri="{FF2B5EF4-FFF2-40B4-BE49-F238E27FC236}">
                <a16:creationId xmlns:a16="http://schemas.microsoft.com/office/drawing/2014/main" xmlns="" id="{87D27EA9-801C-E3CE-001A-DCD17A515684}"/>
              </a:ext>
            </a:extLst>
          </p:cNvPr>
          <p:cNvSpPr/>
          <p:nvPr/>
        </p:nvSpPr>
        <p:spPr>
          <a:xfrm>
            <a:off x="4838796" y="2503019"/>
            <a:ext cx="4929209" cy="2224845"/>
          </a:xfrm>
          <a:prstGeom prst="roundRect">
            <a:avLst>
              <a:gd name="adj" fmla="val 5632"/>
            </a:avLst>
          </a:prstGeom>
          <a:noFill/>
          <a:ln w="381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x-none"/>
          </a:p>
        </p:txBody>
      </p:sp>
      <p:sp>
        <p:nvSpPr>
          <p:cNvPr id="20" name="TextBox 19">
            <a:extLst>
              <a:ext uri="{FF2B5EF4-FFF2-40B4-BE49-F238E27FC236}">
                <a16:creationId xmlns:a16="http://schemas.microsoft.com/office/drawing/2014/main" xmlns="" id="{D8FC2BF5-C9FB-A697-9F5C-88DC66ACB5E0}"/>
              </a:ext>
            </a:extLst>
          </p:cNvPr>
          <p:cNvSpPr txBox="1"/>
          <p:nvPr/>
        </p:nvSpPr>
        <p:spPr>
          <a:xfrm>
            <a:off x="4876574" y="3004209"/>
            <a:ext cx="1618230" cy="400110"/>
          </a:xfrm>
          <a:prstGeom prst="rect">
            <a:avLst/>
          </a:prstGeom>
          <a:noFill/>
        </p:spPr>
        <p:txBody>
          <a:bodyPr wrap="square" lIns="91374" tIns="45687" rIns="91374" bIns="45687">
            <a:spAutoFit/>
          </a:bodyPr>
          <a:lstStyle/>
          <a:p>
            <a:r>
              <a:rPr lang="ru-RU" sz="2000" b="1" dirty="0"/>
              <a:t>АЙСИДИВИТ</a:t>
            </a:r>
          </a:p>
        </p:txBody>
      </p:sp>
      <p:sp>
        <p:nvSpPr>
          <p:cNvPr id="21" name="TextBox 20">
            <a:extLst>
              <a:ext uri="{FF2B5EF4-FFF2-40B4-BE49-F238E27FC236}">
                <a16:creationId xmlns:a16="http://schemas.microsoft.com/office/drawing/2014/main" xmlns="" id="{B7A7402F-EC9A-097E-E33B-532C39B8EA35}"/>
              </a:ext>
            </a:extLst>
          </p:cNvPr>
          <p:cNvSpPr txBox="1"/>
          <p:nvPr/>
        </p:nvSpPr>
        <p:spPr>
          <a:xfrm>
            <a:off x="6968560" y="3035879"/>
            <a:ext cx="1618230" cy="400110"/>
          </a:xfrm>
          <a:prstGeom prst="rect">
            <a:avLst/>
          </a:prstGeom>
          <a:noFill/>
        </p:spPr>
        <p:txBody>
          <a:bodyPr wrap="square" lIns="91374" tIns="45687" rIns="91374" bIns="45687">
            <a:spAutoFit/>
          </a:bodyPr>
          <a:lstStyle/>
          <a:p>
            <a:r>
              <a:rPr lang="ru-RU" sz="2000" b="1" dirty="0"/>
              <a:t>ВИТОКЕЙ</a:t>
            </a:r>
          </a:p>
        </p:txBody>
      </p:sp>
      <p:sp>
        <p:nvSpPr>
          <p:cNvPr id="22" name="TextBox 21">
            <a:extLst>
              <a:ext uri="{FF2B5EF4-FFF2-40B4-BE49-F238E27FC236}">
                <a16:creationId xmlns:a16="http://schemas.microsoft.com/office/drawing/2014/main" xmlns="" id="{3BE83C3C-8E2B-5571-1B97-E242C7248CAF}"/>
              </a:ext>
            </a:extLst>
          </p:cNvPr>
          <p:cNvSpPr txBox="1"/>
          <p:nvPr/>
        </p:nvSpPr>
        <p:spPr>
          <a:xfrm>
            <a:off x="5009724" y="1594866"/>
            <a:ext cx="1618230" cy="715577"/>
          </a:xfrm>
          <a:prstGeom prst="rect">
            <a:avLst/>
          </a:prstGeom>
          <a:noFill/>
        </p:spPr>
        <p:txBody>
          <a:bodyPr wrap="square" lIns="91374" tIns="45687" rIns="91374" bIns="45687">
            <a:spAutoFit/>
          </a:bodyPr>
          <a:lstStyle/>
          <a:p>
            <a:r>
              <a:rPr lang="ru-RU" sz="2000" b="1" dirty="0"/>
              <a:t>ЦЕФТИСИЛ ГИДРО</a:t>
            </a:r>
          </a:p>
        </p:txBody>
      </p:sp>
      <p:sp>
        <p:nvSpPr>
          <p:cNvPr id="23" name="TextBox 22">
            <a:extLst>
              <a:ext uri="{FF2B5EF4-FFF2-40B4-BE49-F238E27FC236}">
                <a16:creationId xmlns:a16="http://schemas.microsoft.com/office/drawing/2014/main" xmlns="" id="{7927B3F4-3FEB-EA7F-3777-BFF5691DF842}"/>
              </a:ext>
            </a:extLst>
          </p:cNvPr>
          <p:cNvSpPr txBox="1"/>
          <p:nvPr/>
        </p:nvSpPr>
        <p:spPr>
          <a:xfrm>
            <a:off x="5009724" y="1070112"/>
            <a:ext cx="1618230" cy="400110"/>
          </a:xfrm>
          <a:prstGeom prst="rect">
            <a:avLst/>
          </a:prstGeom>
          <a:noFill/>
        </p:spPr>
        <p:txBody>
          <a:bodyPr wrap="square" lIns="91374" tIns="45687" rIns="91374" bIns="45687">
            <a:spAutoFit/>
          </a:bodyPr>
          <a:lstStyle/>
          <a:p>
            <a:r>
              <a:rPr lang="ru-RU" sz="2000" b="1" dirty="0"/>
              <a:t>ЦЕФТИСИЛ</a:t>
            </a:r>
          </a:p>
        </p:txBody>
      </p:sp>
      <p:pic>
        <p:nvPicPr>
          <p:cNvPr id="5122" name="Picture 2" descr="\\fsprof\profiles\tmaslennikova\Downloads\mastiblock_gel_250g_tube (1).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94643" y="1297226"/>
            <a:ext cx="1344153" cy="3396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3367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4564" y="366597"/>
            <a:ext cx="2238716" cy="503917"/>
          </a:xfrm>
          <a:prstGeom prst="rect">
            <a:avLst/>
          </a:prstGeom>
          <a:noFill/>
        </p:spPr>
        <p:txBody>
          <a:bodyPr wrap="square" lIns="41587" tIns="20793" rIns="41587" bIns="20793" rtlCol="0">
            <a:spAutoFit/>
          </a:bodyPr>
          <a:lstStyle/>
          <a:p>
            <a:r>
              <a:rPr lang="ru-RU" sz="3000" dirty="0"/>
              <a:t>АЙСИДИВИТ</a:t>
            </a:r>
          </a:p>
        </p:txBody>
      </p:sp>
      <p:sp>
        <p:nvSpPr>
          <p:cNvPr id="12" name="Прямоугольник 11"/>
          <p:cNvSpPr/>
          <p:nvPr/>
        </p:nvSpPr>
        <p:spPr>
          <a:xfrm>
            <a:off x="159538" y="3611030"/>
            <a:ext cx="2071595" cy="293952"/>
          </a:xfrm>
          <a:prstGeom prst="rect">
            <a:avLst/>
          </a:prstGeom>
        </p:spPr>
        <p:txBody>
          <a:bodyPr wrap="square" lIns="41587" tIns="20793" rIns="41587" bIns="20793">
            <a:spAutoFit/>
          </a:bodyPr>
          <a:lstStyle/>
          <a:p>
            <a:pPr marL="259918" indent="-259918">
              <a:buFont typeface="Arial" panose="020B0604020202020204" pitchFamily="34" charset="0"/>
              <a:buChar char="•"/>
            </a:pPr>
            <a:r>
              <a:rPr lang="ru-RU" sz="1600" dirty="0"/>
              <a:t>флакон-100 мл</a:t>
            </a:r>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174" y="1070176"/>
            <a:ext cx="2079495" cy="2079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9190" y="1070176"/>
            <a:ext cx="526372" cy="396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Прямоугольник 1"/>
          <p:cNvSpPr/>
          <p:nvPr/>
        </p:nvSpPr>
        <p:spPr>
          <a:xfrm>
            <a:off x="2231133" y="2596197"/>
            <a:ext cx="6302662" cy="1161809"/>
          </a:xfrm>
          <a:prstGeom prst="rect">
            <a:avLst/>
          </a:prstGeom>
        </p:spPr>
        <p:txBody>
          <a:bodyPr wrap="square" lIns="41587" tIns="20793" rIns="41587" bIns="20793">
            <a:spAutoFit/>
          </a:bodyPr>
          <a:lstStyle/>
          <a:p>
            <a:pPr algn="just"/>
            <a:r>
              <a:rPr lang="ru-RU" dirty="0"/>
              <a:t>Препарат для повышения резистентности организма, нормализации обмена веществ, лечения и профилактики желудочно-кишечных, респираторных, гинекологических заболеваний и регуляции репродуктивных функций животных.</a:t>
            </a:r>
          </a:p>
        </p:txBody>
      </p:sp>
      <p:sp>
        <p:nvSpPr>
          <p:cNvPr id="3" name="Прямоугольник 2"/>
          <p:cNvSpPr/>
          <p:nvPr/>
        </p:nvSpPr>
        <p:spPr>
          <a:xfrm>
            <a:off x="3632222" y="773666"/>
            <a:ext cx="3500483" cy="1385772"/>
          </a:xfrm>
          <a:prstGeom prst="rect">
            <a:avLst/>
          </a:prstGeom>
        </p:spPr>
        <p:txBody>
          <a:bodyPr wrap="square" lIns="41587" tIns="20793" rIns="41587" bIns="20793">
            <a:spAutoFit/>
          </a:bodyPr>
          <a:lstStyle/>
          <a:p>
            <a:pPr marL="311902" indent="-311902">
              <a:buFont typeface="Arial" panose="020B0604020202020204" pitchFamily="34" charset="0"/>
              <a:buChar char="•"/>
            </a:pPr>
            <a:r>
              <a:rPr lang="ru-RU" sz="2200" dirty="0"/>
              <a:t>МЕТАБОЛИК </a:t>
            </a:r>
          </a:p>
          <a:p>
            <a:pPr marL="311902" indent="-311902">
              <a:buFont typeface="Arial" panose="020B0604020202020204" pitchFamily="34" charset="0"/>
              <a:buChar char="•"/>
            </a:pPr>
            <a:r>
              <a:rPr lang="ru-RU" sz="2200" dirty="0"/>
              <a:t>АНТИСЕПТИК </a:t>
            </a:r>
          </a:p>
          <a:p>
            <a:pPr marL="311902" indent="-311902">
              <a:buFont typeface="Arial" panose="020B0604020202020204" pitchFamily="34" charset="0"/>
              <a:buChar char="•"/>
            </a:pPr>
            <a:r>
              <a:rPr lang="ru-RU" sz="2200" dirty="0"/>
              <a:t>АДАПТОГЕН</a:t>
            </a:r>
          </a:p>
          <a:p>
            <a:pPr marL="311902" indent="-311902">
              <a:buFont typeface="Arial" panose="020B0604020202020204" pitchFamily="34" charset="0"/>
              <a:buChar char="•"/>
            </a:pPr>
            <a:r>
              <a:rPr lang="ru-RU" sz="2200" dirty="0"/>
              <a:t>ИММУНОСТИМУЛЯТОР</a:t>
            </a:r>
          </a:p>
        </p:txBody>
      </p:sp>
    </p:spTree>
    <p:extLst>
      <p:ext uri="{BB962C8B-B14F-4D97-AF65-F5344CB8AC3E}">
        <p14:creationId xmlns:p14="http://schemas.microsoft.com/office/powerpoint/2010/main" val="757934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90276" y="827940"/>
            <a:ext cx="6619725" cy="2735037"/>
          </a:xfrm>
          <a:prstGeom prst="rect">
            <a:avLst/>
          </a:prstGeom>
        </p:spPr>
        <p:txBody>
          <a:bodyPr wrap="square" lIns="41587" tIns="20793" rIns="41587" bIns="20793">
            <a:spAutoFit/>
          </a:bodyPr>
          <a:lstStyle/>
          <a:p>
            <a:pPr algn="just"/>
            <a:r>
              <a:rPr lang="ru-RU" sz="2500" b="1" dirty="0"/>
              <a:t>эмульсия для инъекций</a:t>
            </a:r>
          </a:p>
          <a:p>
            <a:r>
              <a:rPr lang="ru-RU" sz="2500" i="1" dirty="0"/>
              <a:t>в 1 мл: </a:t>
            </a:r>
          </a:p>
          <a:p>
            <a:endParaRPr lang="ru-RU" sz="2500" i="1" dirty="0"/>
          </a:p>
          <a:p>
            <a:pPr marL="259918" indent="-259918">
              <a:buFont typeface="Arial" panose="020B0604020202020204" pitchFamily="34" charset="0"/>
              <a:buChar char="•"/>
            </a:pPr>
            <a:r>
              <a:rPr lang="ru-RU" sz="2500" i="1" dirty="0"/>
              <a:t>АСД-2Ф </a:t>
            </a:r>
            <a:r>
              <a:rPr lang="en-US" sz="2500" i="1" dirty="0"/>
              <a:t>c</a:t>
            </a:r>
            <a:r>
              <a:rPr lang="ru-RU" sz="2500" i="1" dirty="0"/>
              <a:t>убстанция –0,04 г, </a:t>
            </a:r>
          </a:p>
          <a:p>
            <a:pPr marL="259918" indent="-259918">
              <a:buFont typeface="Arial" panose="020B0604020202020204" pitchFamily="34" charset="0"/>
              <a:buChar char="•"/>
            </a:pPr>
            <a:r>
              <a:rPr lang="ru-RU" sz="2500" i="1" dirty="0"/>
              <a:t>витамин А – 15000 ЕД, </a:t>
            </a:r>
          </a:p>
          <a:p>
            <a:pPr marL="259918" indent="-259918">
              <a:buFont typeface="Arial" panose="020B0604020202020204" pitchFamily="34" charset="0"/>
              <a:buChar char="•"/>
            </a:pPr>
            <a:r>
              <a:rPr lang="ru-RU" sz="2500" i="1" dirty="0"/>
              <a:t>витамин Е – 10 мг, </a:t>
            </a:r>
          </a:p>
          <a:p>
            <a:pPr marL="259918" indent="-259918">
              <a:buFont typeface="Arial" panose="020B0604020202020204" pitchFamily="34" charset="0"/>
              <a:buChar char="•"/>
            </a:pPr>
            <a:r>
              <a:rPr lang="ru-RU" sz="2500" i="1" dirty="0"/>
              <a:t>янтарная кислота – 0,05 г</a:t>
            </a:r>
            <a:endParaRPr lang="ru-RU" sz="2500" b="1" dirty="0"/>
          </a:p>
        </p:txBody>
      </p:sp>
      <p:pic>
        <p:nvPicPr>
          <p:cNvPr id="3" name="Picture 4" descr="Айсидивит эмульсия для инъекций: инструкция по применению в ветеринарии,  где купить, описание, противопоказания - АВЗ"/>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66279" y="668192"/>
            <a:ext cx="1490304" cy="3036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2546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Пятиугольник 13">
            <a:extLst>
              <a:ext uri="{FF2B5EF4-FFF2-40B4-BE49-F238E27FC236}">
                <a16:creationId xmlns:a16="http://schemas.microsoft.com/office/drawing/2014/main" xmlns="" id="{AD8002D0-756F-CA09-AEFE-ECF47F8562BD}"/>
              </a:ext>
            </a:extLst>
          </p:cNvPr>
          <p:cNvSpPr/>
          <p:nvPr/>
        </p:nvSpPr>
        <p:spPr>
          <a:xfrm rot="5400000">
            <a:off x="6065778" y="-218148"/>
            <a:ext cx="2337263" cy="2444453"/>
          </a:xfrm>
          <a:prstGeom prst="homePlate">
            <a:avLst>
              <a:gd name="adj" fmla="val 13596"/>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x-none"/>
          </a:p>
        </p:txBody>
      </p:sp>
      <p:sp>
        <p:nvSpPr>
          <p:cNvPr id="6" name="Текст 2"/>
          <p:cNvSpPr txBox="1">
            <a:spLocks/>
          </p:cNvSpPr>
          <p:nvPr/>
        </p:nvSpPr>
        <p:spPr>
          <a:xfrm>
            <a:off x="-3276872" y="4312505"/>
            <a:ext cx="13570268" cy="830997"/>
          </a:xfrm>
          <a:prstGeom prst="rect">
            <a:avLst/>
          </a:prstGeom>
        </p:spPr>
        <p:txBody>
          <a:bodyPr vert="horz" lIns="68531" tIns="34289" rIns="68531" bIns="34289"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685239"/>
            <a:endParaRPr lang="ru-RU" dirty="0">
              <a:solidFill>
                <a:prstClr val="white"/>
              </a:solidFill>
              <a:latin typeface="Calibri"/>
            </a:endParaRPr>
          </a:p>
        </p:txBody>
      </p:sp>
      <p:sp>
        <p:nvSpPr>
          <p:cNvPr id="15" name="Пятиугольник 14">
            <a:extLst>
              <a:ext uri="{FF2B5EF4-FFF2-40B4-BE49-F238E27FC236}">
                <a16:creationId xmlns:a16="http://schemas.microsoft.com/office/drawing/2014/main" xmlns="" id="{44793177-5EE3-1DD5-61C8-C2BDB7746157}"/>
              </a:ext>
            </a:extLst>
          </p:cNvPr>
          <p:cNvSpPr/>
          <p:nvPr/>
        </p:nvSpPr>
        <p:spPr>
          <a:xfrm rot="5400000">
            <a:off x="6169947" y="1675791"/>
            <a:ext cx="2128270" cy="2444453"/>
          </a:xfrm>
          <a:prstGeom prst="homePlate">
            <a:avLst>
              <a:gd name="adj" fmla="val 13596"/>
            </a:avLst>
          </a:prstGeom>
          <a:solidFill>
            <a:srgbClr val="0081C8">
              <a:alpha val="29114"/>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lIns="91374" tIns="45687" rIns="91374" bIns="45687" rtlCol="0" anchor="ctr"/>
          <a:lstStyle/>
          <a:p>
            <a:pPr algn="ctr"/>
            <a:endParaRPr lang="x-none"/>
          </a:p>
        </p:txBody>
      </p:sp>
      <p:graphicFrame>
        <p:nvGraphicFramePr>
          <p:cNvPr id="2" name="Диаграмма 1">
            <a:extLst>
              <a:ext uri="{FF2B5EF4-FFF2-40B4-BE49-F238E27FC236}">
                <a16:creationId xmlns:a16="http://schemas.microsoft.com/office/drawing/2014/main" xmlns="" id="{25BAF401-34EE-7DA7-AF97-9E136E7CD37F}"/>
              </a:ext>
            </a:extLst>
          </p:cNvPr>
          <p:cNvGraphicFramePr>
            <a:graphicFrameLocks/>
          </p:cNvGraphicFramePr>
          <p:nvPr>
            <p:extLst>
              <p:ext uri="{D42A27DB-BD31-4B8C-83A1-F6EECF244321}">
                <p14:modId xmlns:p14="http://schemas.microsoft.com/office/powerpoint/2010/main" val="1936267577"/>
              </p:ext>
            </p:extLst>
          </p:nvPr>
        </p:nvGraphicFramePr>
        <p:xfrm>
          <a:off x="93517" y="871112"/>
          <a:ext cx="5918643" cy="4032447"/>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xmlns="" id="{377B8BD0-BECB-D71B-23DA-F5EB79DA463B}"/>
              </a:ext>
            </a:extLst>
          </p:cNvPr>
          <p:cNvSpPr txBox="1"/>
          <p:nvPr/>
        </p:nvSpPr>
        <p:spPr>
          <a:xfrm>
            <a:off x="6067746" y="1004078"/>
            <a:ext cx="2304256" cy="785982"/>
          </a:xfrm>
          <a:prstGeom prst="rect">
            <a:avLst/>
          </a:prstGeom>
          <a:noFill/>
        </p:spPr>
        <p:txBody>
          <a:bodyPr wrap="square" lIns="91374" tIns="45687" rIns="91374" bIns="45687" rtlCol="0">
            <a:spAutoFit/>
          </a:bodyPr>
          <a:lstStyle/>
          <a:p>
            <a:pPr algn="ctr">
              <a:lnSpc>
                <a:spcPct val="80000"/>
              </a:lnSpc>
              <a:spcBef>
                <a:spcPct val="0"/>
              </a:spcBef>
            </a:pPr>
            <a:r>
              <a:rPr lang="ru-RU" sz="1400" dirty="0" smtClean="0">
                <a:solidFill>
                  <a:schemeClr val="bg1"/>
                </a:solidFill>
              </a:rPr>
              <a:t>Последствие мастита-деградация </a:t>
            </a:r>
            <a:r>
              <a:rPr lang="ru-RU" sz="1400" dirty="0">
                <a:solidFill>
                  <a:schemeClr val="bg1"/>
                </a:solidFill>
              </a:rPr>
              <a:t>тканей молочной железы после </a:t>
            </a:r>
            <a:r>
              <a:rPr lang="ru-RU" sz="1400" dirty="0" smtClean="0">
                <a:solidFill>
                  <a:schemeClr val="bg1"/>
                </a:solidFill>
              </a:rPr>
              <a:t>воспаления, что приводит</a:t>
            </a:r>
            <a:endParaRPr lang="ru-RU" sz="1400" dirty="0">
              <a:solidFill>
                <a:schemeClr val="bg1"/>
              </a:solidFill>
            </a:endParaRPr>
          </a:p>
        </p:txBody>
      </p:sp>
      <p:sp>
        <p:nvSpPr>
          <p:cNvPr id="5" name="TextBox 4">
            <a:extLst>
              <a:ext uri="{FF2B5EF4-FFF2-40B4-BE49-F238E27FC236}">
                <a16:creationId xmlns:a16="http://schemas.microsoft.com/office/drawing/2014/main" xmlns="" id="{596E824E-74C6-255C-ED6D-B0ED4444E1D9}"/>
              </a:ext>
            </a:extLst>
          </p:cNvPr>
          <p:cNvSpPr txBox="1"/>
          <p:nvPr/>
        </p:nvSpPr>
        <p:spPr>
          <a:xfrm>
            <a:off x="107504" y="0"/>
            <a:ext cx="2226635" cy="769441"/>
          </a:xfrm>
          <a:prstGeom prst="rect">
            <a:avLst/>
          </a:prstGeom>
          <a:noFill/>
        </p:spPr>
        <p:txBody>
          <a:bodyPr wrap="none" lIns="91374" tIns="45687" rIns="91374" bIns="45687" rtlCol="0">
            <a:spAutoFit/>
          </a:bodyPr>
          <a:lstStyle/>
          <a:p>
            <a:r>
              <a:rPr lang="ru-RU" sz="4400" b="1" dirty="0"/>
              <a:t>МАСТИТ</a:t>
            </a:r>
          </a:p>
        </p:txBody>
      </p:sp>
      <p:sp>
        <p:nvSpPr>
          <p:cNvPr id="7" name="TextBox 6">
            <a:extLst>
              <a:ext uri="{FF2B5EF4-FFF2-40B4-BE49-F238E27FC236}">
                <a16:creationId xmlns:a16="http://schemas.microsoft.com/office/drawing/2014/main" xmlns="" id="{8F7FC130-9566-6E40-9044-29C6AFE54F5B}"/>
              </a:ext>
            </a:extLst>
          </p:cNvPr>
          <p:cNvSpPr txBox="1"/>
          <p:nvPr/>
        </p:nvSpPr>
        <p:spPr>
          <a:xfrm>
            <a:off x="6488748" y="3459874"/>
            <a:ext cx="2947432" cy="294248"/>
          </a:xfrm>
          <a:prstGeom prst="rect">
            <a:avLst/>
          </a:prstGeom>
          <a:noFill/>
        </p:spPr>
        <p:txBody>
          <a:bodyPr wrap="square" lIns="91374" tIns="45687" rIns="91374" bIns="45687">
            <a:spAutoFit/>
          </a:bodyPr>
          <a:lstStyle/>
          <a:p>
            <a:pPr>
              <a:lnSpc>
                <a:spcPct val="80000"/>
              </a:lnSpc>
            </a:pPr>
            <a:r>
              <a:rPr lang="ru-RU" sz="1600" dirty="0"/>
              <a:t>случаев</a:t>
            </a:r>
          </a:p>
        </p:txBody>
      </p:sp>
      <p:sp>
        <p:nvSpPr>
          <p:cNvPr id="9" name="TextBox 8">
            <a:extLst>
              <a:ext uri="{FF2B5EF4-FFF2-40B4-BE49-F238E27FC236}">
                <a16:creationId xmlns:a16="http://schemas.microsoft.com/office/drawing/2014/main" xmlns="" id="{4716666C-2EA5-7D2E-25FB-4191CCEF9083}"/>
              </a:ext>
            </a:extLst>
          </p:cNvPr>
          <p:cNvSpPr txBox="1"/>
          <p:nvPr/>
        </p:nvSpPr>
        <p:spPr>
          <a:xfrm>
            <a:off x="6404508" y="2067694"/>
            <a:ext cx="2224930" cy="1862048"/>
          </a:xfrm>
          <a:prstGeom prst="rect">
            <a:avLst/>
          </a:prstGeom>
          <a:noFill/>
        </p:spPr>
        <p:txBody>
          <a:bodyPr wrap="square" lIns="91374" tIns="45687" rIns="91374" bIns="45687">
            <a:spAutoFit/>
          </a:bodyPr>
          <a:lstStyle/>
          <a:p>
            <a:r>
              <a:rPr lang="ru-RU" sz="11500" b="1" dirty="0">
                <a:solidFill>
                  <a:srgbClr val="0081C8"/>
                </a:solidFill>
              </a:rPr>
              <a:t>52</a:t>
            </a:r>
            <a:r>
              <a:rPr lang="ru-RU" dirty="0"/>
              <a:t>%</a:t>
            </a:r>
            <a:r>
              <a:rPr lang="ru-RU" sz="3600" b="1" dirty="0"/>
              <a:t> </a:t>
            </a:r>
            <a:endParaRPr lang="x-none" sz="3600" b="1" dirty="0"/>
          </a:p>
        </p:txBody>
      </p:sp>
      <p:sp>
        <p:nvSpPr>
          <p:cNvPr id="11" name="TextBox 10">
            <a:extLst>
              <a:ext uri="{FF2B5EF4-FFF2-40B4-BE49-F238E27FC236}">
                <a16:creationId xmlns:a16="http://schemas.microsoft.com/office/drawing/2014/main" xmlns="" id="{54633EC5-56DF-1AF4-3017-0823D6762295}"/>
              </a:ext>
            </a:extLst>
          </p:cNvPr>
          <p:cNvSpPr txBox="1"/>
          <p:nvPr/>
        </p:nvSpPr>
        <p:spPr>
          <a:xfrm>
            <a:off x="6228603" y="3186220"/>
            <a:ext cx="8129586" cy="369332"/>
          </a:xfrm>
          <a:prstGeom prst="rect">
            <a:avLst/>
          </a:prstGeom>
          <a:noFill/>
        </p:spPr>
        <p:txBody>
          <a:bodyPr wrap="square" lIns="91374" tIns="45687" rIns="91374" bIns="45687">
            <a:spAutoFit/>
          </a:bodyPr>
          <a:lstStyle/>
          <a:p>
            <a:r>
              <a:rPr lang="ru-RU" dirty="0"/>
              <a:t>В</a:t>
            </a:r>
            <a:endParaRPr lang="x-none" dirty="0"/>
          </a:p>
        </p:txBody>
      </p:sp>
      <p:sp>
        <p:nvSpPr>
          <p:cNvPr id="13" name="TextBox 12">
            <a:extLst>
              <a:ext uri="{FF2B5EF4-FFF2-40B4-BE49-F238E27FC236}">
                <a16:creationId xmlns:a16="http://schemas.microsoft.com/office/drawing/2014/main" xmlns="" id="{633D1118-277B-B959-57E9-56C457C59594}"/>
              </a:ext>
            </a:extLst>
          </p:cNvPr>
          <p:cNvSpPr txBox="1"/>
          <p:nvPr/>
        </p:nvSpPr>
        <p:spPr>
          <a:xfrm>
            <a:off x="6372202" y="4002716"/>
            <a:ext cx="1750580" cy="441275"/>
          </a:xfrm>
          <a:prstGeom prst="rect">
            <a:avLst/>
          </a:prstGeom>
          <a:noFill/>
        </p:spPr>
        <p:txBody>
          <a:bodyPr wrap="square" lIns="91374" tIns="45687" rIns="91374" bIns="45687">
            <a:spAutoFit/>
          </a:bodyPr>
          <a:lstStyle/>
          <a:p>
            <a:pPr algn="ctr">
              <a:lnSpc>
                <a:spcPct val="80000"/>
              </a:lnSpc>
            </a:pPr>
            <a:r>
              <a:rPr lang="ru-RU" sz="1400" b="1" dirty="0" smtClean="0"/>
              <a:t>К СНИЖЕНИЮ </a:t>
            </a:r>
            <a:r>
              <a:rPr lang="ru-RU" sz="1400" b="1" dirty="0"/>
              <a:t>ПРОДУКТИВНОСТИ </a:t>
            </a:r>
          </a:p>
        </p:txBody>
      </p:sp>
    </p:spTree>
    <p:extLst>
      <p:ext uri="{BB962C8B-B14F-4D97-AF65-F5344CB8AC3E}">
        <p14:creationId xmlns:p14="http://schemas.microsoft.com/office/powerpoint/2010/main" val="1516759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61632" y="734992"/>
            <a:ext cx="8421953" cy="713882"/>
          </a:xfrm>
          <a:prstGeom prst="rect">
            <a:avLst/>
          </a:prstGeom>
        </p:spPr>
        <p:txBody>
          <a:bodyPr wrap="square" lIns="41587" tIns="20793" rIns="41587" bIns="20793">
            <a:spAutoFit/>
          </a:bodyPr>
          <a:lstStyle/>
          <a:p>
            <a:pPr marL="311902" indent="-311902">
              <a:buFont typeface="Arial" panose="020B0604020202020204" pitchFamily="34" charset="0"/>
              <a:buChar char="•"/>
            </a:pPr>
            <a:endParaRPr lang="ru-RU" sz="2200" b="1" dirty="0"/>
          </a:p>
          <a:p>
            <a:pPr marL="311902" indent="-311902">
              <a:buFont typeface="Arial" panose="020B0604020202020204" pitchFamily="34" charset="0"/>
              <a:buChar char="•"/>
            </a:pPr>
            <a:endParaRPr lang="ru-RU" sz="2200" b="1" dirty="0"/>
          </a:p>
        </p:txBody>
      </p:sp>
      <p:graphicFrame>
        <p:nvGraphicFramePr>
          <p:cNvPr id="6" name="Схема 5"/>
          <p:cNvGraphicFramePr/>
          <p:nvPr>
            <p:extLst>
              <p:ext uri="{D42A27DB-BD31-4B8C-83A1-F6EECF244321}">
                <p14:modId xmlns:p14="http://schemas.microsoft.com/office/powerpoint/2010/main" val="927207968"/>
              </p:ext>
            </p:extLst>
          </p:nvPr>
        </p:nvGraphicFramePr>
        <p:xfrm>
          <a:off x="604239" y="747684"/>
          <a:ext cx="7936738" cy="34180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2665797" y="145520"/>
            <a:ext cx="3273067" cy="503917"/>
          </a:xfrm>
          <a:prstGeom prst="rect">
            <a:avLst/>
          </a:prstGeom>
          <a:noFill/>
        </p:spPr>
        <p:txBody>
          <a:bodyPr wrap="none" lIns="41587" tIns="20793" rIns="41587" bIns="20793" rtlCol="0">
            <a:spAutoFit/>
          </a:bodyPr>
          <a:lstStyle/>
          <a:p>
            <a:r>
              <a:rPr lang="ru-RU" sz="3000" dirty="0"/>
              <a:t>Основные свойства</a:t>
            </a:r>
          </a:p>
        </p:txBody>
      </p:sp>
    </p:spTree>
    <p:extLst>
      <p:ext uri="{BB962C8B-B14F-4D97-AF65-F5344CB8AC3E}">
        <p14:creationId xmlns:p14="http://schemas.microsoft.com/office/powerpoint/2010/main" val="7617671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7663" y="278036"/>
            <a:ext cx="1970139" cy="503917"/>
          </a:xfrm>
          <a:prstGeom prst="rect">
            <a:avLst/>
          </a:prstGeom>
          <a:noFill/>
        </p:spPr>
        <p:txBody>
          <a:bodyPr wrap="none" lIns="41587" tIns="20793" rIns="41587" bIns="20793" rtlCol="0">
            <a:spAutoFit/>
          </a:bodyPr>
          <a:lstStyle/>
          <a:p>
            <a:pPr algn="ctr"/>
            <a:r>
              <a:rPr lang="ru-RU" sz="3000" dirty="0"/>
              <a:t>ЦЕФТИСИЛ </a:t>
            </a:r>
          </a:p>
        </p:txBody>
      </p:sp>
      <p:sp>
        <p:nvSpPr>
          <p:cNvPr id="5" name="Прямоугольник 4"/>
          <p:cNvSpPr/>
          <p:nvPr/>
        </p:nvSpPr>
        <p:spPr>
          <a:xfrm>
            <a:off x="3358961" y="278036"/>
            <a:ext cx="5510661" cy="1161809"/>
          </a:xfrm>
          <a:prstGeom prst="rect">
            <a:avLst/>
          </a:prstGeom>
        </p:spPr>
        <p:txBody>
          <a:bodyPr wrap="square" lIns="41587" tIns="20793" rIns="41587" bIns="20793">
            <a:spAutoFit/>
          </a:bodyPr>
          <a:lstStyle/>
          <a:p>
            <a:r>
              <a:rPr lang="ru-RU" b="1" dirty="0"/>
              <a:t>суспензия для инъекций</a:t>
            </a:r>
          </a:p>
          <a:p>
            <a:endParaRPr lang="ru-RU" i="1" dirty="0"/>
          </a:p>
          <a:p>
            <a:r>
              <a:rPr lang="ru-RU" i="1" dirty="0"/>
              <a:t>в 1 мл: </a:t>
            </a:r>
            <a:r>
              <a:rPr lang="ru-RU" i="1" dirty="0" err="1"/>
              <a:t>цефтиофур</a:t>
            </a:r>
            <a:r>
              <a:rPr lang="ru-RU" i="1" dirty="0"/>
              <a:t> </a:t>
            </a:r>
            <a:r>
              <a:rPr lang="ru-RU" dirty="0"/>
              <a:t>в форме кристаллической свободной </a:t>
            </a:r>
            <a:r>
              <a:rPr lang="ru-RU" dirty="0" err="1"/>
              <a:t>цефтиофуровой</a:t>
            </a:r>
            <a:r>
              <a:rPr lang="ru-RU" dirty="0"/>
              <a:t> кислоты</a:t>
            </a:r>
            <a:r>
              <a:rPr lang="ru-RU" i="1" dirty="0"/>
              <a:t> – 200 мг</a:t>
            </a:r>
            <a:endParaRPr lang="ru-RU" b="1" dirty="0"/>
          </a:p>
        </p:txBody>
      </p:sp>
      <p:sp>
        <p:nvSpPr>
          <p:cNvPr id="6" name="Прямоугольник 5"/>
          <p:cNvSpPr/>
          <p:nvPr/>
        </p:nvSpPr>
        <p:spPr>
          <a:xfrm>
            <a:off x="620960" y="3713808"/>
            <a:ext cx="1795366" cy="293952"/>
          </a:xfrm>
          <a:prstGeom prst="rect">
            <a:avLst/>
          </a:prstGeom>
        </p:spPr>
        <p:txBody>
          <a:bodyPr wrap="square" lIns="41587" tIns="20793" rIns="41587" bIns="20793">
            <a:spAutoFit/>
          </a:bodyPr>
          <a:lstStyle/>
          <a:p>
            <a:pPr marL="259918" indent="-259918">
              <a:buFont typeface="Arial" panose="020B0604020202020204" pitchFamily="34" charset="0"/>
              <a:buChar char="•"/>
            </a:pPr>
            <a:r>
              <a:rPr lang="ru-RU" sz="1600" dirty="0"/>
              <a:t>флакон-100 мл</a:t>
            </a:r>
          </a:p>
        </p:txBody>
      </p:sp>
      <p:sp>
        <p:nvSpPr>
          <p:cNvPr id="7" name="Прямоугольник 6"/>
          <p:cNvSpPr/>
          <p:nvPr/>
        </p:nvSpPr>
        <p:spPr>
          <a:xfrm>
            <a:off x="3087929" y="1790957"/>
            <a:ext cx="5579977" cy="797869"/>
          </a:xfrm>
          <a:prstGeom prst="rect">
            <a:avLst/>
          </a:prstGeom>
        </p:spPr>
        <p:txBody>
          <a:bodyPr wrap="square" lIns="41587" tIns="20793" rIns="41587" bIns="20793">
            <a:spAutoFit/>
          </a:bodyPr>
          <a:lstStyle/>
          <a:p>
            <a:pPr marL="259918" indent="-259918" algn="just">
              <a:buFont typeface="Arial" panose="020B0604020202020204" pitchFamily="34" charset="0"/>
              <a:buChar char="•"/>
            </a:pPr>
            <a:r>
              <a:rPr lang="ru-RU" sz="1600" b="1" dirty="0"/>
              <a:t>Широкий спектр действия</a:t>
            </a:r>
          </a:p>
          <a:p>
            <a:pPr marL="259918" indent="-259918" algn="just">
              <a:buFont typeface="Arial" panose="020B0604020202020204" pitchFamily="34" charset="0"/>
              <a:buChar char="•"/>
            </a:pPr>
            <a:r>
              <a:rPr lang="ru-RU" sz="1600" b="1" dirty="0"/>
              <a:t>Однократное введение</a:t>
            </a:r>
          </a:p>
          <a:p>
            <a:pPr marL="259918" indent="-259918" algn="just">
              <a:buFont typeface="Arial" panose="020B0604020202020204" pitchFamily="34" charset="0"/>
              <a:buChar char="•"/>
            </a:pPr>
            <a:r>
              <a:rPr lang="ru-RU" sz="1600" b="1" dirty="0"/>
              <a:t>Пролонгированное действие – до 7 суток</a:t>
            </a:r>
          </a:p>
        </p:txBody>
      </p:sp>
      <p:sp>
        <p:nvSpPr>
          <p:cNvPr id="8" name="Прямоугольник 7"/>
          <p:cNvSpPr/>
          <p:nvPr/>
        </p:nvSpPr>
        <p:spPr>
          <a:xfrm>
            <a:off x="3081696" y="3381032"/>
            <a:ext cx="3136571" cy="842211"/>
          </a:xfrm>
          <a:prstGeom prst="rect">
            <a:avLst/>
          </a:prstGeom>
        </p:spPr>
        <p:txBody>
          <a:bodyPr wrap="square" lIns="41587" tIns="20793" rIns="41587" bIns="20793">
            <a:spAutoFit/>
          </a:bodyPr>
          <a:lstStyle/>
          <a:p>
            <a:pPr algn="just"/>
            <a:r>
              <a:rPr lang="ru-RU" sz="1300" i="1" dirty="0"/>
              <a:t>Применение:</a:t>
            </a:r>
          </a:p>
          <a:p>
            <a:r>
              <a:rPr lang="ru-RU" sz="1300" dirty="0"/>
              <a:t>Подкожно у основания уха- 1 мл/30кг массы (6,6 мг цефтиофура на 1 кг массы), однократно</a:t>
            </a:r>
            <a:endParaRPr lang="ru-RU" sz="1300" i="1" dirty="0"/>
          </a:p>
        </p:txBody>
      </p:sp>
      <p:sp>
        <p:nvSpPr>
          <p:cNvPr id="10" name="Прямоугольник 9"/>
          <p:cNvSpPr/>
          <p:nvPr/>
        </p:nvSpPr>
        <p:spPr>
          <a:xfrm>
            <a:off x="6508149" y="3382928"/>
            <a:ext cx="2512268" cy="442102"/>
          </a:xfrm>
          <a:prstGeom prst="rect">
            <a:avLst/>
          </a:prstGeom>
        </p:spPr>
        <p:txBody>
          <a:bodyPr wrap="square" lIns="41587" tIns="20793" rIns="41587" bIns="20793">
            <a:spAutoFit/>
          </a:bodyPr>
          <a:lstStyle/>
          <a:p>
            <a:r>
              <a:rPr lang="ru-RU" sz="1300" i="1" dirty="0"/>
              <a:t>Период ожидания по продукции</a:t>
            </a:r>
          </a:p>
          <a:p>
            <a:r>
              <a:rPr lang="ru-RU" sz="1300" dirty="0"/>
              <a:t>Мясо – 20 сут.</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86041" y="996855"/>
            <a:ext cx="1265205" cy="2386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67537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0268" y="278036"/>
            <a:ext cx="3084930" cy="503917"/>
          </a:xfrm>
          <a:prstGeom prst="rect">
            <a:avLst/>
          </a:prstGeom>
          <a:noFill/>
        </p:spPr>
        <p:txBody>
          <a:bodyPr wrap="none" lIns="41587" tIns="20793" rIns="41587" bIns="20793" rtlCol="0">
            <a:spAutoFit/>
          </a:bodyPr>
          <a:lstStyle/>
          <a:p>
            <a:pPr algn="ctr"/>
            <a:r>
              <a:rPr lang="ru-RU" sz="3000" dirty="0"/>
              <a:t>Ц	ЕФТИСИЛ ГИДРО</a:t>
            </a:r>
          </a:p>
        </p:txBody>
      </p:sp>
      <p:sp>
        <p:nvSpPr>
          <p:cNvPr id="5" name="Прямоугольник 4"/>
          <p:cNvSpPr/>
          <p:nvPr/>
        </p:nvSpPr>
        <p:spPr>
          <a:xfrm>
            <a:off x="4190227" y="362022"/>
            <a:ext cx="4193648" cy="881855"/>
          </a:xfrm>
          <a:prstGeom prst="rect">
            <a:avLst/>
          </a:prstGeom>
        </p:spPr>
        <p:txBody>
          <a:bodyPr wrap="square" lIns="41587" tIns="20793" rIns="41587" bIns="20793">
            <a:spAutoFit/>
          </a:bodyPr>
          <a:lstStyle/>
          <a:p>
            <a:r>
              <a:rPr lang="ru-RU" b="1" dirty="0"/>
              <a:t>суспензия для инъекций</a:t>
            </a:r>
          </a:p>
          <a:p>
            <a:endParaRPr lang="ru-RU" i="1" dirty="0"/>
          </a:p>
          <a:p>
            <a:r>
              <a:rPr lang="ru-RU" i="1" dirty="0"/>
              <a:t>в 1 мл: цефтиофур гидрохлорид – 50 мг</a:t>
            </a:r>
            <a:endParaRPr lang="ru-RU" b="1" dirty="0"/>
          </a:p>
        </p:txBody>
      </p:sp>
      <p:sp>
        <p:nvSpPr>
          <p:cNvPr id="6" name="Прямоугольник 5"/>
          <p:cNvSpPr/>
          <p:nvPr/>
        </p:nvSpPr>
        <p:spPr>
          <a:xfrm>
            <a:off x="620960" y="3713808"/>
            <a:ext cx="1795366" cy="545910"/>
          </a:xfrm>
          <a:prstGeom prst="rect">
            <a:avLst/>
          </a:prstGeom>
        </p:spPr>
        <p:txBody>
          <a:bodyPr wrap="square" lIns="41587" tIns="20793" rIns="41587" bIns="20793">
            <a:spAutoFit/>
          </a:bodyPr>
          <a:lstStyle/>
          <a:p>
            <a:pPr marL="259918" indent="-259918">
              <a:buFont typeface="Arial" panose="020B0604020202020204" pitchFamily="34" charset="0"/>
              <a:buChar char="•"/>
            </a:pPr>
            <a:r>
              <a:rPr lang="ru-RU" sz="1600" dirty="0"/>
              <a:t>флакон –50 мл</a:t>
            </a:r>
          </a:p>
          <a:p>
            <a:pPr marL="259918" indent="-259918">
              <a:buFont typeface="Arial" panose="020B0604020202020204" pitchFamily="34" charset="0"/>
              <a:buChar char="•"/>
            </a:pPr>
            <a:r>
              <a:rPr lang="ru-RU" sz="1600" dirty="0"/>
              <a:t>флакон-100 мл</a:t>
            </a:r>
          </a:p>
        </p:txBody>
      </p:sp>
      <p:sp>
        <p:nvSpPr>
          <p:cNvPr id="7" name="Прямоугольник 6"/>
          <p:cNvSpPr/>
          <p:nvPr/>
        </p:nvSpPr>
        <p:spPr>
          <a:xfrm>
            <a:off x="3087929" y="1535548"/>
            <a:ext cx="5579977" cy="797869"/>
          </a:xfrm>
          <a:prstGeom prst="rect">
            <a:avLst/>
          </a:prstGeom>
        </p:spPr>
        <p:txBody>
          <a:bodyPr wrap="square" lIns="41587" tIns="20793" rIns="41587" bIns="20793">
            <a:spAutoFit/>
          </a:bodyPr>
          <a:lstStyle/>
          <a:p>
            <a:pPr marL="259918" indent="-259918" algn="just">
              <a:buFont typeface="Arial" panose="020B0604020202020204" pitchFamily="34" charset="0"/>
              <a:buChar char="•"/>
            </a:pPr>
            <a:r>
              <a:rPr lang="ru-RU" sz="1600" b="1" dirty="0"/>
              <a:t>Широкий спектр действия</a:t>
            </a:r>
          </a:p>
          <a:p>
            <a:pPr marL="259918" indent="-259918" algn="just">
              <a:buFont typeface="Arial" panose="020B0604020202020204" pitchFamily="34" charset="0"/>
              <a:buChar char="•"/>
            </a:pPr>
            <a:r>
              <a:rPr lang="ru-RU" sz="1600" b="1" dirty="0"/>
              <a:t>Максимальная концентрация достигается через 0,5-2 ч</a:t>
            </a:r>
          </a:p>
          <a:p>
            <a:pPr marL="259918" indent="-259918" algn="just">
              <a:buFont typeface="Arial" panose="020B0604020202020204" pitchFamily="34" charset="0"/>
              <a:buChar char="•"/>
            </a:pPr>
            <a:r>
              <a:rPr lang="ru-RU" sz="1600" b="1" dirty="0"/>
              <a:t>Молоко используют без ограничений</a:t>
            </a:r>
          </a:p>
        </p:txBody>
      </p:sp>
      <p:sp>
        <p:nvSpPr>
          <p:cNvPr id="8" name="Прямоугольник 7"/>
          <p:cNvSpPr/>
          <p:nvPr/>
        </p:nvSpPr>
        <p:spPr>
          <a:xfrm>
            <a:off x="3081696" y="3381032"/>
            <a:ext cx="3136571" cy="1042266"/>
          </a:xfrm>
          <a:prstGeom prst="rect">
            <a:avLst/>
          </a:prstGeom>
        </p:spPr>
        <p:txBody>
          <a:bodyPr wrap="square" lIns="41587" tIns="20793" rIns="41587" bIns="20793">
            <a:spAutoFit/>
          </a:bodyPr>
          <a:lstStyle/>
          <a:p>
            <a:pPr algn="just"/>
            <a:r>
              <a:rPr lang="ru-RU" sz="1300" i="1" dirty="0"/>
              <a:t>Применение:</a:t>
            </a:r>
          </a:p>
          <a:p>
            <a:r>
              <a:rPr lang="ru-RU" sz="1300" dirty="0"/>
              <a:t>В/м или п/к 1 мл/50 кг массы (1 мг цефтиофура на 1 кг массы) один раз/сутки в течение 3-5 дней, при остром послеродовом эндометрите-5 дней</a:t>
            </a:r>
            <a:endParaRPr lang="ru-RU" sz="1300" i="1" dirty="0"/>
          </a:p>
        </p:txBody>
      </p:sp>
      <p:sp>
        <p:nvSpPr>
          <p:cNvPr id="10" name="Прямоугольник 9"/>
          <p:cNvSpPr/>
          <p:nvPr/>
        </p:nvSpPr>
        <p:spPr>
          <a:xfrm>
            <a:off x="6508149" y="3382928"/>
            <a:ext cx="2512268" cy="642156"/>
          </a:xfrm>
          <a:prstGeom prst="rect">
            <a:avLst/>
          </a:prstGeom>
        </p:spPr>
        <p:txBody>
          <a:bodyPr wrap="square" lIns="41587" tIns="20793" rIns="41587" bIns="20793">
            <a:spAutoFit/>
          </a:bodyPr>
          <a:lstStyle/>
          <a:p>
            <a:r>
              <a:rPr lang="ru-RU" sz="1300" i="1" dirty="0"/>
              <a:t>Период ожидания по продукции</a:t>
            </a:r>
          </a:p>
          <a:p>
            <a:r>
              <a:rPr lang="ru-RU" sz="1300" dirty="0"/>
              <a:t>Мясо – 8 </a:t>
            </a:r>
            <a:r>
              <a:rPr lang="ru-RU" sz="1300" dirty="0" err="1"/>
              <a:t>сут</a:t>
            </a:r>
            <a:r>
              <a:rPr lang="ru-RU" sz="1300" dirty="0"/>
              <a:t>.</a:t>
            </a:r>
          </a:p>
          <a:p>
            <a:r>
              <a:rPr lang="ru-RU" sz="1300" dirty="0"/>
              <a:t>Молоко-0 </a:t>
            </a:r>
            <a:r>
              <a:rPr lang="ru-RU" sz="1300" dirty="0" err="1"/>
              <a:t>сут</a:t>
            </a:r>
            <a:r>
              <a:rPr lang="ru-RU" sz="1300" dirty="0"/>
              <a:t>.</a:t>
            </a: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1009" y="957385"/>
            <a:ext cx="1283448" cy="24204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2230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0277" y="1254829"/>
            <a:ext cx="4297622" cy="2001671"/>
          </a:xfrm>
          <a:prstGeom prst="rect">
            <a:avLst/>
          </a:prstGeom>
          <a:noFill/>
        </p:spPr>
        <p:txBody>
          <a:bodyPr wrap="square" lIns="41587" tIns="20793" rIns="41587" bIns="20793" rtlCol="0">
            <a:spAutoFit/>
          </a:bodyPr>
          <a:lstStyle/>
          <a:p>
            <a:r>
              <a:rPr lang="ru-RU" dirty="0"/>
              <a:t>Пролонгированный </a:t>
            </a:r>
            <a:r>
              <a:rPr lang="ru-RU" dirty="0"/>
              <a:t>комбинированный противомикробный препарат</a:t>
            </a:r>
          </a:p>
          <a:p>
            <a:endParaRPr lang="ru-RU" dirty="0"/>
          </a:p>
          <a:p>
            <a:r>
              <a:rPr lang="ru-RU" b="1" dirty="0"/>
              <a:t>Состав (в 1 мл): </a:t>
            </a:r>
            <a:endParaRPr lang="ru-RU" b="1" dirty="0"/>
          </a:p>
          <a:p>
            <a:pPr marL="155951" indent="-155951">
              <a:buFont typeface="Arial" panose="020B0604020202020204" pitchFamily="34" charset="0"/>
              <a:buChar char="•"/>
            </a:pPr>
            <a:r>
              <a:rPr lang="ru-RU" i="1" dirty="0" err="1"/>
              <a:t>тулатромицин</a:t>
            </a:r>
            <a:r>
              <a:rPr lang="ru-RU" i="1" dirty="0"/>
              <a:t> </a:t>
            </a:r>
            <a:r>
              <a:rPr lang="ru-RU" i="1" dirty="0"/>
              <a:t>– </a:t>
            </a:r>
            <a:r>
              <a:rPr lang="ru-RU" b="1" i="1" dirty="0">
                <a:solidFill>
                  <a:srgbClr val="FF0000"/>
                </a:solidFill>
              </a:rPr>
              <a:t>25 мг </a:t>
            </a:r>
            <a:r>
              <a:rPr lang="ru-RU" i="1" dirty="0"/>
              <a:t>или 100 мг </a:t>
            </a:r>
            <a:endParaRPr lang="ru-RU" i="1" dirty="0"/>
          </a:p>
          <a:p>
            <a:pPr marL="155951" indent="-155951">
              <a:buFont typeface="Arial" panose="020B0604020202020204" pitchFamily="34" charset="0"/>
              <a:buChar char="•"/>
            </a:pPr>
            <a:r>
              <a:rPr lang="ru-RU" b="1" i="1" dirty="0" err="1">
                <a:solidFill>
                  <a:srgbClr val="FF0000"/>
                </a:solidFill>
              </a:rPr>
              <a:t>л</a:t>
            </a:r>
            <a:r>
              <a:rPr lang="ru-RU" b="1" i="1" dirty="0" err="1">
                <a:solidFill>
                  <a:srgbClr val="FF0000"/>
                </a:solidFill>
              </a:rPr>
              <a:t>идокаина</a:t>
            </a:r>
            <a:r>
              <a:rPr lang="ru-RU" b="1" i="1" dirty="0">
                <a:solidFill>
                  <a:srgbClr val="FF0000"/>
                </a:solidFill>
              </a:rPr>
              <a:t> гидрохлорид </a:t>
            </a:r>
            <a:r>
              <a:rPr lang="ru-RU" i="1" dirty="0"/>
              <a:t>– 10 мг</a:t>
            </a:r>
            <a:r>
              <a:rPr lang="ru-RU" i="1" dirty="0"/>
              <a:t>.</a:t>
            </a:r>
          </a:p>
          <a:p>
            <a:endParaRPr lang="ru-RU"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1748" y="921181"/>
            <a:ext cx="1628937" cy="28591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90276" y="561713"/>
            <a:ext cx="2756749" cy="461924"/>
          </a:xfrm>
          <a:prstGeom prst="rect">
            <a:avLst/>
          </a:prstGeom>
          <a:noFill/>
        </p:spPr>
        <p:txBody>
          <a:bodyPr wrap="none" lIns="41587" tIns="20793" rIns="41587" bIns="20793" rtlCol="0">
            <a:spAutoFit/>
          </a:bodyPr>
          <a:lstStyle/>
          <a:p>
            <a:r>
              <a:rPr lang="ru-RU" sz="2700" b="1" dirty="0"/>
              <a:t>ТУЛАМИЦИН-АВЗ</a:t>
            </a:r>
            <a:endParaRPr lang="ru-RU" sz="2700" b="1" dirty="0"/>
          </a:p>
        </p:txBody>
      </p:sp>
      <p:sp>
        <p:nvSpPr>
          <p:cNvPr id="4" name="TextBox 3"/>
          <p:cNvSpPr txBox="1"/>
          <p:nvPr/>
        </p:nvSpPr>
        <p:spPr>
          <a:xfrm>
            <a:off x="729505" y="3280840"/>
            <a:ext cx="998222" cy="601901"/>
          </a:xfrm>
          <a:prstGeom prst="rect">
            <a:avLst/>
          </a:prstGeom>
          <a:noFill/>
        </p:spPr>
        <p:txBody>
          <a:bodyPr wrap="none" lIns="41587" tIns="20793" rIns="41587" bIns="20793" rtlCol="0">
            <a:spAutoFit/>
          </a:bodyPr>
          <a:lstStyle/>
          <a:p>
            <a:r>
              <a:rPr lang="ru-RU" b="1" dirty="0"/>
              <a:t>Фасовка:</a:t>
            </a:r>
          </a:p>
          <a:p>
            <a:r>
              <a:rPr lang="ru-RU" dirty="0"/>
              <a:t>100 мл</a:t>
            </a:r>
            <a:endParaRPr lang="ru-RU"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9518" y="594795"/>
            <a:ext cx="1202813" cy="428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44660" y="1023638"/>
            <a:ext cx="1420988" cy="2691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15787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3587" t="66570" r="17695" b="8463"/>
          <a:stretch/>
        </p:blipFill>
        <p:spPr bwMode="auto">
          <a:xfrm>
            <a:off x="457515" y="2311006"/>
            <a:ext cx="8378140" cy="24150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AutoShape 2" descr="https://avzvet.ru/upload/resize_cache/iblock/d65/s9yto5pyamd0tvadgan5hoiy7jczq5sv/484_320_1/doxy_avz_500_1kg_paket.webp"/>
          <p:cNvSpPr>
            <a:spLocks noChangeAspect="1" noChangeArrowheads="1"/>
          </p:cNvSpPr>
          <p:nvPr/>
        </p:nvSpPr>
        <p:spPr bwMode="auto">
          <a:xfrm>
            <a:off x="116681" y="-1096566"/>
            <a:ext cx="1828800" cy="2286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ru-RU"/>
          </a:p>
        </p:txBody>
      </p:sp>
      <p:sp>
        <p:nvSpPr>
          <p:cNvPr id="6" name="AutoShape 7" descr="https://avzvet.ru/upload/resize_cache/iblock/690/i42n60ttm3sfc8cfg6ra37mifnhudjiy/484_320_1/eprifort_100ml_box1.webp"/>
          <p:cNvSpPr>
            <a:spLocks noChangeAspect="1" noChangeArrowheads="1"/>
          </p:cNvSpPr>
          <p:nvPr/>
        </p:nvSpPr>
        <p:spPr bwMode="auto">
          <a:xfrm>
            <a:off x="345281" y="-867966"/>
            <a:ext cx="1828800" cy="2286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ru-RU"/>
          </a:p>
        </p:txBody>
      </p:sp>
      <p:sp>
        <p:nvSpPr>
          <p:cNvPr id="17" name="Скругленный прямоугольник 16"/>
          <p:cNvSpPr/>
          <p:nvPr/>
        </p:nvSpPr>
        <p:spPr>
          <a:xfrm>
            <a:off x="4710599" y="558209"/>
            <a:ext cx="3854647" cy="2005207"/>
          </a:xfrm>
          <a:prstGeom prst="roundRect">
            <a:avLst>
              <a:gd name="adj" fmla="val 4424"/>
            </a:avLst>
          </a:prstGeom>
          <a:solidFill>
            <a:srgbClr val="0064A8"/>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ru-RU"/>
          </a:p>
        </p:txBody>
      </p:sp>
      <p:sp>
        <p:nvSpPr>
          <p:cNvPr id="7" name="TextBox 6"/>
          <p:cNvSpPr txBox="1"/>
          <p:nvPr/>
        </p:nvSpPr>
        <p:spPr>
          <a:xfrm>
            <a:off x="145580" y="3603659"/>
            <a:ext cx="2384351" cy="207749"/>
          </a:xfrm>
          <a:prstGeom prst="rect">
            <a:avLst/>
          </a:prstGeom>
          <a:noFill/>
        </p:spPr>
        <p:txBody>
          <a:bodyPr wrap="square" lIns="68580" tIns="34290" rIns="68580" bIns="34290" rtlCol="0">
            <a:spAutoFit/>
          </a:bodyPr>
          <a:lstStyle/>
          <a:p>
            <a:pPr algn="just"/>
            <a:r>
              <a:rPr lang="ru-RU" sz="900" dirty="0"/>
              <a:t> </a:t>
            </a:r>
          </a:p>
        </p:txBody>
      </p:sp>
      <p:sp>
        <p:nvSpPr>
          <p:cNvPr id="9" name="Прямоугольник 8"/>
          <p:cNvSpPr/>
          <p:nvPr/>
        </p:nvSpPr>
        <p:spPr>
          <a:xfrm>
            <a:off x="5157027" y="643341"/>
            <a:ext cx="2365434" cy="746358"/>
          </a:xfrm>
          <a:prstGeom prst="rect">
            <a:avLst/>
          </a:prstGeom>
        </p:spPr>
        <p:txBody>
          <a:bodyPr wrap="square" lIns="68580" tIns="34290" rIns="68580" bIns="34290">
            <a:spAutoFit/>
          </a:bodyPr>
          <a:lstStyle/>
          <a:p>
            <a:pPr>
              <a:lnSpc>
                <a:spcPct val="80000"/>
              </a:lnSpc>
            </a:pPr>
            <a:r>
              <a:rPr lang="ru-RU" sz="1100" dirty="0">
                <a:solidFill>
                  <a:schemeClr val="bg1"/>
                </a:solidFill>
              </a:rPr>
              <a:t>Обладает направленным противовирусным,  иммуномодулирующим </a:t>
            </a:r>
            <a:endParaRPr lang="ru-RU" sz="1100" dirty="0">
              <a:solidFill>
                <a:schemeClr val="bg1"/>
              </a:solidFill>
            </a:endParaRPr>
          </a:p>
          <a:p>
            <a:pPr>
              <a:lnSpc>
                <a:spcPct val="80000"/>
              </a:lnSpc>
            </a:pPr>
            <a:r>
              <a:rPr lang="ru-RU" sz="1100" dirty="0">
                <a:solidFill>
                  <a:schemeClr val="bg1"/>
                </a:solidFill>
              </a:rPr>
              <a:t>и </a:t>
            </a:r>
            <a:r>
              <a:rPr lang="ru-RU" sz="1100" dirty="0">
                <a:solidFill>
                  <a:schemeClr val="bg1"/>
                </a:solidFill>
              </a:rPr>
              <a:t>противовоспалительным действием.</a:t>
            </a:r>
          </a:p>
        </p:txBody>
      </p:sp>
      <p:sp>
        <p:nvSpPr>
          <p:cNvPr id="10" name="Прямоугольник 9"/>
          <p:cNvSpPr/>
          <p:nvPr/>
        </p:nvSpPr>
        <p:spPr>
          <a:xfrm>
            <a:off x="5157027" y="2050969"/>
            <a:ext cx="2336737" cy="475515"/>
          </a:xfrm>
          <a:prstGeom prst="rect">
            <a:avLst/>
          </a:prstGeom>
        </p:spPr>
        <p:txBody>
          <a:bodyPr wrap="square" lIns="68580" tIns="34290" rIns="68580" bIns="34290">
            <a:spAutoFit/>
          </a:bodyPr>
          <a:lstStyle/>
          <a:p>
            <a:pPr>
              <a:lnSpc>
                <a:spcPct val="80000"/>
              </a:lnSpc>
            </a:pPr>
            <a:r>
              <a:rPr lang="ru-RU" sz="1100" dirty="0">
                <a:solidFill>
                  <a:schemeClr val="bg1"/>
                </a:solidFill>
              </a:rPr>
              <a:t>Предупреждает развитие осложнений после перенесенных заболеваний.</a:t>
            </a:r>
          </a:p>
        </p:txBody>
      </p:sp>
      <p:sp>
        <p:nvSpPr>
          <p:cNvPr id="13" name="Прямоугольник 12"/>
          <p:cNvSpPr/>
          <p:nvPr/>
        </p:nvSpPr>
        <p:spPr>
          <a:xfrm>
            <a:off x="5157027" y="1397525"/>
            <a:ext cx="2489158" cy="610936"/>
          </a:xfrm>
          <a:prstGeom prst="rect">
            <a:avLst/>
          </a:prstGeom>
        </p:spPr>
        <p:txBody>
          <a:bodyPr wrap="square" lIns="68580" tIns="34290" rIns="68580" bIns="34290">
            <a:spAutoFit/>
          </a:bodyPr>
          <a:lstStyle/>
          <a:p>
            <a:pPr>
              <a:lnSpc>
                <a:spcPct val="80000"/>
              </a:lnSpc>
            </a:pPr>
            <a:r>
              <a:rPr lang="ru-RU" sz="1100" dirty="0">
                <a:solidFill>
                  <a:schemeClr val="bg1"/>
                </a:solidFill>
              </a:rPr>
              <a:t>Быстро улучшает самочувствие </a:t>
            </a:r>
            <a:endParaRPr lang="ru-RU" sz="1100" dirty="0">
              <a:solidFill>
                <a:schemeClr val="bg1"/>
              </a:solidFill>
            </a:endParaRPr>
          </a:p>
          <a:p>
            <a:pPr>
              <a:lnSpc>
                <a:spcPct val="80000"/>
              </a:lnSpc>
            </a:pPr>
            <a:r>
              <a:rPr lang="ru-RU" sz="1100" dirty="0">
                <a:solidFill>
                  <a:schemeClr val="bg1"/>
                </a:solidFill>
              </a:rPr>
              <a:t>и </a:t>
            </a:r>
            <a:r>
              <a:rPr lang="ru-RU" sz="1100" dirty="0">
                <a:solidFill>
                  <a:schemeClr val="bg1"/>
                </a:solidFill>
              </a:rPr>
              <a:t>сокращает продолжительность клинических симптомов вирусных заболеваний.</a:t>
            </a:r>
          </a:p>
        </p:txBody>
      </p:sp>
      <p:sp>
        <p:nvSpPr>
          <p:cNvPr id="18" name="Равнобедренный треугольник 17"/>
          <p:cNvSpPr/>
          <p:nvPr/>
        </p:nvSpPr>
        <p:spPr>
          <a:xfrm rot="10800000">
            <a:off x="511224" y="2008127"/>
            <a:ext cx="3627499" cy="38419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ru-RU"/>
          </a:p>
        </p:txBody>
      </p:sp>
      <p:pic>
        <p:nvPicPr>
          <p:cNvPr id="20" name="Рисунок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7158" y="716090"/>
            <a:ext cx="278959" cy="278959"/>
          </a:xfrm>
          <a:prstGeom prst="rect">
            <a:avLst/>
          </a:prstGeom>
        </p:spPr>
      </p:pic>
      <p:pic>
        <p:nvPicPr>
          <p:cNvPr id="29" name="Рисунок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7158" y="1410394"/>
            <a:ext cx="278959" cy="278959"/>
          </a:xfrm>
          <a:prstGeom prst="rect">
            <a:avLst/>
          </a:prstGeom>
        </p:spPr>
      </p:pic>
      <p:pic>
        <p:nvPicPr>
          <p:cNvPr id="30" name="Рисунок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07056" y="2088852"/>
            <a:ext cx="239164" cy="278959"/>
          </a:xfrm>
          <a:prstGeom prst="rect">
            <a:avLst/>
          </a:prstGeom>
        </p:spPr>
      </p:pic>
      <p:sp>
        <p:nvSpPr>
          <p:cNvPr id="22" name="Прямоугольник 21"/>
          <p:cNvSpPr/>
          <p:nvPr/>
        </p:nvSpPr>
        <p:spPr>
          <a:xfrm>
            <a:off x="-3593153" y="-516389"/>
            <a:ext cx="4572000" cy="623248"/>
          </a:xfrm>
          <a:prstGeom prst="rect">
            <a:avLst/>
          </a:prstGeom>
        </p:spPr>
        <p:txBody>
          <a:bodyPr lIns="68580" tIns="34290" rIns="68580" bIns="34290">
            <a:spAutoFit/>
          </a:bodyPr>
          <a:lstStyle/>
          <a:p>
            <a:r>
              <a:rPr lang="ru-RU" dirty="0" smtClean="0"/>
              <a:t>-</a:t>
            </a:r>
            <a:r>
              <a:rPr lang="ru-RU" dirty="0"/>
              <a:t>накапливается и сохраняется в организме больше </a:t>
            </a:r>
            <a:r>
              <a:rPr lang="ru-RU" dirty="0" smtClean="0"/>
              <a:t>2,5</a:t>
            </a:r>
            <a:endParaRPr lang="ru-RU" dirty="0"/>
          </a:p>
        </p:txBody>
      </p:sp>
      <p:sp>
        <p:nvSpPr>
          <p:cNvPr id="24" name="Прямоугольник 23"/>
          <p:cNvSpPr/>
          <p:nvPr/>
        </p:nvSpPr>
        <p:spPr>
          <a:xfrm>
            <a:off x="9886950" y="-2112117"/>
            <a:ext cx="4572000" cy="4501232"/>
          </a:xfrm>
          <a:prstGeom prst="rect">
            <a:avLst/>
          </a:prstGeom>
        </p:spPr>
        <p:txBody>
          <a:bodyPr lIns="68580" tIns="34290" rIns="68580" bIns="34290">
            <a:spAutoFit/>
          </a:bodyPr>
          <a:lstStyle/>
          <a:p>
            <a:endParaRPr lang="ru-RU" dirty="0"/>
          </a:p>
          <a:p>
            <a:endParaRPr lang="ru-RU" dirty="0"/>
          </a:p>
          <a:p>
            <a:endParaRPr lang="ru-RU" dirty="0"/>
          </a:p>
          <a:p>
            <a:r>
              <a:rPr lang="ru-RU" dirty="0"/>
              <a:t>Применяется при широком диапазоне температур в пресной и морской воде</a:t>
            </a:r>
          </a:p>
          <a:p>
            <a:endParaRPr lang="ru-RU" dirty="0"/>
          </a:p>
          <a:p>
            <a:r>
              <a:rPr lang="ru-RU" dirty="0"/>
              <a:t>Дозировка позволяет  равномерно наносить препарат на любое нормативное количество карпового, форелевого, осетрового корма в условиях хозяйств.</a:t>
            </a:r>
          </a:p>
          <a:p>
            <a:endParaRPr lang="ru-RU" dirty="0"/>
          </a:p>
          <a:p>
            <a:r>
              <a:rPr lang="ru-RU" dirty="0"/>
              <a:t>Обладает низкой способностью к </a:t>
            </a:r>
            <a:r>
              <a:rPr lang="ru-RU" dirty="0" err="1"/>
              <a:t>биоаккумуляции</a:t>
            </a:r>
            <a:r>
              <a:rPr lang="ru-RU" dirty="0"/>
              <a:t>.</a:t>
            </a:r>
          </a:p>
          <a:p>
            <a:endParaRPr lang="ru-RU" dirty="0"/>
          </a:p>
          <a:p>
            <a:r>
              <a:rPr lang="ru-RU" dirty="0"/>
              <a:t>Не оказывает токсического воздействия на рыб и других </a:t>
            </a:r>
            <a:r>
              <a:rPr lang="ru-RU" dirty="0" err="1"/>
              <a:t>гидробионто</a:t>
            </a:r>
            <a:endParaRPr lang="ru-RU" dirty="0"/>
          </a:p>
        </p:txBody>
      </p:sp>
      <p:sp>
        <p:nvSpPr>
          <p:cNvPr id="5" name="Прямоугольник 4"/>
          <p:cNvSpPr/>
          <p:nvPr/>
        </p:nvSpPr>
        <p:spPr>
          <a:xfrm>
            <a:off x="-4226719" y="441268"/>
            <a:ext cx="4572000" cy="2008242"/>
          </a:xfrm>
          <a:prstGeom prst="rect">
            <a:avLst/>
          </a:prstGeom>
        </p:spPr>
        <p:txBody>
          <a:bodyPr lIns="68580" tIns="34290" rIns="68580" bIns="34290">
            <a:spAutoFit/>
          </a:bodyPr>
          <a:lstStyle/>
          <a:p>
            <a:r>
              <a:rPr lang="ru-RU" dirty="0" smtClean="0"/>
              <a:t>Повышает </a:t>
            </a:r>
            <a:r>
              <a:rPr lang="ru-RU" dirty="0"/>
              <a:t>проникновение лекарственных </a:t>
            </a:r>
            <a:r>
              <a:rPr lang="ru-RU" dirty="0" err="1"/>
              <a:t>препара</a:t>
            </a:r>
            <a:r>
              <a:rPr lang="ru-RU" dirty="0"/>
              <a:t>-</a:t>
            </a:r>
          </a:p>
          <a:p>
            <a:r>
              <a:rPr lang="ru-RU" dirty="0" err="1"/>
              <a:t>тов</a:t>
            </a:r>
            <a:r>
              <a:rPr lang="ru-RU" dirty="0"/>
              <a:t> в воспаленные ткани вымени, оболочку микроб-</a:t>
            </a:r>
          </a:p>
          <a:p>
            <a:r>
              <a:rPr lang="ru-RU" dirty="0" err="1"/>
              <a:t>ных</a:t>
            </a:r>
            <a:r>
              <a:rPr lang="ru-RU" dirty="0"/>
              <a:t> клеток, повышая их чувствительность к </a:t>
            </a:r>
            <a:r>
              <a:rPr lang="ru-RU" dirty="0" err="1"/>
              <a:t>антибио</a:t>
            </a:r>
            <a:r>
              <a:rPr lang="ru-RU" dirty="0"/>
              <a:t>-</a:t>
            </a:r>
          </a:p>
          <a:p>
            <a:r>
              <a:rPr lang="ru-RU" dirty="0" smtClean="0"/>
              <a:t>тикам</a:t>
            </a:r>
            <a:endParaRPr lang="ru-RU" dirty="0"/>
          </a:p>
        </p:txBody>
      </p:sp>
      <p:pic>
        <p:nvPicPr>
          <p:cNvPr id="36" name="Picture 9" descr="https://avzvet.ru/upload/iblock/bba/t8u09bgwsoqx3y9gzo12248jc4yofpz5/Anandin_10pr_100ml.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04441" y="340751"/>
            <a:ext cx="1279056" cy="2257752"/>
          </a:xfrm>
          <a:prstGeom prst="rect">
            <a:avLst/>
          </a:prstGeom>
          <a:noFill/>
          <a:extLst>
            <a:ext uri="{909E8E84-426E-40DD-AFC4-6F175D3DCCD1}">
              <a14:hiddenFill xmlns:a14="http://schemas.microsoft.com/office/drawing/2010/main">
                <a:solidFill>
                  <a:srgbClr val="FFFFFF"/>
                </a:solidFill>
              </a14:hiddenFill>
            </a:ext>
          </a:extLst>
        </p:spPr>
      </p:pic>
      <p:sp>
        <p:nvSpPr>
          <p:cNvPr id="11" name="Прямоугольник 10"/>
          <p:cNvSpPr/>
          <p:nvPr/>
        </p:nvSpPr>
        <p:spPr>
          <a:xfrm>
            <a:off x="-4687784" y="2008127"/>
            <a:ext cx="4572000" cy="346249"/>
          </a:xfrm>
          <a:prstGeom prst="rect">
            <a:avLst/>
          </a:prstGeom>
        </p:spPr>
        <p:txBody>
          <a:bodyPr lIns="68580" tIns="34290" rIns="68580" bIns="34290">
            <a:spAutoFit/>
          </a:bodyPr>
          <a:lstStyle/>
          <a:p>
            <a:r>
              <a:rPr lang="ru-RU" dirty="0" smtClean="0"/>
              <a:t>• •</a:t>
            </a:r>
            <a:endParaRPr lang="ru-RU" dirty="0"/>
          </a:p>
        </p:txBody>
      </p:sp>
      <p:sp>
        <p:nvSpPr>
          <p:cNvPr id="2" name="Прямоугольник 1"/>
          <p:cNvSpPr/>
          <p:nvPr/>
        </p:nvSpPr>
        <p:spPr>
          <a:xfrm>
            <a:off x="440531" y="1038631"/>
            <a:ext cx="5404408" cy="746358"/>
          </a:xfrm>
          <a:prstGeom prst="rect">
            <a:avLst/>
          </a:prstGeom>
        </p:spPr>
        <p:txBody>
          <a:bodyPr wrap="square" lIns="68580" tIns="34290" rIns="68580" bIns="34290">
            <a:spAutoFit/>
          </a:bodyPr>
          <a:lstStyle/>
          <a:p>
            <a:r>
              <a:rPr lang="ru-RU" sz="1100" b="1" dirty="0"/>
              <a:t>ИММУНОМОДУЛЯТОР</a:t>
            </a:r>
          </a:p>
          <a:p>
            <a:r>
              <a:rPr lang="ru-RU" sz="1100" i="1" dirty="0"/>
              <a:t>(ИНДУКТОР </a:t>
            </a:r>
            <a:r>
              <a:rPr lang="ru-RU" sz="1100" i="1" dirty="0"/>
              <a:t>ВЫРАБОТКИ СОБСТВЕННОГО </a:t>
            </a:r>
            <a:r>
              <a:rPr lang="ru-RU" sz="1100" i="1" dirty="0"/>
              <a:t>ИНТЕРФЕРОНА)</a:t>
            </a:r>
          </a:p>
          <a:p>
            <a:r>
              <a:rPr lang="ru-RU" sz="1100" b="1" dirty="0"/>
              <a:t>С </a:t>
            </a:r>
            <a:r>
              <a:rPr lang="ru-RU" sz="1100" b="1" dirty="0"/>
              <a:t>ПРОТИВОВИРУСНЫМ И </a:t>
            </a:r>
            <a:r>
              <a:rPr lang="ru-RU" sz="1100" b="1" dirty="0"/>
              <a:t>ПРОТИВОВОСПАЛИТЕЛЬНЫМ</a:t>
            </a:r>
          </a:p>
          <a:p>
            <a:r>
              <a:rPr lang="ru-RU" sz="1100" b="1" dirty="0"/>
              <a:t>ДЕЙСТВИЕМ</a:t>
            </a:r>
            <a:endParaRPr lang="ru-RU" sz="1100" dirty="0"/>
          </a:p>
        </p:txBody>
      </p:sp>
      <p:sp>
        <p:nvSpPr>
          <p:cNvPr id="8" name="Прямоугольник 7"/>
          <p:cNvSpPr/>
          <p:nvPr/>
        </p:nvSpPr>
        <p:spPr>
          <a:xfrm>
            <a:off x="417557" y="1881467"/>
            <a:ext cx="4572000" cy="475515"/>
          </a:xfrm>
          <a:prstGeom prst="rect">
            <a:avLst/>
          </a:prstGeom>
        </p:spPr>
        <p:txBody>
          <a:bodyPr lIns="68580" tIns="34290" rIns="68580" bIns="34290">
            <a:spAutoFit/>
          </a:bodyPr>
          <a:lstStyle/>
          <a:p>
            <a:pPr>
              <a:lnSpc>
                <a:spcPct val="80000"/>
              </a:lnSpc>
            </a:pPr>
            <a:r>
              <a:rPr lang="ru-RU" sz="1100" dirty="0"/>
              <a:t>Состав в 1 мл:</a:t>
            </a:r>
          </a:p>
          <a:p>
            <a:pPr>
              <a:lnSpc>
                <a:spcPct val="80000"/>
              </a:lnSpc>
            </a:pPr>
            <a:r>
              <a:rPr lang="ru-RU" sz="1100" dirty="0" err="1"/>
              <a:t>глюкаминопропилкарбакридон</a:t>
            </a:r>
            <a:endParaRPr lang="ru-RU" sz="1100" dirty="0"/>
          </a:p>
          <a:p>
            <a:pPr>
              <a:lnSpc>
                <a:spcPct val="80000"/>
              </a:lnSpc>
            </a:pPr>
            <a:r>
              <a:rPr lang="ru-RU" sz="1100" dirty="0"/>
              <a:t>(</a:t>
            </a:r>
            <a:r>
              <a:rPr lang="ru-RU" sz="1100" dirty="0" err="1"/>
              <a:t>анандин</a:t>
            </a:r>
            <a:r>
              <a:rPr lang="ru-RU" sz="1100" dirty="0"/>
              <a:t>) — 100 мг.</a:t>
            </a:r>
          </a:p>
        </p:txBody>
      </p:sp>
      <p:sp>
        <p:nvSpPr>
          <p:cNvPr id="15" name="Прямоугольник 14"/>
          <p:cNvSpPr/>
          <p:nvPr/>
        </p:nvSpPr>
        <p:spPr>
          <a:xfrm>
            <a:off x="440531" y="275034"/>
            <a:ext cx="4572000" cy="807913"/>
          </a:xfrm>
          <a:prstGeom prst="rect">
            <a:avLst/>
          </a:prstGeom>
        </p:spPr>
        <p:txBody>
          <a:bodyPr lIns="68580" tIns="34290" rIns="68580" bIns="34290">
            <a:spAutoFit/>
          </a:bodyPr>
          <a:lstStyle/>
          <a:p>
            <a:r>
              <a:rPr lang="ru-RU" sz="3000" dirty="0">
                <a:solidFill>
                  <a:srgbClr val="003C64"/>
                </a:solidFill>
                <a:latin typeface="GothamPro-Black"/>
              </a:rPr>
              <a:t>АНАНДИН</a:t>
            </a:r>
            <a:r>
              <a:rPr lang="ru-RU" dirty="0">
                <a:solidFill>
                  <a:srgbClr val="003C64"/>
                </a:solidFill>
                <a:latin typeface="GothamPro-Black"/>
              </a:rPr>
              <a:t>® </a:t>
            </a:r>
            <a:r>
              <a:rPr lang="ru-RU" sz="3000" dirty="0">
                <a:solidFill>
                  <a:srgbClr val="003C64"/>
                </a:solidFill>
                <a:latin typeface="GothamPro-Black"/>
              </a:rPr>
              <a:t>10%</a:t>
            </a:r>
          </a:p>
          <a:p>
            <a:r>
              <a:rPr lang="ru-RU" dirty="0">
                <a:solidFill>
                  <a:srgbClr val="003C64"/>
                </a:solidFill>
                <a:latin typeface="GothamPro-Black"/>
              </a:rPr>
              <a:t>раствор для инъекций</a:t>
            </a:r>
            <a:endParaRPr lang="ru-RU" dirty="0">
              <a:solidFill>
                <a:srgbClr val="003C64"/>
              </a:solidFill>
            </a:endParaRPr>
          </a:p>
        </p:txBody>
      </p:sp>
    </p:spTree>
    <p:extLst>
      <p:ext uri="{BB962C8B-B14F-4D97-AF65-F5344CB8AC3E}">
        <p14:creationId xmlns:p14="http://schemas.microsoft.com/office/powerpoint/2010/main" val="3783926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BE3313DF-8A40-4EF1-C93E-036D481B0DF6}"/>
              </a:ext>
            </a:extLst>
          </p:cNvPr>
          <p:cNvSpPr txBox="1"/>
          <p:nvPr/>
        </p:nvSpPr>
        <p:spPr>
          <a:xfrm>
            <a:off x="1691680" y="1131590"/>
            <a:ext cx="5773055" cy="1754326"/>
          </a:xfrm>
          <a:prstGeom prst="rect">
            <a:avLst/>
          </a:prstGeom>
          <a:noFill/>
        </p:spPr>
        <p:txBody>
          <a:bodyPr wrap="none" rtlCol="0">
            <a:spAutoFit/>
          </a:bodyPr>
          <a:lstStyle/>
          <a:p>
            <a:r>
              <a:rPr lang="ru-RU" sz="4000" i="1" dirty="0">
                <a:solidFill>
                  <a:srgbClr val="0070C0"/>
                </a:solidFill>
              </a:rPr>
              <a:t>СПАСИБО ЗА ВНИМАНИЕ</a:t>
            </a:r>
            <a:r>
              <a:rPr lang="ru-RU" sz="4000" i="1" dirty="0" smtClean="0">
                <a:solidFill>
                  <a:srgbClr val="0070C0"/>
                </a:solidFill>
              </a:rPr>
              <a:t>!</a:t>
            </a:r>
          </a:p>
          <a:p>
            <a:endParaRPr lang="ru-RU" sz="4000" dirty="0"/>
          </a:p>
          <a:p>
            <a:pPr algn="ctr"/>
            <a:r>
              <a:rPr lang="ru-RU" sz="2800" i="1" dirty="0" smtClean="0"/>
              <a:t>Где заказать?</a:t>
            </a:r>
            <a:endParaRPr lang="ru-RU" sz="2800" i="1"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3147814"/>
            <a:ext cx="5408004" cy="1370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6170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11960" y="2057003"/>
            <a:ext cx="4173835" cy="1477328"/>
          </a:xfrm>
          <a:prstGeom prst="rect">
            <a:avLst/>
          </a:prstGeom>
          <a:noFill/>
        </p:spPr>
        <p:txBody>
          <a:bodyPr wrap="none" rtlCol="0">
            <a:spAutoFit/>
          </a:bodyPr>
          <a:lstStyle/>
          <a:p>
            <a:pPr algn="ctr"/>
            <a:r>
              <a:rPr lang="ru-RU" dirty="0" smtClean="0"/>
              <a:t>Около 150 возбудителей мастита</a:t>
            </a:r>
          </a:p>
          <a:p>
            <a:pPr algn="ctr"/>
            <a:endParaRPr lang="ru-RU" dirty="0"/>
          </a:p>
          <a:p>
            <a:pPr algn="ctr"/>
            <a:r>
              <a:rPr lang="ru-RU" dirty="0" smtClean="0"/>
              <a:t>70%- бактерии</a:t>
            </a:r>
          </a:p>
          <a:p>
            <a:pPr algn="ctr"/>
            <a:r>
              <a:rPr lang="ru-RU" dirty="0" smtClean="0"/>
              <a:t>2-13%- грибки</a:t>
            </a:r>
          </a:p>
          <a:p>
            <a:pPr algn="ctr"/>
            <a:r>
              <a:rPr lang="ru-RU" dirty="0" smtClean="0"/>
              <a:t>Остальные: водоросли, микоплазма, др.</a:t>
            </a:r>
            <a:endParaRPr lang="ru-RU" dirty="0"/>
          </a:p>
        </p:txBody>
      </p:sp>
      <p:sp>
        <p:nvSpPr>
          <p:cNvPr id="6" name="Прямоугольник 5"/>
          <p:cNvSpPr/>
          <p:nvPr/>
        </p:nvSpPr>
        <p:spPr>
          <a:xfrm>
            <a:off x="323528" y="1050870"/>
            <a:ext cx="3312368" cy="1169551"/>
          </a:xfrm>
          <a:prstGeom prst="rect">
            <a:avLst/>
          </a:prstGeom>
          <a:solidFill>
            <a:schemeClr val="accent3">
              <a:lumMod val="20000"/>
              <a:lumOff val="80000"/>
            </a:schemeClr>
          </a:solidFill>
          <a:ln>
            <a:solidFill>
              <a:srgbClr val="92D050"/>
            </a:solidFill>
          </a:ln>
        </p:spPr>
        <p:style>
          <a:lnRef idx="2">
            <a:schemeClr val="accent1"/>
          </a:lnRef>
          <a:fillRef idx="1">
            <a:schemeClr val="lt1"/>
          </a:fillRef>
          <a:effectRef idx="0">
            <a:schemeClr val="accent1"/>
          </a:effectRef>
          <a:fontRef idx="minor">
            <a:schemeClr val="dk1"/>
          </a:fontRef>
        </p:style>
        <p:txBody>
          <a:bodyPr wrap="square">
            <a:spAutoFit/>
          </a:bodyPr>
          <a:lstStyle/>
          <a:p>
            <a:pPr marL="285750" indent="-285750">
              <a:buFont typeface="Arial" panose="020B0604020202020204" pitchFamily="34" charset="0"/>
              <a:buChar char="•"/>
            </a:pPr>
            <a:r>
              <a:rPr lang="ru-RU" sz="1400" dirty="0" err="1"/>
              <a:t>Streptococcus</a:t>
            </a:r>
            <a:r>
              <a:rPr lang="ru-RU" sz="1400" dirty="0"/>
              <a:t> </a:t>
            </a:r>
            <a:r>
              <a:rPr lang="ru-RU" sz="1400" dirty="0" err="1"/>
              <a:t>spp</a:t>
            </a:r>
            <a:r>
              <a:rPr lang="ru-RU" sz="1400" dirty="0"/>
              <a:t>. </a:t>
            </a:r>
            <a:r>
              <a:rPr lang="en-US" sz="1400" dirty="0"/>
              <a:t>(</a:t>
            </a:r>
            <a:r>
              <a:rPr lang="ru-RU" sz="1400" dirty="0"/>
              <a:t>S. </a:t>
            </a:r>
            <a:r>
              <a:rPr lang="ru-RU" sz="1400" dirty="0" err="1" smtClean="0"/>
              <a:t>agalactiae</a:t>
            </a:r>
            <a:r>
              <a:rPr lang="ru-RU" sz="1400" dirty="0" smtClean="0"/>
              <a:t>,</a:t>
            </a:r>
            <a:r>
              <a:rPr lang="ru-RU" sz="1400" dirty="0"/>
              <a:t> </a:t>
            </a:r>
            <a:r>
              <a:rPr lang="en-US" sz="1400" dirty="0" smtClean="0"/>
              <a:t>S</a:t>
            </a:r>
            <a:r>
              <a:rPr lang="ru-RU" sz="1400" dirty="0"/>
              <a:t>. </a:t>
            </a:r>
            <a:r>
              <a:rPr lang="ru-RU" sz="1400" dirty="0" err="1"/>
              <a:t>dysgalactiae</a:t>
            </a:r>
            <a:r>
              <a:rPr lang="ru-RU" sz="1400" dirty="0"/>
              <a:t>, S. </a:t>
            </a:r>
            <a:r>
              <a:rPr lang="ru-RU" sz="1400" dirty="0" err="1"/>
              <a:t>uberis</a:t>
            </a:r>
            <a:r>
              <a:rPr lang="ru-RU" sz="1400" dirty="0"/>
              <a:t> и </a:t>
            </a:r>
            <a:r>
              <a:rPr lang="ru-RU" sz="1400" dirty="0" err="1"/>
              <a:t>др</a:t>
            </a:r>
            <a:r>
              <a:rPr lang="en-US" sz="1400" dirty="0"/>
              <a:t>.),</a:t>
            </a:r>
            <a:r>
              <a:rPr lang="ru-RU" sz="1400" dirty="0"/>
              <a:t> </a:t>
            </a:r>
            <a:endParaRPr lang="ru-RU" sz="1400" dirty="0" smtClean="0"/>
          </a:p>
          <a:p>
            <a:pPr marL="285750" indent="-285750">
              <a:buFont typeface="Arial" panose="020B0604020202020204" pitchFamily="34" charset="0"/>
              <a:buChar char="•"/>
            </a:pPr>
            <a:r>
              <a:rPr lang="ru-RU" sz="1400" dirty="0" err="1" smtClean="0"/>
              <a:t>Staphylococcus</a:t>
            </a:r>
            <a:r>
              <a:rPr lang="ru-RU" sz="1400" dirty="0" smtClean="0"/>
              <a:t> </a:t>
            </a:r>
            <a:r>
              <a:rPr lang="ru-RU" sz="1400" dirty="0" err="1"/>
              <a:t>spp</a:t>
            </a:r>
            <a:r>
              <a:rPr lang="ru-RU" sz="1400" dirty="0"/>
              <a:t>. (S. </a:t>
            </a:r>
            <a:r>
              <a:rPr lang="ru-RU" sz="1400" dirty="0" err="1" smtClean="0"/>
              <a:t>au</a:t>
            </a:r>
            <a:r>
              <a:rPr lang="en-US" sz="1400" dirty="0" err="1" smtClean="0"/>
              <a:t>reus</a:t>
            </a:r>
            <a:r>
              <a:rPr lang="ru-RU" sz="1400" dirty="0"/>
              <a:t>, S. </a:t>
            </a:r>
            <a:r>
              <a:rPr lang="ru-RU" sz="1400" dirty="0" err="1"/>
              <a:t>hyicus</a:t>
            </a:r>
            <a:r>
              <a:rPr lang="ru-RU" sz="1400" dirty="0"/>
              <a:t>, S. </a:t>
            </a:r>
            <a:r>
              <a:rPr lang="ru-RU" sz="1400" dirty="0" err="1"/>
              <a:t>xylosus</a:t>
            </a:r>
            <a:r>
              <a:rPr lang="ru-RU" sz="1400" dirty="0"/>
              <a:t>, S. </a:t>
            </a:r>
            <a:r>
              <a:rPr lang="ru-RU" sz="1400" dirty="0" err="1"/>
              <a:t>epidermidis</a:t>
            </a:r>
            <a:r>
              <a:rPr lang="ru-RU" sz="1400" dirty="0"/>
              <a:t> и </a:t>
            </a:r>
            <a:r>
              <a:rPr lang="ru-RU" sz="1400" dirty="0" err="1"/>
              <a:t>др</a:t>
            </a:r>
            <a:r>
              <a:rPr lang="en-US" sz="1400" dirty="0" smtClean="0"/>
              <a:t>.)</a:t>
            </a:r>
            <a:endParaRPr lang="ru-RU" sz="1400" dirty="0" smtClean="0"/>
          </a:p>
          <a:p>
            <a:pPr marL="285750" indent="-285750">
              <a:buFont typeface="Arial" panose="020B0604020202020204" pitchFamily="34" charset="0"/>
              <a:buChar char="•"/>
            </a:pPr>
            <a:r>
              <a:rPr lang="ru-RU" sz="1400" dirty="0" err="1" smtClean="0"/>
              <a:t>Escherichia</a:t>
            </a:r>
            <a:r>
              <a:rPr lang="ru-RU" sz="1400" dirty="0" smtClean="0"/>
              <a:t> </a:t>
            </a:r>
            <a:r>
              <a:rPr lang="en-US" sz="1400" dirty="0" smtClean="0"/>
              <a:t>coli</a:t>
            </a:r>
            <a:endParaRPr lang="ru-RU" sz="1400" dirty="0"/>
          </a:p>
        </p:txBody>
      </p:sp>
      <p:sp>
        <p:nvSpPr>
          <p:cNvPr id="15" name="TextBox 14"/>
          <p:cNvSpPr txBox="1"/>
          <p:nvPr/>
        </p:nvSpPr>
        <p:spPr>
          <a:xfrm>
            <a:off x="323527" y="2643758"/>
            <a:ext cx="3312369" cy="523220"/>
          </a:xfrm>
          <a:prstGeom prst="rect">
            <a:avLst/>
          </a:prstGeom>
          <a:solidFill>
            <a:schemeClr val="accent5">
              <a:lumMod val="40000"/>
              <a:lumOff val="60000"/>
            </a:schemeClr>
          </a:solidFill>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1400" dirty="0"/>
              <a:t>Candida</a:t>
            </a:r>
            <a:r>
              <a:rPr lang="ru-RU" sz="1400" dirty="0"/>
              <a:t> </a:t>
            </a:r>
            <a:r>
              <a:rPr lang="ru-RU" sz="1400" dirty="0" err="1"/>
              <a:t>spp</a:t>
            </a:r>
            <a:r>
              <a:rPr lang="ru-RU" sz="1400" dirty="0"/>
              <a:t>. (C. </a:t>
            </a:r>
            <a:r>
              <a:rPr lang="ru-RU" sz="1400" dirty="0" err="1"/>
              <a:t>krusei</a:t>
            </a:r>
            <a:r>
              <a:rPr lang="ru-RU" sz="1400" dirty="0"/>
              <a:t>, C. </a:t>
            </a:r>
            <a:r>
              <a:rPr lang="ru-RU" sz="1400" dirty="0" err="1"/>
              <a:t>glabrata</a:t>
            </a:r>
            <a:r>
              <a:rPr lang="ru-RU" sz="1400" dirty="0"/>
              <a:t>, C. </a:t>
            </a:r>
            <a:r>
              <a:rPr lang="ru-RU" sz="1400" dirty="0" err="1" smtClean="0"/>
              <a:t>rugosa</a:t>
            </a:r>
            <a:r>
              <a:rPr lang="ru-RU" sz="1400" dirty="0" smtClean="0"/>
              <a:t>)</a:t>
            </a:r>
          </a:p>
        </p:txBody>
      </p:sp>
      <p:sp>
        <p:nvSpPr>
          <p:cNvPr id="16" name="Прямоугольник 15"/>
          <p:cNvSpPr/>
          <p:nvPr/>
        </p:nvSpPr>
        <p:spPr>
          <a:xfrm>
            <a:off x="323528" y="3534331"/>
            <a:ext cx="3312368" cy="738664"/>
          </a:xfrm>
          <a:prstGeom prst="rect">
            <a:avLst/>
          </a:prstGeom>
          <a:solidFill>
            <a:schemeClr val="accent6">
              <a:lumMod val="20000"/>
              <a:lumOff val="80000"/>
            </a:schemeClr>
          </a:solidFill>
        </p:spPr>
        <p:style>
          <a:lnRef idx="2">
            <a:schemeClr val="accent6"/>
          </a:lnRef>
          <a:fillRef idx="1">
            <a:schemeClr val="lt1"/>
          </a:fillRef>
          <a:effectRef idx="0">
            <a:schemeClr val="accent6"/>
          </a:effectRef>
          <a:fontRef idx="minor">
            <a:schemeClr val="dk1"/>
          </a:fontRef>
        </p:style>
        <p:txBody>
          <a:bodyPr wrap="square">
            <a:spAutoFit/>
          </a:bodyPr>
          <a:lstStyle/>
          <a:p>
            <a:pPr marL="285750" lvl="0" indent="-285750">
              <a:buFont typeface="Arial" panose="020B0604020202020204" pitchFamily="34" charset="0"/>
              <a:buChar char="•"/>
            </a:pPr>
            <a:r>
              <a:rPr lang="ru-RU" sz="1400" dirty="0" err="1">
                <a:solidFill>
                  <a:prstClr val="black"/>
                </a:solidFill>
              </a:rPr>
              <a:t>Myco</a:t>
            </a:r>
            <a:r>
              <a:rPr lang="en-US" sz="1400" dirty="0">
                <a:solidFill>
                  <a:prstClr val="black"/>
                </a:solidFill>
              </a:rPr>
              <a:t>plasma</a:t>
            </a:r>
            <a:r>
              <a:rPr lang="ru-RU" sz="1400" dirty="0">
                <a:solidFill>
                  <a:prstClr val="black"/>
                </a:solidFill>
              </a:rPr>
              <a:t> </a:t>
            </a:r>
            <a:r>
              <a:rPr lang="ru-RU" sz="1400" dirty="0" err="1">
                <a:solidFill>
                  <a:prstClr val="black"/>
                </a:solidFill>
              </a:rPr>
              <a:t>spp</a:t>
            </a:r>
            <a:r>
              <a:rPr lang="ru-RU" sz="1400" dirty="0">
                <a:solidFill>
                  <a:prstClr val="black"/>
                </a:solidFill>
              </a:rPr>
              <a:t>. (M. </a:t>
            </a:r>
            <a:r>
              <a:rPr lang="ru-RU" sz="1400" dirty="0" err="1">
                <a:solidFill>
                  <a:prstClr val="black"/>
                </a:solidFill>
              </a:rPr>
              <a:t>bovis</a:t>
            </a:r>
            <a:r>
              <a:rPr lang="ru-RU" sz="1400" dirty="0">
                <a:solidFill>
                  <a:prstClr val="black"/>
                </a:solidFill>
              </a:rPr>
              <a:t>, M. </a:t>
            </a:r>
            <a:r>
              <a:rPr lang="ru-RU" sz="1400" dirty="0" err="1">
                <a:solidFill>
                  <a:prstClr val="black"/>
                </a:solidFill>
              </a:rPr>
              <a:t>dispar</a:t>
            </a:r>
            <a:r>
              <a:rPr lang="ru-RU" sz="1400" dirty="0">
                <a:solidFill>
                  <a:prstClr val="black"/>
                </a:solidFill>
              </a:rPr>
              <a:t> и </a:t>
            </a:r>
            <a:r>
              <a:rPr lang="ru-RU" sz="1400" dirty="0" err="1">
                <a:solidFill>
                  <a:prstClr val="black"/>
                </a:solidFill>
              </a:rPr>
              <a:t>др</a:t>
            </a:r>
            <a:r>
              <a:rPr lang="en-US" sz="1400" dirty="0">
                <a:solidFill>
                  <a:prstClr val="black"/>
                </a:solidFill>
              </a:rPr>
              <a:t>.)</a:t>
            </a:r>
            <a:endParaRPr lang="ru-RU" sz="1400" dirty="0">
              <a:solidFill>
                <a:prstClr val="black"/>
              </a:solidFill>
            </a:endParaRPr>
          </a:p>
          <a:p>
            <a:pPr marL="285750" lvl="0" indent="-285750">
              <a:buFont typeface="Arial" panose="020B0604020202020204" pitchFamily="34" charset="0"/>
              <a:buChar char="•"/>
            </a:pPr>
            <a:r>
              <a:rPr lang="ru-RU" sz="1400" dirty="0" err="1">
                <a:solidFill>
                  <a:prstClr val="black"/>
                </a:solidFill>
              </a:rPr>
              <a:t>Trueperella</a:t>
            </a:r>
            <a:r>
              <a:rPr lang="ru-RU" sz="1400" dirty="0">
                <a:solidFill>
                  <a:prstClr val="black"/>
                </a:solidFill>
              </a:rPr>
              <a:t> </a:t>
            </a:r>
            <a:r>
              <a:rPr lang="ru-RU" sz="1400" dirty="0" err="1">
                <a:solidFill>
                  <a:prstClr val="black"/>
                </a:solidFill>
              </a:rPr>
              <a:t>pyo</a:t>
            </a:r>
            <a:r>
              <a:rPr lang="en-US" sz="1400" dirty="0">
                <a:solidFill>
                  <a:prstClr val="black"/>
                </a:solidFill>
              </a:rPr>
              <a:t>genes</a:t>
            </a:r>
            <a:endParaRPr lang="ru-RU" sz="1400" dirty="0">
              <a:solidFill>
                <a:prstClr val="black"/>
              </a:solidFill>
            </a:endParaRPr>
          </a:p>
        </p:txBody>
      </p:sp>
    </p:spTree>
    <p:extLst>
      <p:ext uri="{BB962C8B-B14F-4D97-AF65-F5344CB8AC3E}">
        <p14:creationId xmlns:p14="http://schemas.microsoft.com/office/powerpoint/2010/main" val="994691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95736" y="771550"/>
            <a:ext cx="4572000" cy="646331"/>
          </a:xfrm>
          <a:prstGeom prst="rect">
            <a:avLst/>
          </a:prstGeom>
        </p:spPr>
        <p:txBody>
          <a:bodyPr>
            <a:spAutoFit/>
          </a:bodyPr>
          <a:lstStyle/>
          <a:p>
            <a:pPr algn="ctr"/>
            <a:r>
              <a:rPr lang="ru-RU" dirty="0"/>
              <a:t>Процент встречаемости микотического </a:t>
            </a:r>
            <a:r>
              <a:rPr lang="ru-RU" dirty="0" smtClean="0"/>
              <a:t>мастита </a:t>
            </a:r>
            <a:r>
              <a:rPr lang="ru-RU" dirty="0"/>
              <a:t>в стаде определяется от 0 до 73%</a:t>
            </a:r>
          </a:p>
        </p:txBody>
      </p:sp>
      <p:sp>
        <p:nvSpPr>
          <p:cNvPr id="5" name="TextBox 4"/>
          <p:cNvSpPr txBox="1"/>
          <p:nvPr/>
        </p:nvSpPr>
        <p:spPr>
          <a:xfrm>
            <a:off x="971600" y="1995686"/>
            <a:ext cx="7344816" cy="1600438"/>
          </a:xfrm>
          <a:prstGeom prst="rect">
            <a:avLst/>
          </a:prstGeom>
          <a:noFill/>
        </p:spPr>
        <p:txBody>
          <a:bodyPr wrap="square" rtlCol="0">
            <a:spAutoFit/>
          </a:bodyPr>
          <a:lstStyle/>
          <a:p>
            <a:pPr marL="285750" indent="-285750" algn="just">
              <a:buFont typeface="Arial" panose="020B0604020202020204" pitchFamily="34" charset="0"/>
              <a:buChar char="•"/>
            </a:pPr>
            <a:r>
              <a:rPr lang="ru-RU" sz="1400" dirty="0"/>
              <a:t>Ч</a:t>
            </a:r>
            <a:r>
              <a:rPr lang="ru-RU" sz="1400" dirty="0" smtClean="0"/>
              <a:t>аще </a:t>
            </a:r>
            <a:r>
              <a:rPr lang="ru-RU" sz="1400" dirty="0"/>
              <a:t>всего причиной маститов </a:t>
            </a:r>
            <a:r>
              <a:rPr lang="ru-RU" sz="1400" dirty="0" err="1"/>
              <a:t>микозного</a:t>
            </a:r>
            <a:r>
              <a:rPr lang="ru-RU" sz="1400" dirty="0"/>
              <a:t> происхождения является гриб, принадлежащий к семейству дрожжей. </a:t>
            </a:r>
            <a:endParaRPr lang="ru-RU" sz="1400" dirty="0" smtClean="0"/>
          </a:p>
          <a:p>
            <a:pPr marL="285750" indent="-285750" algn="just">
              <a:buFont typeface="Arial" panose="020B0604020202020204" pitchFamily="34" charset="0"/>
              <a:buChar char="•"/>
            </a:pPr>
            <a:r>
              <a:rPr lang="ru-RU" sz="1400" dirty="0" smtClean="0"/>
              <a:t>Изолированные </a:t>
            </a:r>
            <a:r>
              <a:rPr lang="ru-RU" sz="1400" dirty="0"/>
              <a:t>культуры дрожжей, вызывающие воспаление молочной железы, относятся к таким семействам: </a:t>
            </a:r>
            <a:r>
              <a:rPr lang="ru-RU" sz="1400" dirty="0" err="1"/>
              <a:t>Candida</a:t>
            </a:r>
            <a:r>
              <a:rPr lang="ru-RU" sz="1400" dirty="0"/>
              <a:t>, </a:t>
            </a:r>
            <a:r>
              <a:rPr lang="ru-RU" sz="1400" dirty="0" err="1"/>
              <a:t>Cryptococcus</a:t>
            </a:r>
            <a:r>
              <a:rPr lang="ru-RU" sz="1400" dirty="0"/>
              <a:t>, </a:t>
            </a:r>
            <a:r>
              <a:rPr lang="ru-RU" sz="1400" dirty="0" err="1"/>
              <a:t>Rhodotorula</a:t>
            </a:r>
            <a:r>
              <a:rPr lang="ru-RU" sz="1400" dirty="0"/>
              <a:t>, </a:t>
            </a:r>
            <a:r>
              <a:rPr lang="ru-RU" sz="1400" dirty="0" err="1"/>
              <a:t>Torulopsis</a:t>
            </a:r>
            <a:r>
              <a:rPr lang="ru-RU" sz="1400" dirty="0"/>
              <a:t>, </a:t>
            </a:r>
            <a:r>
              <a:rPr lang="ru-RU" sz="1400" dirty="0" err="1" smtClean="0"/>
              <a:t>Trichosporon</a:t>
            </a:r>
            <a:r>
              <a:rPr lang="ru-RU" sz="1400" dirty="0" smtClean="0"/>
              <a:t>. </a:t>
            </a:r>
          </a:p>
          <a:p>
            <a:pPr marL="285750" indent="-285750" algn="just">
              <a:buFont typeface="Arial" panose="020B0604020202020204" pitchFamily="34" charset="0"/>
              <a:buChar char="•"/>
            </a:pPr>
            <a:r>
              <a:rPr lang="ru-RU" sz="1400" dirty="0" smtClean="0"/>
              <a:t>В </a:t>
            </a:r>
            <a:r>
              <a:rPr lang="ru-RU" sz="1400" dirty="0"/>
              <a:t>95,5% случаев главным фактором мастита </a:t>
            </a:r>
            <a:r>
              <a:rPr lang="ru-RU" sz="1400" dirty="0" err="1"/>
              <a:t>микозного</a:t>
            </a:r>
            <a:r>
              <a:rPr lang="ru-RU" sz="1400" dirty="0"/>
              <a:t> происхождения выступает гриб из рода </a:t>
            </a:r>
            <a:r>
              <a:rPr lang="ru-RU" sz="1400" dirty="0" err="1" smtClean="0"/>
              <a:t>Candida</a:t>
            </a:r>
            <a:r>
              <a:rPr lang="ru-RU" sz="1400" dirty="0" smtClean="0"/>
              <a:t>.</a:t>
            </a:r>
            <a:endParaRPr lang="ru-RU" sz="1400" dirty="0"/>
          </a:p>
        </p:txBody>
      </p:sp>
    </p:spTree>
    <p:extLst>
      <p:ext uri="{BB962C8B-B14F-4D97-AF65-F5344CB8AC3E}">
        <p14:creationId xmlns:p14="http://schemas.microsoft.com/office/powerpoint/2010/main" val="3659069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2"/>
          <p:cNvSpPr txBox="1">
            <a:spLocks/>
          </p:cNvSpPr>
          <p:nvPr/>
        </p:nvSpPr>
        <p:spPr>
          <a:xfrm>
            <a:off x="-3374774" y="4312505"/>
            <a:ext cx="13570268" cy="830997"/>
          </a:xfrm>
          <a:prstGeom prst="rect">
            <a:avLst/>
          </a:prstGeom>
        </p:spPr>
        <p:txBody>
          <a:bodyPr vert="horz" lIns="68531" tIns="34289" rIns="68531" bIns="34289"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685239"/>
            <a:endParaRPr lang="ru-RU" dirty="0">
              <a:solidFill>
                <a:prstClr val="white"/>
              </a:solidFill>
              <a:latin typeface="Calibri"/>
            </a:endParaRPr>
          </a:p>
        </p:txBody>
      </p:sp>
      <p:sp>
        <p:nvSpPr>
          <p:cNvPr id="8" name="TextBox 7">
            <a:extLst>
              <a:ext uri="{FF2B5EF4-FFF2-40B4-BE49-F238E27FC236}">
                <a16:creationId xmlns:a16="http://schemas.microsoft.com/office/drawing/2014/main" xmlns="" id="{6A2265DD-47E1-0EF6-CE7A-5792EF732F61}"/>
              </a:ext>
            </a:extLst>
          </p:cNvPr>
          <p:cNvSpPr txBox="1"/>
          <p:nvPr/>
        </p:nvSpPr>
        <p:spPr>
          <a:xfrm>
            <a:off x="393041" y="407982"/>
            <a:ext cx="6788348" cy="646331"/>
          </a:xfrm>
          <a:prstGeom prst="rect">
            <a:avLst/>
          </a:prstGeom>
          <a:noFill/>
        </p:spPr>
        <p:txBody>
          <a:bodyPr wrap="square" lIns="91374" tIns="45687" rIns="91374" bIns="45687">
            <a:spAutoFit/>
          </a:bodyPr>
          <a:lstStyle/>
          <a:p>
            <a:r>
              <a:rPr lang="ru-RU" sz="3600" b="1" dirty="0"/>
              <a:t>МАСТИБЛОК</a:t>
            </a:r>
            <a:r>
              <a:rPr lang="ru-RU" sz="3600" b="1" baseline="30000" dirty="0"/>
              <a:t>®</a:t>
            </a:r>
            <a:r>
              <a:rPr lang="ru-RU" sz="3600" b="1" dirty="0"/>
              <a:t> гель </a:t>
            </a:r>
          </a:p>
        </p:txBody>
      </p:sp>
      <p:sp>
        <p:nvSpPr>
          <p:cNvPr id="2" name="TextBox 1">
            <a:extLst>
              <a:ext uri="{FF2B5EF4-FFF2-40B4-BE49-F238E27FC236}">
                <a16:creationId xmlns:a16="http://schemas.microsoft.com/office/drawing/2014/main" xmlns="" id="{798B6E93-B3A3-6175-7DCE-42032CCAD735}"/>
              </a:ext>
            </a:extLst>
          </p:cNvPr>
          <p:cNvSpPr txBox="1"/>
          <p:nvPr/>
        </p:nvSpPr>
        <p:spPr>
          <a:xfrm>
            <a:off x="479211" y="2206354"/>
            <a:ext cx="4896544" cy="969494"/>
          </a:xfrm>
          <a:prstGeom prst="rect">
            <a:avLst/>
          </a:prstGeom>
          <a:noFill/>
        </p:spPr>
        <p:txBody>
          <a:bodyPr wrap="square" lIns="91374" tIns="45687" rIns="91374" bIns="45687" rtlCol="0">
            <a:spAutoFit/>
          </a:bodyPr>
          <a:lstStyle/>
          <a:p>
            <a:endParaRPr lang="ru-RU" sz="1400" dirty="0"/>
          </a:p>
          <a:p>
            <a:r>
              <a:rPr lang="ru-RU" sz="1400" b="1" dirty="0"/>
              <a:t>Состав в 1 г : </a:t>
            </a:r>
          </a:p>
          <a:p>
            <a:pPr marL="285519" indent="-285519">
              <a:buFont typeface="Arial" panose="020B0604020202020204" pitchFamily="34" charset="0"/>
              <a:buChar char="•"/>
            </a:pPr>
            <a:r>
              <a:rPr lang="ru-RU" sz="1400" dirty="0"/>
              <a:t>диметилсульфоксид – 100 мг </a:t>
            </a:r>
          </a:p>
          <a:p>
            <a:pPr marL="285519" indent="-285519">
              <a:buFont typeface="Arial" panose="020B0604020202020204" pitchFamily="34" charset="0"/>
              <a:buChar char="•"/>
            </a:pPr>
            <a:r>
              <a:rPr lang="ru-RU" sz="1400" dirty="0"/>
              <a:t>калия йодид – 30 мг</a:t>
            </a:r>
          </a:p>
        </p:txBody>
      </p:sp>
      <p:pic>
        <p:nvPicPr>
          <p:cNvPr id="3" name="Picture 3">
            <a:extLst>
              <a:ext uri="{FF2B5EF4-FFF2-40B4-BE49-F238E27FC236}">
                <a16:creationId xmlns:a16="http://schemas.microsoft.com/office/drawing/2014/main" xmlns="" id="{6FF42940-7F67-565C-14C8-82876AD90C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400615"/>
            <a:ext cx="2152650" cy="65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a:extLst>
              <a:ext uri="{FF2B5EF4-FFF2-40B4-BE49-F238E27FC236}">
                <a16:creationId xmlns:a16="http://schemas.microsoft.com/office/drawing/2014/main" xmlns="" id="{827BB832-C3D7-69D3-C6A3-4E9318DFD2C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9140" y="1320641"/>
            <a:ext cx="3937822" cy="29410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extLst>
              <a:ext uri="{FF2B5EF4-FFF2-40B4-BE49-F238E27FC236}">
                <a16:creationId xmlns:a16="http://schemas.microsoft.com/office/drawing/2014/main" xmlns="" id="{857A7CD2-7416-4537-86AB-A40E2319F513}"/>
              </a:ext>
            </a:extLst>
          </p:cNvPr>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0" b="100000" l="0" r="100000">
                        <a14:foregroundMark x1="13188" y1="13475" x2="54289" y2="7599"/>
                        <a14:foregroundMark x1="11780" y1="6028" x2="52881" y2="16261"/>
                        <a14:foregroundMark x1="18054" y1="15400" x2="54673" y2="16261"/>
                        <a14:foregroundMark x1="19462" y1="27406" x2="82330" y2="27406"/>
                        <a14:foregroundMark x1="20743" y1="33435" x2="43918" y2="33232"/>
                      </a14:backgroundRemoval>
                    </a14:imgEffect>
                  </a14:imgLayer>
                </a14:imgProps>
              </a:ext>
              <a:ext uri="{28A0092B-C50C-407E-A947-70E740481C1C}">
                <a14:useLocalDpi xmlns:a14="http://schemas.microsoft.com/office/drawing/2010/main" val="0"/>
              </a:ext>
            </a:extLst>
          </a:blip>
          <a:srcRect/>
          <a:stretch>
            <a:fillRect/>
          </a:stretch>
        </p:blipFill>
        <p:spPr bwMode="auto">
          <a:xfrm>
            <a:off x="7572586" y="747014"/>
            <a:ext cx="1372088" cy="34668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a:extLst>
              <a:ext uri="{FF2B5EF4-FFF2-40B4-BE49-F238E27FC236}">
                <a16:creationId xmlns:a16="http://schemas.microsoft.com/office/drawing/2014/main" xmlns="" id="{B5BB40DA-0048-B8C7-D803-EBF9B392C6E0}"/>
              </a:ext>
            </a:extLst>
          </p:cNvPr>
          <p:cNvSpPr txBox="1"/>
          <p:nvPr/>
        </p:nvSpPr>
        <p:spPr>
          <a:xfrm>
            <a:off x="398847" y="910948"/>
            <a:ext cx="6787660" cy="369332"/>
          </a:xfrm>
          <a:prstGeom prst="rect">
            <a:avLst/>
          </a:prstGeom>
          <a:noFill/>
        </p:spPr>
        <p:txBody>
          <a:bodyPr wrap="square" lIns="91374" tIns="45687" rIns="91374" bIns="45687">
            <a:spAutoFit/>
          </a:bodyPr>
          <a:lstStyle/>
          <a:p>
            <a:r>
              <a:rPr lang="ru-RU" i="1" dirty="0"/>
              <a:t>для наружного применения </a:t>
            </a:r>
          </a:p>
        </p:txBody>
      </p:sp>
      <p:sp>
        <p:nvSpPr>
          <p:cNvPr id="12" name="TextBox 11">
            <a:extLst>
              <a:ext uri="{FF2B5EF4-FFF2-40B4-BE49-F238E27FC236}">
                <a16:creationId xmlns:a16="http://schemas.microsoft.com/office/drawing/2014/main" xmlns="" id="{457FF273-5765-86ED-8AEE-F71808870C6E}"/>
              </a:ext>
            </a:extLst>
          </p:cNvPr>
          <p:cNvSpPr txBox="1"/>
          <p:nvPr/>
        </p:nvSpPr>
        <p:spPr>
          <a:xfrm>
            <a:off x="393053" y="3536722"/>
            <a:ext cx="3724957" cy="762645"/>
          </a:xfrm>
          <a:prstGeom prst="rect">
            <a:avLst/>
          </a:prstGeom>
          <a:noFill/>
        </p:spPr>
        <p:txBody>
          <a:bodyPr wrap="square" lIns="91374" tIns="45687" rIns="91374" bIns="45687">
            <a:spAutoFit/>
          </a:bodyPr>
          <a:lstStyle/>
          <a:p>
            <a:pPr>
              <a:lnSpc>
                <a:spcPct val="80000"/>
              </a:lnSpc>
            </a:pPr>
            <a:r>
              <a:rPr lang="ru-RU" b="1" dirty="0"/>
              <a:t>Лечение субклинических </a:t>
            </a:r>
          </a:p>
          <a:p>
            <a:pPr>
              <a:lnSpc>
                <a:spcPct val="80000"/>
              </a:lnSpc>
            </a:pPr>
            <a:r>
              <a:rPr lang="ru-RU" b="1" dirty="0"/>
              <a:t>и клинических маститов </a:t>
            </a:r>
          </a:p>
          <a:p>
            <a:pPr>
              <a:lnSpc>
                <a:spcPct val="80000"/>
              </a:lnSpc>
            </a:pPr>
            <a:r>
              <a:rPr lang="ru-RU" b="1" dirty="0"/>
              <a:t>у коров, коз и овец</a:t>
            </a:r>
            <a:endParaRPr lang="ru-RU" b="1" i="1" dirty="0"/>
          </a:p>
        </p:txBody>
      </p:sp>
    </p:spTree>
    <p:extLst>
      <p:ext uri="{BB962C8B-B14F-4D97-AF65-F5344CB8AC3E}">
        <p14:creationId xmlns:p14="http://schemas.microsoft.com/office/powerpoint/2010/main" val="2325309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2"/>
          <p:cNvSpPr txBox="1">
            <a:spLocks/>
          </p:cNvSpPr>
          <p:nvPr/>
        </p:nvSpPr>
        <p:spPr>
          <a:xfrm>
            <a:off x="-3276872" y="4312505"/>
            <a:ext cx="13570268" cy="830997"/>
          </a:xfrm>
          <a:prstGeom prst="rect">
            <a:avLst/>
          </a:prstGeom>
        </p:spPr>
        <p:txBody>
          <a:bodyPr vert="horz" lIns="68531" tIns="34289" rIns="68531" bIns="34289"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defTabSz="685239"/>
            <a:endParaRPr lang="ru-RU" dirty="0">
              <a:solidFill>
                <a:prstClr val="white"/>
              </a:solidFill>
              <a:latin typeface="Calibri"/>
            </a:endParaRPr>
          </a:p>
        </p:txBody>
      </p:sp>
      <p:graphicFrame>
        <p:nvGraphicFramePr>
          <p:cNvPr id="4" name="Схема 3">
            <a:extLst>
              <a:ext uri="{FF2B5EF4-FFF2-40B4-BE49-F238E27FC236}">
                <a16:creationId xmlns:a16="http://schemas.microsoft.com/office/drawing/2014/main" xmlns="" id="{9CAD774B-AE84-5DA1-0081-16991C589C92}"/>
              </a:ext>
            </a:extLst>
          </p:cNvPr>
          <p:cNvGraphicFramePr/>
          <p:nvPr>
            <p:extLst>
              <p:ext uri="{D42A27DB-BD31-4B8C-83A1-F6EECF244321}">
                <p14:modId xmlns:p14="http://schemas.microsoft.com/office/powerpoint/2010/main" val="1135641595"/>
              </p:ext>
            </p:extLst>
          </p:nvPr>
        </p:nvGraphicFramePr>
        <p:xfrm>
          <a:off x="467544" y="699542"/>
          <a:ext cx="8352928" cy="4248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a:extLst>
              <a:ext uri="{FF2B5EF4-FFF2-40B4-BE49-F238E27FC236}">
                <a16:creationId xmlns:a16="http://schemas.microsoft.com/office/drawing/2014/main" xmlns="" id="{88861C95-12BE-04CA-6748-4A94557AAA2A}"/>
              </a:ext>
            </a:extLst>
          </p:cNvPr>
          <p:cNvSpPr txBox="1"/>
          <p:nvPr/>
        </p:nvSpPr>
        <p:spPr>
          <a:xfrm>
            <a:off x="457004" y="339507"/>
            <a:ext cx="6375079" cy="646331"/>
          </a:xfrm>
          <a:prstGeom prst="rect">
            <a:avLst/>
          </a:prstGeom>
          <a:noFill/>
        </p:spPr>
        <p:txBody>
          <a:bodyPr wrap="none" lIns="91374" tIns="45687" rIns="91374" bIns="45687" rtlCol="0">
            <a:spAutoFit/>
          </a:bodyPr>
          <a:lstStyle/>
          <a:p>
            <a:r>
              <a:rPr lang="ru-RU" sz="3600" b="1" dirty="0"/>
              <a:t>СВОЙСТВА МАСТИБЛОК® гель  </a:t>
            </a:r>
          </a:p>
        </p:txBody>
      </p:sp>
    </p:spTree>
    <p:extLst>
      <p:ext uri="{BB962C8B-B14F-4D97-AF65-F5344CB8AC3E}">
        <p14:creationId xmlns:p14="http://schemas.microsoft.com/office/powerpoint/2010/main" val="35526453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67853" y="555526"/>
            <a:ext cx="4852419" cy="400110"/>
          </a:xfrm>
          <a:prstGeom prst="rect">
            <a:avLst/>
          </a:prstGeom>
          <a:noFill/>
        </p:spPr>
        <p:txBody>
          <a:bodyPr wrap="none" rtlCol="0">
            <a:spAutoFit/>
          </a:bodyPr>
          <a:lstStyle/>
          <a:p>
            <a:r>
              <a:rPr lang="ru-RU" sz="2000" dirty="0" smtClean="0"/>
              <a:t>СВОЙСТВА ПРЕПАРАТА </a:t>
            </a:r>
            <a:r>
              <a:rPr lang="ru-RU" sz="2000" b="1" dirty="0"/>
              <a:t>МАСТИБЛОК</a:t>
            </a:r>
            <a:r>
              <a:rPr lang="ru-RU" sz="2000" b="1" baseline="30000" dirty="0"/>
              <a:t>®</a:t>
            </a:r>
            <a:r>
              <a:rPr lang="ru-RU" sz="2000" b="1" dirty="0"/>
              <a:t> гель </a:t>
            </a:r>
            <a:r>
              <a:rPr lang="ru-RU" sz="2000" dirty="0" smtClean="0"/>
              <a:t> </a:t>
            </a:r>
            <a:endParaRPr lang="ru-RU" sz="2000" dirty="0"/>
          </a:p>
        </p:txBody>
      </p:sp>
      <p:sp>
        <p:nvSpPr>
          <p:cNvPr id="6" name="Прямоугольник 5"/>
          <p:cNvSpPr/>
          <p:nvPr/>
        </p:nvSpPr>
        <p:spPr>
          <a:xfrm>
            <a:off x="1835696" y="1606674"/>
            <a:ext cx="5184576" cy="1477328"/>
          </a:xfrm>
          <a:prstGeom prst="rect">
            <a:avLst/>
          </a:prstGeom>
        </p:spPr>
        <p:txBody>
          <a:bodyPr wrap="square">
            <a:spAutoFit/>
          </a:bodyPr>
          <a:lstStyle/>
          <a:p>
            <a:pPr lvl="0" algn="just"/>
            <a:r>
              <a:rPr lang="ru-RU" dirty="0"/>
              <a:t>Быстро проникая через любые биологические мембраны, повышает перенос лекарственных средств в воспаленные ткани</a:t>
            </a:r>
            <a:r>
              <a:rPr lang="en-US" dirty="0"/>
              <a:t> </a:t>
            </a:r>
            <a:r>
              <a:rPr lang="ru-RU" dirty="0"/>
              <a:t>вымени, оболочку микробных клеток, повышая их чувствительность к антибиотикам</a:t>
            </a: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52320" y="1606674"/>
            <a:ext cx="1056952" cy="1330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Группа 8"/>
          <p:cNvGrpSpPr/>
          <p:nvPr/>
        </p:nvGrpSpPr>
        <p:grpSpPr>
          <a:xfrm>
            <a:off x="3275856" y="3939902"/>
            <a:ext cx="2359238" cy="604219"/>
            <a:chOff x="1182756" y="0"/>
            <a:chExt cx="2359238" cy="604219"/>
          </a:xfrm>
        </p:grpSpPr>
        <p:sp>
          <p:nvSpPr>
            <p:cNvPr id="10" name="Скругленный прямоугольник 9"/>
            <p:cNvSpPr/>
            <p:nvPr/>
          </p:nvSpPr>
          <p:spPr>
            <a:xfrm>
              <a:off x="1182756" y="0"/>
              <a:ext cx="2359238" cy="604219"/>
            </a:xfrm>
            <a:prstGeom prst="roundRect">
              <a:avLst/>
            </a:prstGeom>
            <a:solidFill>
              <a:srgbClr val="0070C0"/>
            </a:solidFill>
          </p:spPr>
          <p:style>
            <a:lnRef idx="3">
              <a:schemeClr val="lt1">
                <a:hueOff val="0"/>
                <a:satOff val="0"/>
                <a:lumOff val="0"/>
                <a:alphaOff val="0"/>
              </a:schemeClr>
            </a:lnRef>
            <a:fillRef idx="1">
              <a:scrgbClr r="0" g="0" b="0"/>
            </a:fillRef>
            <a:effectRef idx="1">
              <a:schemeClr val="accent1">
                <a:shade val="50000"/>
                <a:hueOff val="240958"/>
                <a:satOff val="-5040"/>
                <a:lumOff val="28042"/>
                <a:alphaOff val="0"/>
              </a:schemeClr>
            </a:effectRef>
            <a:fontRef idx="minor">
              <a:schemeClr val="lt1"/>
            </a:fontRef>
          </p:style>
        </p:sp>
        <p:sp>
          <p:nvSpPr>
            <p:cNvPr id="11" name="Скругленный прямоугольник 4"/>
            <p:cNvSpPr/>
            <p:nvPr/>
          </p:nvSpPr>
          <p:spPr>
            <a:xfrm>
              <a:off x="1212252" y="29496"/>
              <a:ext cx="2300246" cy="5452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ru-RU" sz="1600" kern="1200" dirty="0" smtClean="0"/>
                <a:t>Транспортная функция</a:t>
              </a:r>
              <a:endParaRPr lang="ru-RU" sz="1600" kern="1200" dirty="0"/>
            </a:p>
          </p:txBody>
        </p:sp>
      </p:grpSp>
    </p:spTree>
    <p:extLst>
      <p:ext uri="{BB962C8B-B14F-4D97-AF65-F5344CB8AC3E}">
        <p14:creationId xmlns:p14="http://schemas.microsoft.com/office/powerpoint/2010/main" val="371315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06505" y="841218"/>
            <a:ext cx="4852419" cy="400110"/>
          </a:xfrm>
          <a:prstGeom prst="rect">
            <a:avLst/>
          </a:prstGeom>
          <a:noFill/>
        </p:spPr>
        <p:txBody>
          <a:bodyPr wrap="none" rtlCol="0">
            <a:spAutoFit/>
          </a:bodyPr>
          <a:lstStyle/>
          <a:p>
            <a:r>
              <a:rPr lang="ru-RU" sz="2000" dirty="0" smtClean="0"/>
              <a:t>СВОЙСТВА ПРЕПАРАТА </a:t>
            </a:r>
            <a:r>
              <a:rPr lang="ru-RU" sz="2000" b="1" dirty="0"/>
              <a:t>МАСТИБЛОК</a:t>
            </a:r>
            <a:r>
              <a:rPr lang="ru-RU" sz="2000" b="1" baseline="30000" dirty="0"/>
              <a:t>®</a:t>
            </a:r>
            <a:r>
              <a:rPr lang="ru-RU" sz="2000" b="1" dirty="0"/>
              <a:t> гель </a:t>
            </a:r>
            <a:r>
              <a:rPr lang="ru-RU" sz="2000" dirty="0" smtClean="0"/>
              <a:t> </a:t>
            </a:r>
            <a:endParaRPr lang="ru-RU" sz="2000" dirty="0"/>
          </a:p>
        </p:txBody>
      </p:sp>
      <p:sp>
        <p:nvSpPr>
          <p:cNvPr id="6" name="Прямоугольник 5"/>
          <p:cNvSpPr/>
          <p:nvPr/>
        </p:nvSpPr>
        <p:spPr>
          <a:xfrm>
            <a:off x="2051720" y="1588170"/>
            <a:ext cx="4970446" cy="1477328"/>
          </a:xfrm>
          <a:prstGeom prst="rect">
            <a:avLst/>
          </a:prstGeom>
        </p:spPr>
        <p:txBody>
          <a:bodyPr wrap="square">
            <a:spAutoFit/>
          </a:bodyPr>
          <a:lstStyle/>
          <a:p>
            <a:pPr lvl="0" algn="just"/>
            <a:r>
              <a:rPr lang="ru-RU" dirty="0"/>
              <a:t>Оказывает противомикробное и фунгистатическое действие без выработки резистентности м/о к ДВ препарата. Повышает чувствительность м/о к противомикробным препаратам    </a:t>
            </a:r>
          </a:p>
        </p:txBody>
      </p:sp>
      <p:grpSp>
        <p:nvGrpSpPr>
          <p:cNvPr id="7" name="Группа 6"/>
          <p:cNvGrpSpPr/>
          <p:nvPr/>
        </p:nvGrpSpPr>
        <p:grpSpPr>
          <a:xfrm>
            <a:off x="2628731" y="3579861"/>
            <a:ext cx="3816424" cy="604219"/>
            <a:chOff x="1182774" y="635468"/>
            <a:chExt cx="2412230" cy="604219"/>
          </a:xfrm>
        </p:grpSpPr>
        <p:sp>
          <p:nvSpPr>
            <p:cNvPr id="8" name="Скругленный прямоугольник 7"/>
            <p:cNvSpPr/>
            <p:nvPr/>
          </p:nvSpPr>
          <p:spPr>
            <a:xfrm>
              <a:off x="1182774" y="635468"/>
              <a:ext cx="2412230" cy="604219"/>
            </a:xfrm>
            <a:prstGeom prst="roundRect">
              <a:avLst/>
            </a:prstGeom>
            <a:solidFill>
              <a:schemeClr val="bg1">
                <a:lumMod val="50000"/>
              </a:schemeClr>
            </a:solidFill>
          </p:spPr>
          <p:style>
            <a:lnRef idx="3">
              <a:schemeClr val="lt1">
                <a:hueOff val="0"/>
                <a:satOff val="0"/>
                <a:lumOff val="0"/>
                <a:alphaOff val="0"/>
              </a:schemeClr>
            </a:lnRef>
            <a:fillRef idx="1">
              <a:scrgbClr r="0" g="0" b="0"/>
            </a:fillRef>
            <a:effectRef idx="1">
              <a:schemeClr val="accent1">
                <a:shade val="50000"/>
                <a:hueOff val="120479"/>
                <a:satOff val="-2520"/>
                <a:lumOff val="14021"/>
                <a:alphaOff val="0"/>
              </a:schemeClr>
            </a:effectRef>
            <a:fontRef idx="minor">
              <a:schemeClr val="lt1"/>
            </a:fontRef>
          </p:style>
        </p:sp>
        <p:sp>
          <p:nvSpPr>
            <p:cNvPr id="9" name="Скругленный прямоугольник 4"/>
            <p:cNvSpPr/>
            <p:nvPr/>
          </p:nvSpPr>
          <p:spPr>
            <a:xfrm>
              <a:off x="1212270" y="664964"/>
              <a:ext cx="2353238" cy="5452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ru-RU" sz="1600" kern="1200" dirty="0" smtClean="0"/>
                <a:t>Противомикробное и фунгистатическое действие</a:t>
              </a:r>
              <a:endParaRPr lang="ru-RU" sz="1600" kern="1200" dirty="0"/>
            </a:p>
          </p:txBody>
        </p:sp>
      </p:grpSp>
    </p:spTree>
    <p:extLst>
      <p:ext uri="{BB962C8B-B14F-4D97-AF65-F5344CB8AC3E}">
        <p14:creationId xmlns:p14="http://schemas.microsoft.com/office/powerpoint/2010/main" val="2048809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411760" y="1995686"/>
            <a:ext cx="4572000" cy="923330"/>
          </a:xfrm>
          <a:prstGeom prst="rect">
            <a:avLst/>
          </a:prstGeom>
        </p:spPr>
        <p:txBody>
          <a:bodyPr>
            <a:spAutoFit/>
          </a:bodyPr>
          <a:lstStyle/>
          <a:p>
            <a:pPr lvl="0" algn="just"/>
            <a:r>
              <a:rPr lang="ru-RU" dirty="0"/>
              <a:t>Механизм действия связан с инактивацией гидроксильных радикалов и улучшением обменных процессов в очаге воспаления</a:t>
            </a:r>
          </a:p>
        </p:txBody>
      </p:sp>
      <p:sp>
        <p:nvSpPr>
          <p:cNvPr id="6" name="TextBox 5"/>
          <p:cNvSpPr txBox="1"/>
          <p:nvPr/>
        </p:nvSpPr>
        <p:spPr>
          <a:xfrm>
            <a:off x="2271550" y="1059582"/>
            <a:ext cx="4852419" cy="400110"/>
          </a:xfrm>
          <a:prstGeom prst="rect">
            <a:avLst/>
          </a:prstGeom>
          <a:noFill/>
        </p:spPr>
        <p:txBody>
          <a:bodyPr wrap="none" rtlCol="0">
            <a:spAutoFit/>
          </a:bodyPr>
          <a:lstStyle/>
          <a:p>
            <a:r>
              <a:rPr lang="ru-RU" sz="2000" dirty="0" smtClean="0"/>
              <a:t>СВОЙСТВА ПРЕПАРАТА </a:t>
            </a:r>
            <a:r>
              <a:rPr lang="ru-RU" sz="2000" b="1" dirty="0"/>
              <a:t>МАСТИБЛОК</a:t>
            </a:r>
            <a:r>
              <a:rPr lang="ru-RU" sz="2000" b="1" baseline="30000" dirty="0"/>
              <a:t>®</a:t>
            </a:r>
            <a:r>
              <a:rPr lang="ru-RU" sz="2000" b="1" dirty="0"/>
              <a:t> гель </a:t>
            </a:r>
            <a:r>
              <a:rPr lang="ru-RU" sz="2000" dirty="0" smtClean="0"/>
              <a:t> </a:t>
            </a:r>
            <a:endParaRPr lang="ru-RU" sz="2000" dirty="0"/>
          </a:p>
        </p:txBody>
      </p:sp>
      <p:grpSp>
        <p:nvGrpSpPr>
          <p:cNvPr id="10" name="Группа 9"/>
          <p:cNvGrpSpPr/>
          <p:nvPr/>
        </p:nvGrpSpPr>
        <p:grpSpPr>
          <a:xfrm>
            <a:off x="3336389" y="3363838"/>
            <a:ext cx="2412230" cy="604219"/>
            <a:chOff x="1152120" y="2520278"/>
            <a:chExt cx="2412230" cy="604219"/>
          </a:xfrm>
        </p:grpSpPr>
        <p:sp>
          <p:nvSpPr>
            <p:cNvPr id="11" name="Скругленный прямоугольник 10"/>
            <p:cNvSpPr/>
            <p:nvPr/>
          </p:nvSpPr>
          <p:spPr>
            <a:xfrm>
              <a:off x="1152120" y="2520278"/>
              <a:ext cx="2412230" cy="604219"/>
            </a:xfrm>
            <a:prstGeom prst="roundRect">
              <a:avLst/>
            </a:prstGeom>
            <a:solidFill>
              <a:srgbClr val="0070C0"/>
            </a:solidFill>
          </p:spPr>
          <p:style>
            <a:lnRef idx="3">
              <a:schemeClr val="lt1">
                <a:hueOff val="0"/>
                <a:satOff val="0"/>
                <a:lumOff val="0"/>
                <a:alphaOff val="0"/>
              </a:schemeClr>
            </a:lnRef>
            <a:fillRef idx="1">
              <a:scrgbClr r="0" g="0" b="0"/>
            </a:fillRef>
            <a:effectRef idx="1">
              <a:schemeClr val="accent1">
                <a:shade val="50000"/>
                <a:hueOff val="0"/>
                <a:satOff val="0"/>
                <a:lumOff val="0"/>
                <a:alphaOff val="0"/>
              </a:schemeClr>
            </a:effectRef>
            <a:fontRef idx="minor">
              <a:schemeClr val="lt1"/>
            </a:fontRef>
          </p:style>
        </p:sp>
        <p:sp>
          <p:nvSpPr>
            <p:cNvPr id="12" name="Скругленный прямоугольник 4"/>
            <p:cNvSpPr/>
            <p:nvPr/>
          </p:nvSpPr>
          <p:spPr>
            <a:xfrm>
              <a:off x="1181616" y="2549774"/>
              <a:ext cx="2353238" cy="54522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r>
                <a:rPr lang="ru-RU" sz="1600" kern="1200" dirty="0" smtClean="0"/>
                <a:t>Противовоспалительное действие</a:t>
              </a:r>
              <a:endParaRPr lang="ru-RU" sz="1600" kern="1200" dirty="0"/>
            </a:p>
          </p:txBody>
        </p:sp>
      </p:grpSp>
    </p:spTree>
    <p:extLst>
      <p:ext uri="{BB962C8B-B14F-4D97-AF65-F5344CB8AC3E}">
        <p14:creationId xmlns:p14="http://schemas.microsoft.com/office/powerpoint/2010/main" val="72209683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3914</TotalTime>
  <Words>1664</Words>
  <Application>Microsoft Office PowerPoint</Application>
  <PresentationFormat>Экран (16:9)</PresentationFormat>
  <Paragraphs>228</Paragraphs>
  <Slides>25</Slides>
  <Notes>8</Notes>
  <HiddenSlides>0</HiddenSlides>
  <MMClips>0</MMClips>
  <ScaleCrop>false</ScaleCrop>
  <HeadingPairs>
    <vt:vector size="4" baseType="variant">
      <vt:variant>
        <vt:lpstr>Тема</vt:lpstr>
      </vt:variant>
      <vt:variant>
        <vt:i4>2</vt:i4>
      </vt:variant>
      <vt:variant>
        <vt:lpstr>Заголовки слайдов</vt:lpstr>
      </vt:variant>
      <vt:variant>
        <vt:i4>25</vt:i4>
      </vt:variant>
    </vt:vector>
  </HeadingPairs>
  <TitlesOfParts>
    <vt:vector size="27" baseType="lpstr">
      <vt:lpstr>Тема Office</vt:lpstr>
      <vt:lpstr>Специальное оформление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Панякин Евгений Анатольевич</dc:creator>
  <cp:lastModifiedBy>Титов Владимир Андреевич</cp:lastModifiedBy>
  <cp:revision>223</cp:revision>
  <cp:lastPrinted>2023-08-15T12:57:37Z</cp:lastPrinted>
  <dcterms:created xsi:type="dcterms:W3CDTF">2022-12-14T13:53:39Z</dcterms:created>
  <dcterms:modified xsi:type="dcterms:W3CDTF">2024-10-31T06:16:15Z</dcterms:modified>
</cp:coreProperties>
</file>