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42.jpg" ContentType="image/jpeg"/>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314" r:id="rId2"/>
    <p:sldId id="387" r:id="rId3"/>
    <p:sldId id="257" r:id="rId4"/>
    <p:sldId id="383" r:id="rId5"/>
    <p:sldId id="386" r:id="rId6"/>
    <p:sldId id="384" r:id="rId7"/>
    <p:sldId id="385" r:id="rId8"/>
    <p:sldId id="259" r:id="rId9"/>
    <p:sldId id="260" r:id="rId10"/>
    <p:sldId id="261" r:id="rId11"/>
    <p:sldId id="364" r:id="rId12"/>
    <p:sldId id="266" r:id="rId13"/>
    <p:sldId id="365" r:id="rId14"/>
    <p:sldId id="316" r:id="rId15"/>
    <p:sldId id="388" r:id="rId16"/>
    <p:sldId id="366" r:id="rId17"/>
    <p:sldId id="367" r:id="rId18"/>
    <p:sldId id="370" r:id="rId19"/>
    <p:sldId id="371" r:id="rId20"/>
    <p:sldId id="373" r:id="rId21"/>
    <p:sldId id="374" r:id="rId22"/>
    <p:sldId id="375" r:id="rId23"/>
    <p:sldId id="376" r:id="rId24"/>
    <p:sldId id="377" r:id="rId25"/>
    <p:sldId id="378" r:id="rId26"/>
    <p:sldId id="381" r:id="rId27"/>
    <p:sldId id="379" r:id="rId28"/>
    <p:sldId id="382" r:id="rId29"/>
    <p:sldId id="380" r:id="rId30"/>
    <p:sldId id="363" r:id="rId31"/>
    <p:sldId id="333" r:id="rId32"/>
    <p:sldId id="334" r:id="rId33"/>
    <p:sldId id="335" r:id="rId34"/>
    <p:sldId id="318" r:id="rId35"/>
    <p:sldId id="336" r:id="rId36"/>
    <p:sldId id="344" r:id="rId37"/>
  </p:sldIdLst>
  <p:sldSz cx="9906000" cy="6858000" type="A4"/>
  <p:notesSz cx="9906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09"/>
    <p:restoredTop sz="94422"/>
  </p:normalViewPr>
  <p:slideViewPr>
    <p:cSldViewPr>
      <p:cViewPr varScale="1">
        <p:scale>
          <a:sx n="83" d="100"/>
          <a:sy n="83" d="100"/>
        </p:scale>
        <p:origin x="1094" y="62"/>
      </p:cViewPr>
      <p:guideLst>
        <p:guide orient="horz" pos="2880"/>
        <p:guide pos="2160"/>
      </p:guideLst>
    </p:cSldViewPr>
  </p:slideViewPr>
  <p:notesTextViewPr>
    <p:cViewPr>
      <p:scale>
        <a:sx n="100" d="100"/>
        <a:sy n="100" d="100"/>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92600" cy="3444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611813" y="0"/>
            <a:ext cx="4292600" cy="344488"/>
          </a:xfrm>
          <a:prstGeom prst="rect">
            <a:avLst/>
          </a:prstGeom>
        </p:spPr>
        <p:txBody>
          <a:bodyPr vert="horz" lIns="91440" tIns="45720" rIns="91440" bIns="45720" rtlCol="0"/>
          <a:lstStyle>
            <a:lvl1pPr algn="r">
              <a:defRPr sz="1200"/>
            </a:lvl1pPr>
          </a:lstStyle>
          <a:p>
            <a:fld id="{B0BDA42D-C235-4348-95E0-1B2AE61AB924}" type="datetimeFigureOut">
              <a:rPr lang="en-US" smtClean="0"/>
              <a:t>10/30/2024</a:t>
            </a:fld>
            <a:endParaRPr lang="en-US"/>
          </a:p>
        </p:txBody>
      </p:sp>
      <p:sp>
        <p:nvSpPr>
          <p:cNvPr id="4" name="Slide Image Placeholder 3"/>
          <p:cNvSpPr>
            <a:spLocks noGrp="1" noRot="1" noChangeAspect="1"/>
          </p:cNvSpPr>
          <p:nvPr>
            <p:ph type="sldImg" idx="2"/>
          </p:nvPr>
        </p:nvSpPr>
        <p:spPr>
          <a:xfrm>
            <a:off x="3281363" y="857250"/>
            <a:ext cx="3343275"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90600" y="3300413"/>
            <a:ext cx="7924800" cy="27003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513"/>
            <a:ext cx="4292600" cy="3444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611813" y="6513513"/>
            <a:ext cx="4292600" cy="344487"/>
          </a:xfrm>
          <a:prstGeom prst="rect">
            <a:avLst/>
          </a:prstGeom>
        </p:spPr>
        <p:txBody>
          <a:bodyPr vert="horz" lIns="91440" tIns="45720" rIns="91440" bIns="45720" rtlCol="0" anchor="b"/>
          <a:lstStyle>
            <a:lvl1pPr algn="r">
              <a:defRPr sz="1200"/>
            </a:lvl1pPr>
          </a:lstStyle>
          <a:p>
            <a:fld id="{6712C892-97C9-7A4C-AABD-A2AC506EF9B8}" type="slidenum">
              <a:rPr lang="en-US" smtClean="0"/>
              <a:t>‹#›</a:t>
            </a:fld>
            <a:endParaRPr lang="en-US"/>
          </a:p>
        </p:txBody>
      </p:sp>
    </p:spTree>
    <p:extLst>
      <p:ext uri="{BB962C8B-B14F-4D97-AF65-F5344CB8AC3E}">
        <p14:creationId xmlns:p14="http://schemas.microsoft.com/office/powerpoint/2010/main" val="32395818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8C8F2B9-7FDA-5449-BC0F-FDE5F08F5C27}" type="slidenum">
              <a:rPr lang="en-US" smtClean="0"/>
              <a:t>14</a:t>
            </a:fld>
            <a:endParaRPr lang="en-US"/>
          </a:p>
        </p:txBody>
      </p:sp>
    </p:spTree>
    <p:extLst>
      <p:ext uri="{BB962C8B-B14F-4D97-AF65-F5344CB8AC3E}">
        <p14:creationId xmlns:p14="http://schemas.microsoft.com/office/powerpoint/2010/main" val="1625892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37BDF3-5D0C-B1B6-8302-6D2547716A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5E1057-3A02-302B-250A-A2CCAEC3CD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F7B520-BA96-AAEB-A8FA-9F9069A0FD7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0A6EB5F-5DF3-B0FC-D7AB-60512E5BFF74}"/>
              </a:ext>
            </a:extLst>
          </p:cNvPr>
          <p:cNvSpPr>
            <a:spLocks noGrp="1"/>
          </p:cNvSpPr>
          <p:nvPr>
            <p:ph type="sldNum" sz="quarter" idx="5"/>
          </p:nvPr>
        </p:nvSpPr>
        <p:spPr/>
        <p:txBody>
          <a:bodyPr/>
          <a:lstStyle/>
          <a:p>
            <a:fld id="{38C8F2B9-7FDA-5449-BC0F-FDE5F08F5C27}" type="slidenum">
              <a:rPr lang="en-US" smtClean="0"/>
              <a:t>23</a:t>
            </a:fld>
            <a:endParaRPr lang="en-US"/>
          </a:p>
        </p:txBody>
      </p:sp>
    </p:spTree>
    <p:extLst>
      <p:ext uri="{BB962C8B-B14F-4D97-AF65-F5344CB8AC3E}">
        <p14:creationId xmlns:p14="http://schemas.microsoft.com/office/powerpoint/2010/main" val="2686758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6815E-9769-5617-45BB-7D593DB3C5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D85659-5A7A-C71C-AFA0-E3ACF2ECF0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12686D-7935-4BF5-385E-938CD697FF8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9786F12-A33B-C21A-604E-B494C525FCAE}"/>
              </a:ext>
            </a:extLst>
          </p:cNvPr>
          <p:cNvSpPr>
            <a:spLocks noGrp="1"/>
          </p:cNvSpPr>
          <p:nvPr>
            <p:ph type="sldNum" sz="quarter" idx="5"/>
          </p:nvPr>
        </p:nvSpPr>
        <p:spPr/>
        <p:txBody>
          <a:bodyPr/>
          <a:lstStyle/>
          <a:p>
            <a:fld id="{38C8F2B9-7FDA-5449-BC0F-FDE5F08F5C27}" type="slidenum">
              <a:rPr lang="en-US" smtClean="0"/>
              <a:t>24</a:t>
            </a:fld>
            <a:endParaRPr lang="en-US"/>
          </a:p>
        </p:txBody>
      </p:sp>
    </p:spTree>
    <p:extLst>
      <p:ext uri="{BB962C8B-B14F-4D97-AF65-F5344CB8AC3E}">
        <p14:creationId xmlns:p14="http://schemas.microsoft.com/office/powerpoint/2010/main" val="27665108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1B4007-2DBE-A233-D010-C1345E560D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ED86E4-C27C-A510-D1D1-927EEE52BE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32E292-750B-4FD4-BC07-7F7B8C84847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5028483-D88C-0AF3-46DB-95E3FEE40D29}"/>
              </a:ext>
            </a:extLst>
          </p:cNvPr>
          <p:cNvSpPr>
            <a:spLocks noGrp="1"/>
          </p:cNvSpPr>
          <p:nvPr>
            <p:ph type="sldNum" sz="quarter" idx="5"/>
          </p:nvPr>
        </p:nvSpPr>
        <p:spPr/>
        <p:txBody>
          <a:bodyPr/>
          <a:lstStyle/>
          <a:p>
            <a:fld id="{38C8F2B9-7FDA-5449-BC0F-FDE5F08F5C27}" type="slidenum">
              <a:rPr lang="en-US" smtClean="0"/>
              <a:t>25</a:t>
            </a:fld>
            <a:endParaRPr lang="en-US"/>
          </a:p>
        </p:txBody>
      </p:sp>
    </p:spTree>
    <p:extLst>
      <p:ext uri="{BB962C8B-B14F-4D97-AF65-F5344CB8AC3E}">
        <p14:creationId xmlns:p14="http://schemas.microsoft.com/office/powerpoint/2010/main" val="28230070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BF06B6-C3FF-4EA5-6586-FC90AD2D01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1B40AA-5D37-E800-B158-193C06E31E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41716D-505D-3086-5506-E0E80BB7E0E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D4BD4A6-DF29-DD95-2C44-B191D42C1DDB}"/>
              </a:ext>
            </a:extLst>
          </p:cNvPr>
          <p:cNvSpPr>
            <a:spLocks noGrp="1"/>
          </p:cNvSpPr>
          <p:nvPr>
            <p:ph type="sldNum" sz="quarter" idx="5"/>
          </p:nvPr>
        </p:nvSpPr>
        <p:spPr/>
        <p:txBody>
          <a:bodyPr/>
          <a:lstStyle/>
          <a:p>
            <a:fld id="{38C8F2B9-7FDA-5449-BC0F-FDE5F08F5C27}" type="slidenum">
              <a:rPr lang="en-US" smtClean="0"/>
              <a:t>26</a:t>
            </a:fld>
            <a:endParaRPr lang="en-US"/>
          </a:p>
        </p:txBody>
      </p:sp>
    </p:spTree>
    <p:extLst>
      <p:ext uri="{BB962C8B-B14F-4D97-AF65-F5344CB8AC3E}">
        <p14:creationId xmlns:p14="http://schemas.microsoft.com/office/powerpoint/2010/main" val="32189703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393EB-87A6-1508-F60E-B4927B9771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4F73A4-A17E-4859-6E7A-B9D98C3A9B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C169FD-F15F-AFC3-5659-3A611643A86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5043043-E2FE-6A4D-2646-54A07731C2C6}"/>
              </a:ext>
            </a:extLst>
          </p:cNvPr>
          <p:cNvSpPr>
            <a:spLocks noGrp="1"/>
          </p:cNvSpPr>
          <p:nvPr>
            <p:ph type="sldNum" sz="quarter" idx="5"/>
          </p:nvPr>
        </p:nvSpPr>
        <p:spPr/>
        <p:txBody>
          <a:bodyPr/>
          <a:lstStyle/>
          <a:p>
            <a:fld id="{38C8F2B9-7FDA-5449-BC0F-FDE5F08F5C27}" type="slidenum">
              <a:rPr lang="en-US" smtClean="0"/>
              <a:t>27</a:t>
            </a:fld>
            <a:endParaRPr lang="en-US"/>
          </a:p>
        </p:txBody>
      </p:sp>
    </p:spTree>
    <p:extLst>
      <p:ext uri="{BB962C8B-B14F-4D97-AF65-F5344CB8AC3E}">
        <p14:creationId xmlns:p14="http://schemas.microsoft.com/office/powerpoint/2010/main" val="20190898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23EEC9-37C5-2BFB-9538-90D5D5A042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C54BBB-116F-E736-E887-FAC459A8BB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BEFC8B-CC67-FDE7-0440-3B75F241E4A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0DC0CB0-38FD-5068-E68B-F5E1F8A5DF80}"/>
              </a:ext>
            </a:extLst>
          </p:cNvPr>
          <p:cNvSpPr>
            <a:spLocks noGrp="1"/>
          </p:cNvSpPr>
          <p:nvPr>
            <p:ph type="sldNum" sz="quarter" idx="5"/>
          </p:nvPr>
        </p:nvSpPr>
        <p:spPr/>
        <p:txBody>
          <a:bodyPr/>
          <a:lstStyle/>
          <a:p>
            <a:fld id="{38C8F2B9-7FDA-5449-BC0F-FDE5F08F5C27}" type="slidenum">
              <a:rPr lang="en-US" smtClean="0"/>
              <a:t>28</a:t>
            </a:fld>
            <a:endParaRPr lang="en-US"/>
          </a:p>
        </p:txBody>
      </p:sp>
    </p:spTree>
    <p:extLst>
      <p:ext uri="{BB962C8B-B14F-4D97-AF65-F5344CB8AC3E}">
        <p14:creationId xmlns:p14="http://schemas.microsoft.com/office/powerpoint/2010/main" val="6111190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69C501-AADC-0D20-36D8-DA4A157727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C8A737-3752-11BB-E7B4-21B9BC6E36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CCEC53-CE58-C44A-5A48-FB80A8DFB49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2C2EEC1-28BC-92CC-B8D4-3ADF8094181C}"/>
              </a:ext>
            </a:extLst>
          </p:cNvPr>
          <p:cNvSpPr>
            <a:spLocks noGrp="1"/>
          </p:cNvSpPr>
          <p:nvPr>
            <p:ph type="sldNum" sz="quarter" idx="5"/>
          </p:nvPr>
        </p:nvSpPr>
        <p:spPr/>
        <p:txBody>
          <a:bodyPr/>
          <a:lstStyle/>
          <a:p>
            <a:fld id="{38C8F2B9-7FDA-5449-BC0F-FDE5F08F5C27}" type="slidenum">
              <a:rPr lang="en-US" smtClean="0"/>
              <a:t>29</a:t>
            </a:fld>
            <a:endParaRPr lang="en-US"/>
          </a:p>
        </p:txBody>
      </p:sp>
    </p:spTree>
    <p:extLst>
      <p:ext uri="{BB962C8B-B14F-4D97-AF65-F5344CB8AC3E}">
        <p14:creationId xmlns:p14="http://schemas.microsoft.com/office/powerpoint/2010/main" val="10998462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13D9A5-F550-F485-A5BF-2A48EF1605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0DE025-403B-E609-5D52-AD2D7B6C1B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BD79C7-E5A5-BDD6-B8E1-E436E718A7A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CAB0ECB-7AA3-21D6-DC12-C9F83BA3F71E}"/>
              </a:ext>
            </a:extLst>
          </p:cNvPr>
          <p:cNvSpPr>
            <a:spLocks noGrp="1"/>
          </p:cNvSpPr>
          <p:nvPr>
            <p:ph type="sldNum" sz="quarter" idx="5"/>
          </p:nvPr>
        </p:nvSpPr>
        <p:spPr/>
        <p:txBody>
          <a:bodyPr/>
          <a:lstStyle/>
          <a:p>
            <a:fld id="{38C8F2B9-7FDA-5449-BC0F-FDE5F08F5C27}" type="slidenum">
              <a:rPr lang="en-US" smtClean="0"/>
              <a:t>30</a:t>
            </a:fld>
            <a:endParaRPr lang="en-US"/>
          </a:p>
        </p:txBody>
      </p:sp>
    </p:spTree>
    <p:extLst>
      <p:ext uri="{BB962C8B-B14F-4D97-AF65-F5344CB8AC3E}">
        <p14:creationId xmlns:p14="http://schemas.microsoft.com/office/powerpoint/2010/main" val="39383069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8C8F2B9-7FDA-5449-BC0F-FDE5F08F5C27}" type="slidenum">
              <a:rPr lang="en-US" smtClean="0"/>
              <a:t>31</a:t>
            </a:fld>
            <a:endParaRPr lang="en-US"/>
          </a:p>
        </p:txBody>
      </p:sp>
    </p:spTree>
    <p:extLst>
      <p:ext uri="{BB962C8B-B14F-4D97-AF65-F5344CB8AC3E}">
        <p14:creationId xmlns:p14="http://schemas.microsoft.com/office/powerpoint/2010/main" val="41267714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8C8F2B9-7FDA-5449-BC0F-FDE5F08F5C27}" type="slidenum">
              <a:rPr lang="en-US" smtClean="0"/>
              <a:t>33</a:t>
            </a:fld>
            <a:endParaRPr lang="en-US"/>
          </a:p>
        </p:txBody>
      </p:sp>
    </p:spTree>
    <p:extLst>
      <p:ext uri="{BB962C8B-B14F-4D97-AF65-F5344CB8AC3E}">
        <p14:creationId xmlns:p14="http://schemas.microsoft.com/office/powerpoint/2010/main" val="3636176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000551-D66A-ED6D-3E7A-70A6F760E9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21CDB7-C237-9F08-607B-765DFFC0B5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AF4540-E826-4BAC-FAEF-F9B34005740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51CB6EF-D945-159E-374B-DBD25AF3AC99}"/>
              </a:ext>
            </a:extLst>
          </p:cNvPr>
          <p:cNvSpPr>
            <a:spLocks noGrp="1"/>
          </p:cNvSpPr>
          <p:nvPr>
            <p:ph type="sldNum" sz="quarter" idx="5"/>
          </p:nvPr>
        </p:nvSpPr>
        <p:spPr/>
        <p:txBody>
          <a:bodyPr/>
          <a:lstStyle/>
          <a:p>
            <a:fld id="{38C8F2B9-7FDA-5449-BC0F-FDE5F08F5C27}" type="slidenum">
              <a:rPr lang="en-US" smtClean="0"/>
              <a:t>15</a:t>
            </a:fld>
            <a:endParaRPr lang="en-US"/>
          </a:p>
        </p:txBody>
      </p:sp>
    </p:spTree>
    <p:extLst>
      <p:ext uri="{BB962C8B-B14F-4D97-AF65-F5344CB8AC3E}">
        <p14:creationId xmlns:p14="http://schemas.microsoft.com/office/powerpoint/2010/main" val="5722866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2D756-51E7-242F-91D8-BF8A21804D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2C595E-3942-8FCB-025F-BB7764AF09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C672C3-D76C-E671-6566-82860AE65EE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3114DC3-9EEF-1201-E968-83E57CC33A67}"/>
              </a:ext>
            </a:extLst>
          </p:cNvPr>
          <p:cNvSpPr>
            <a:spLocks noGrp="1"/>
          </p:cNvSpPr>
          <p:nvPr>
            <p:ph type="sldNum" sz="quarter" idx="5"/>
          </p:nvPr>
        </p:nvSpPr>
        <p:spPr/>
        <p:txBody>
          <a:bodyPr/>
          <a:lstStyle/>
          <a:p>
            <a:fld id="{38C8F2B9-7FDA-5449-BC0F-FDE5F08F5C27}" type="slidenum">
              <a:rPr lang="en-US" smtClean="0"/>
              <a:t>16</a:t>
            </a:fld>
            <a:endParaRPr lang="en-US"/>
          </a:p>
        </p:txBody>
      </p:sp>
    </p:spTree>
    <p:extLst>
      <p:ext uri="{BB962C8B-B14F-4D97-AF65-F5344CB8AC3E}">
        <p14:creationId xmlns:p14="http://schemas.microsoft.com/office/powerpoint/2010/main" val="29106864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6DF80-BCB4-31B6-28CC-85FE6F3AE7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331BF2-E740-DC05-AC23-080BEF8DB9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6A55BB-3691-A7CD-C175-77D6030A1D4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47291D0-39BB-FEE0-D403-47765240D859}"/>
              </a:ext>
            </a:extLst>
          </p:cNvPr>
          <p:cNvSpPr>
            <a:spLocks noGrp="1"/>
          </p:cNvSpPr>
          <p:nvPr>
            <p:ph type="sldNum" sz="quarter" idx="5"/>
          </p:nvPr>
        </p:nvSpPr>
        <p:spPr/>
        <p:txBody>
          <a:bodyPr/>
          <a:lstStyle/>
          <a:p>
            <a:fld id="{38C8F2B9-7FDA-5449-BC0F-FDE5F08F5C27}" type="slidenum">
              <a:rPr lang="en-US" smtClean="0"/>
              <a:t>17</a:t>
            </a:fld>
            <a:endParaRPr lang="en-US"/>
          </a:p>
        </p:txBody>
      </p:sp>
    </p:spTree>
    <p:extLst>
      <p:ext uri="{BB962C8B-B14F-4D97-AF65-F5344CB8AC3E}">
        <p14:creationId xmlns:p14="http://schemas.microsoft.com/office/powerpoint/2010/main" val="9087344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7C8CE8-DC66-7900-57F8-FCCF1981C6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7D3219-DF5B-3813-4E24-11692C9A53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279699-6881-CEB9-61C3-9C8AF851C4E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1522DE5-D876-48BD-3EBE-2DF48CDF3A05}"/>
              </a:ext>
            </a:extLst>
          </p:cNvPr>
          <p:cNvSpPr>
            <a:spLocks noGrp="1"/>
          </p:cNvSpPr>
          <p:nvPr>
            <p:ph type="sldNum" sz="quarter" idx="5"/>
          </p:nvPr>
        </p:nvSpPr>
        <p:spPr/>
        <p:txBody>
          <a:bodyPr/>
          <a:lstStyle/>
          <a:p>
            <a:fld id="{38C8F2B9-7FDA-5449-BC0F-FDE5F08F5C27}" type="slidenum">
              <a:rPr lang="en-US" smtClean="0"/>
              <a:t>18</a:t>
            </a:fld>
            <a:endParaRPr lang="en-US"/>
          </a:p>
        </p:txBody>
      </p:sp>
    </p:spTree>
    <p:extLst>
      <p:ext uri="{BB962C8B-B14F-4D97-AF65-F5344CB8AC3E}">
        <p14:creationId xmlns:p14="http://schemas.microsoft.com/office/powerpoint/2010/main" val="3698529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19EC79-5BDD-71D0-6A77-01BCF19628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D384BC-7FCD-E110-35A1-895A8068EF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79A83A-7F24-4FA3-BBB8-45F677888C7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83231DE-CA31-6398-F3B6-E871023DC0D2}"/>
              </a:ext>
            </a:extLst>
          </p:cNvPr>
          <p:cNvSpPr>
            <a:spLocks noGrp="1"/>
          </p:cNvSpPr>
          <p:nvPr>
            <p:ph type="sldNum" sz="quarter" idx="5"/>
          </p:nvPr>
        </p:nvSpPr>
        <p:spPr/>
        <p:txBody>
          <a:bodyPr/>
          <a:lstStyle/>
          <a:p>
            <a:fld id="{38C8F2B9-7FDA-5449-BC0F-FDE5F08F5C27}" type="slidenum">
              <a:rPr lang="en-US" smtClean="0"/>
              <a:t>19</a:t>
            </a:fld>
            <a:endParaRPr lang="en-US"/>
          </a:p>
        </p:txBody>
      </p:sp>
    </p:spTree>
    <p:extLst>
      <p:ext uri="{BB962C8B-B14F-4D97-AF65-F5344CB8AC3E}">
        <p14:creationId xmlns:p14="http://schemas.microsoft.com/office/powerpoint/2010/main" val="624505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A0F37A-068A-7FBC-54A1-E289289839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5BECBA-4139-F630-C802-D0DFB2B351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62143C-F306-0E52-98BB-17389CC9150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B5B7995-F7D2-EE22-95F0-D664B357B117}"/>
              </a:ext>
            </a:extLst>
          </p:cNvPr>
          <p:cNvSpPr>
            <a:spLocks noGrp="1"/>
          </p:cNvSpPr>
          <p:nvPr>
            <p:ph type="sldNum" sz="quarter" idx="5"/>
          </p:nvPr>
        </p:nvSpPr>
        <p:spPr/>
        <p:txBody>
          <a:bodyPr/>
          <a:lstStyle/>
          <a:p>
            <a:fld id="{38C8F2B9-7FDA-5449-BC0F-FDE5F08F5C27}" type="slidenum">
              <a:rPr lang="en-US" smtClean="0"/>
              <a:t>20</a:t>
            </a:fld>
            <a:endParaRPr lang="en-US"/>
          </a:p>
        </p:txBody>
      </p:sp>
    </p:spTree>
    <p:extLst>
      <p:ext uri="{BB962C8B-B14F-4D97-AF65-F5344CB8AC3E}">
        <p14:creationId xmlns:p14="http://schemas.microsoft.com/office/powerpoint/2010/main" val="19569203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B5896F-A6E8-658F-41A2-0F0D36448F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CE185-4D06-0A24-CFF2-515005BB38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E8DA70-CE24-5B1B-7348-D4763745964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7E6FF70-6227-0924-B94E-6BC234D0C533}"/>
              </a:ext>
            </a:extLst>
          </p:cNvPr>
          <p:cNvSpPr>
            <a:spLocks noGrp="1"/>
          </p:cNvSpPr>
          <p:nvPr>
            <p:ph type="sldNum" sz="quarter" idx="5"/>
          </p:nvPr>
        </p:nvSpPr>
        <p:spPr/>
        <p:txBody>
          <a:bodyPr/>
          <a:lstStyle/>
          <a:p>
            <a:fld id="{38C8F2B9-7FDA-5449-BC0F-FDE5F08F5C27}" type="slidenum">
              <a:rPr lang="en-US" smtClean="0"/>
              <a:t>21</a:t>
            </a:fld>
            <a:endParaRPr lang="en-US"/>
          </a:p>
        </p:txBody>
      </p:sp>
    </p:spTree>
    <p:extLst>
      <p:ext uri="{BB962C8B-B14F-4D97-AF65-F5344CB8AC3E}">
        <p14:creationId xmlns:p14="http://schemas.microsoft.com/office/powerpoint/2010/main" val="1540181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7D6F8-0794-70CF-121E-96151A6438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3E0067-8CC2-4F87-717B-A08EB17108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92E286-2494-B557-2627-B19DA94B7CE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FF6DD6D-5D59-0ED5-F612-24B199657A85}"/>
              </a:ext>
            </a:extLst>
          </p:cNvPr>
          <p:cNvSpPr>
            <a:spLocks noGrp="1"/>
          </p:cNvSpPr>
          <p:nvPr>
            <p:ph type="sldNum" sz="quarter" idx="5"/>
          </p:nvPr>
        </p:nvSpPr>
        <p:spPr/>
        <p:txBody>
          <a:bodyPr/>
          <a:lstStyle/>
          <a:p>
            <a:fld id="{38C8F2B9-7FDA-5449-BC0F-FDE5F08F5C27}" type="slidenum">
              <a:rPr lang="en-US" smtClean="0"/>
              <a:t>22</a:t>
            </a:fld>
            <a:endParaRPr lang="en-US"/>
          </a:p>
        </p:txBody>
      </p:sp>
    </p:spTree>
    <p:extLst>
      <p:ext uri="{BB962C8B-B14F-4D97-AF65-F5344CB8AC3E}">
        <p14:creationId xmlns:p14="http://schemas.microsoft.com/office/powerpoint/2010/main" val="40483373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742950" y="2125980"/>
            <a:ext cx="84201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485900" y="3840480"/>
            <a:ext cx="69342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800" b="0" i="1">
                <a:solidFill>
                  <a:schemeClr val="bg1"/>
                </a:solidFill>
                <a:latin typeface="Arial"/>
                <a:cs typeface="Arial"/>
              </a:defRPr>
            </a:lvl1pPr>
          </a:lstStyle>
          <a:p>
            <a:pPr marL="12700">
              <a:lnSpc>
                <a:spcPts val="1810"/>
              </a:lnSpc>
            </a:pPr>
            <a:r>
              <a:rPr spc="-50" dirty="0"/>
              <a:t>Making</a:t>
            </a:r>
            <a:r>
              <a:rPr spc="-95" dirty="0"/>
              <a:t> </a:t>
            </a:r>
            <a:r>
              <a:rPr spc="-90" dirty="0"/>
              <a:t>Animals</a:t>
            </a:r>
            <a:r>
              <a:rPr spc="-75" dirty="0"/>
              <a:t> </a:t>
            </a:r>
            <a:r>
              <a:rPr spc="-55" dirty="0"/>
              <a:t>Healtier</a:t>
            </a:r>
            <a:r>
              <a:rPr spc="-70" dirty="0"/>
              <a:t> </a:t>
            </a:r>
            <a:r>
              <a:rPr spc="-80" dirty="0"/>
              <a:t>and</a:t>
            </a:r>
            <a:r>
              <a:rPr spc="-90" dirty="0"/>
              <a:t> </a:t>
            </a:r>
            <a:r>
              <a:rPr spc="-120" dirty="0"/>
              <a:t>Safer </a:t>
            </a:r>
            <a:r>
              <a:rPr spc="-475" dirty="0"/>
              <a:t>®</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10/30/2024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1" i="1">
                <a:solidFill>
                  <a:srgbClr val="24216C"/>
                </a:solidFill>
                <a:latin typeface="Arial-BoldItalicMT"/>
                <a:cs typeface="Arial-BoldItalicMT"/>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defRPr sz="1800" b="0" i="1">
                <a:solidFill>
                  <a:schemeClr val="bg1"/>
                </a:solidFill>
                <a:latin typeface="Arial"/>
                <a:cs typeface="Arial"/>
              </a:defRPr>
            </a:lvl1pPr>
          </a:lstStyle>
          <a:p>
            <a:pPr marL="12700">
              <a:lnSpc>
                <a:spcPts val="1810"/>
              </a:lnSpc>
            </a:pPr>
            <a:r>
              <a:rPr spc="-50" dirty="0"/>
              <a:t>Making</a:t>
            </a:r>
            <a:r>
              <a:rPr spc="-95" dirty="0"/>
              <a:t> </a:t>
            </a:r>
            <a:r>
              <a:rPr spc="-90" dirty="0"/>
              <a:t>Animals</a:t>
            </a:r>
            <a:r>
              <a:rPr spc="-75" dirty="0"/>
              <a:t> </a:t>
            </a:r>
            <a:r>
              <a:rPr spc="-55" dirty="0"/>
              <a:t>Healtier</a:t>
            </a:r>
            <a:r>
              <a:rPr spc="-70" dirty="0"/>
              <a:t> </a:t>
            </a:r>
            <a:r>
              <a:rPr spc="-80" dirty="0"/>
              <a:t>and</a:t>
            </a:r>
            <a:r>
              <a:rPr spc="-90" dirty="0"/>
              <a:t> </a:t>
            </a:r>
            <a:r>
              <a:rPr spc="-120" dirty="0"/>
              <a:t>Safer </a:t>
            </a:r>
            <a:r>
              <a:rPr spc="-475" dirty="0"/>
              <a:t>®</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10/30/2024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9031224" y="3404615"/>
            <a:ext cx="487680" cy="622300"/>
          </a:xfrm>
          <a:custGeom>
            <a:avLst/>
            <a:gdLst/>
            <a:ahLst/>
            <a:cxnLst/>
            <a:rect l="l" t="t" r="r" b="b"/>
            <a:pathLst>
              <a:path w="487679" h="622300">
                <a:moveTo>
                  <a:pt x="487679" y="0"/>
                </a:moveTo>
                <a:lnTo>
                  <a:pt x="0" y="0"/>
                </a:lnTo>
                <a:lnTo>
                  <a:pt x="0" y="621792"/>
                </a:lnTo>
                <a:lnTo>
                  <a:pt x="487679" y="621792"/>
                </a:lnTo>
                <a:lnTo>
                  <a:pt x="487679" y="0"/>
                </a:lnTo>
                <a:close/>
              </a:path>
            </a:pathLst>
          </a:custGeom>
          <a:solidFill>
            <a:srgbClr val="FFC000"/>
          </a:solidFill>
        </p:spPr>
        <p:txBody>
          <a:bodyPr wrap="square" lIns="0" tIns="0" rIns="0" bIns="0" rtlCol="0"/>
          <a:lstStyle/>
          <a:p>
            <a:endParaRPr/>
          </a:p>
        </p:txBody>
      </p:sp>
      <p:sp>
        <p:nvSpPr>
          <p:cNvPr id="17" name="bg object 17"/>
          <p:cNvSpPr/>
          <p:nvPr/>
        </p:nvSpPr>
        <p:spPr>
          <a:xfrm>
            <a:off x="9044940" y="851916"/>
            <a:ext cx="0" cy="3127375"/>
          </a:xfrm>
          <a:custGeom>
            <a:avLst/>
            <a:gdLst/>
            <a:ahLst/>
            <a:cxnLst/>
            <a:rect l="l" t="t" r="r" b="b"/>
            <a:pathLst>
              <a:path h="3127375">
                <a:moveTo>
                  <a:pt x="0" y="0"/>
                </a:moveTo>
                <a:lnTo>
                  <a:pt x="0" y="3127375"/>
                </a:lnTo>
              </a:path>
            </a:pathLst>
          </a:custGeom>
          <a:ln w="28575">
            <a:solidFill>
              <a:srgbClr val="FFC000"/>
            </a:solidFill>
          </a:ln>
        </p:spPr>
        <p:txBody>
          <a:bodyPr wrap="square" lIns="0" tIns="0" rIns="0" bIns="0" rtlCol="0"/>
          <a:lstStyle/>
          <a:p>
            <a:endParaRPr/>
          </a:p>
        </p:txBody>
      </p:sp>
      <p:sp>
        <p:nvSpPr>
          <p:cNvPr id="18" name="bg object 18"/>
          <p:cNvSpPr/>
          <p:nvPr/>
        </p:nvSpPr>
        <p:spPr>
          <a:xfrm>
            <a:off x="9491472"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19" name="bg object 19"/>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20" name="bg object 20"/>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21" name="bg object 21"/>
          <p:cNvPicPr/>
          <p:nvPr/>
        </p:nvPicPr>
        <p:blipFill>
          <a:blip r:embed="rId2" cstate="print"/>
          <a:stretch>
            <a:fillRect/>
          </a:stretch>
        </p:blipFill>
        <p:spPr>
          <a:xfrm>
            <a:off x="219021" y="258835"/>
            <a:ext cx="3691425" cy="426851"/>
          </a:xfrm>
          <a:prstGeom prst="rect">
            <a:avLst/>
          </a:prstGeom>
        </p:spPr>
      </p:pic>
      <p:sp>
        <p:nvSpPr>
          <p:cNvPr id="2" name="Holder 2"/>
          <p:cNvSpPr>
            <a:spLocks noGrp="1"/>
          </p:cNvSpPr>
          <p:nvPr>
            <p:ph type="title"/>
          </p:nvPr>
        </p:nvSpPr>
        <p:spPr/>
        <p:txBody>
          <a:bodyPr lIns="0" tIns="0" rIns="0" bIns="0"/>
          <a:lstStyle>
            <a:lvl1pPr>
              <a:defRPr sz="3600" b="1" i="1">
                <a:solidFill>
                  <a:srgbClr val="24216C"/>
                </a:solidFill>
                <a:latin typeface="Arial-BoldItalicMT"/>
                <a:cs typeface="Arial-BoldItalicMT"/>
              </a:defRPr>
            </a:lvl1pPr>
          </a:lstStyle>
          <a:p>
            <a:endParaRPr/>
          </a:p>
        </p:txBody>
      </p:sp>
      <p:sp>
        <p:nvSpPr>
          <p:cNvPr id="3" name="Holder 3"/>
          <p:cNvSpPr>
            <a:spLocks noGrp="1"/>
          </p:cNvSpPr>
          <p:nvPr>
            <p:ph sz="half" idx="2"/>
          </p:nvPr>
        </p:nvSpPr>
        <p:spPr>
          <a:xfrm>
            <a:off x="495300" y="1577340"/>
            <a:ext cx="430911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101590" y="1577340"/>
            <a:ext cx="430911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800" b="0" i="1">
                <a:solidFill>
                  <a:schemeClr val="bg1"/>
                </a:solidFill>
                <a:latin typeface="Arial"/>
                <a:cs typeface="Arial"/>
              </a:defRPr>
            </a:lvl1pPr>
          </a:lstStyle>
          <a:p>
            <a:pPr marL="12700">
              <a:lnSpc>
                <a:spcPts val="1810"/>
              </a:lnSpc>
            </a:pPr>
            <a:r>
              <a:rPr spc="-50" dirty="0"/>
              <a:t>Making</a:t>
            </a:r>
            <a:r>
              <a:rPr spc="-95" dirty="0"/>
              <a:t> </a:t>
            </a:r>
            <a:r>
              <a:rPr spc="-90" dirty="0"/>
              <a:t>Animals</a:t>
            </a:r>
            <a:r>
              <a:rPr spc="-75" dirty="0"/>
              <a:t> </a:t>
            </a:r>
            <a:r>
              <a:rPr spc="-55" dirty="0"/>
              <a:t>Healtier</a:t>
            </a:r>
            <a:r>
              <a:rPr spc="-70" dirty="0"/>
              <a:t> </a:t>
            </a:r>
            <a:r>
              <a:rPr spc="-80" dirty="0"/>
              <a:t>and</a:t>
            </a:r>
            <a:r>
              <a:rPr spc="-90" dirty="0"/>
              <a:t> </a:t>
            </a:r>
            <a:r>
              <a:rPr spc="-120" dirty="0"/>
              <a:t>Safer </a:t>
            </a:r>
            <a:r>
              <a:rPr spc="-475" dirty="0"/>
              <a:t>®</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10/30/2024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17" name="bg object 17"/>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76" y="0"/>
                </a:moveTo>
                <a:lnTo>
                  <a:pt x="82308" y="0"/>
                </a:lnTo>
                <a:lnTo>
                  <a:pt x="82308" y="493776"/>
                </a:lnTo>
                <a:lnTo>
                  <a:pt x="8799576" y="493776"/>
                </a:lnTo>
                <a:lnTo>
                  <a:pt x="8799576" y="0"/>
                </a:lnTo>
                <a:close/>
              </a:path>
            </a:pathLst>
          </a:custGeom>
          <a:solidFill>
            <a:srgbClr val="24216C"/>
          </a:solidFill>
        </p:spPr>
        <p:txBody>
          <a:bodyPr wrap="square" lIns="0" tIns="0" rIns="0" bIns="0" rtlCol="0"/>
          <a:lstStyle/>
          <a:p>
            <a:endParaRPr/>
          </a:p>
        </p:txBody>
      </p:sp>
      <p:sp>
        <p:nvSpPr>
          <p:cNvPr id="18" name="bg object 18"/>
          <p:cNvSpPr/>
          <p:nvPr/>
        </p:nvSpPr>
        <p:spPr>
          <a:xfrm>
            <a:off x="0" y="6364223"/>
            <a:ext cx="1036319" cy="494030"/>
          </a:xfrm>
          <a:custGeom>
            <a:avLst/>
            <a:gdLst/>
            <a:ahLst/>
            <a:cxnLst/>
            <a:rect l="l" t="t" r="r" b="b"/>
            <a:pathLst>
              <a:path w="1036319" h="494029">
                <a:moveTo>
                  <a:pt x="0" y="493773"/>
                </a:moveTo>
                <a:lnTo>
                  <a:pt x="1036319" y="493773"/>
                </a:lnTo>
                <a:lnTo>
                  <a:pt x="1036319" y="0"/>
                </a:lnTo>
                <a:lnTo>
                  <a:pt x="0" y="0"/>
                </a:lnTo>
                <a:lnTo>
                  <a:pt x="0" y="493773"/>
                </a:lnTo>
                <a:close/>
              </a:path>
            </a:pathLst>
          </a:custGeom>
          <a:solidFill>
            <a:srgbClr val="24216C"/>
          </a:solidFill>
        </p:spPr>
        <p:txBody>
          <a:bodyPr wrap="square" lIns="0" tIns="0" rIns="0" bIns="0" rtlCol="0"/>
          <a:lstStyle/>
          <a:p>
            <a:endParaRPr/>
          </a:p>
        </p:txBody>
      </p:sp>
      <p:pic>
        <p:nvPicPr>
          <p:cNvPr id="19" name="bg object 19"/>
          <p:cNvPicPr/>
          <p:nvPr/>
        </p:nvPicPr>
        <p:blipFill>
          <a:blip r:embed="rId2" cstate="print"/>
          <a:stretch>
            <a:fillRect/>
          </a:stretch>
        </p:blipFill>
        <p:spPr>
          <a:xfrm>
            <a:off x="3624111" y="798585"/>
            <a:ext cx="2630329" cy="2787275"/>
          </a:xfrm>
          <a:prstGeom prst="rect">
            <a:avLst/>
          </a:prstGeom>
        </p:spPr>
      </p:pic>
      <p:pic>
        <p:nvPicPr>
          <p:cNvPr id="20" name="bg object 20"/>
          <p:cNvPicPr/>
          <p:nvPr/>
        </p:nvPicPr>
        <p:blipFill>
          <a:blip r:embed="rId3" cstate="print"/>
          <a:stretch>
            <a:fillRect/>
          </a:stretch>
        </p:blipFill>
        <p:spPr>
          <a:xfrm>
            <a:off x="3300917" y="4656295"/>
            <a:ext cx="3309498" cy="373639"/>
          </a:xfrm>
          <a:prstGeom prst="rect">
            <a:avLst/>
          </a:prstGeom>
        </p:spPr>
      </p:pic>
      <p:sp>
        <p:nvSpPr>
          <p:cNvPr id="2" name="Holder 2"/>
          <p:cNvSpPr>
            <a:spLocks noGrp="1"/>
          </p:cNvSpPr>
          <p:nvPr>
            <p:ph type="title"/>
          </p:nvPr>
        </p:nvSpPr>
        <p:spPr/>
        <p:txBody>
          <a:bodyPr lIns="0" tIns="0" rIns="0" bIns="0"/>
          <a:lstStyle>
            <a:lvl1pPr>
              <a:defRPr sz="3600" b="1" i="1">
                <a:solidFill>
                  <a:srgbClr val="24216C"/>
                </a:solidFill>
                <a:latin typeface="Arial-BoldItalicMT"/>
                <a:cs typeface="Arial-BoldItalicMT"/>
              </a:defRPr>
            </a:lvl1pPr>
          </a:lstStyle>
          <a:p>
            <a:endParaRPr/>
          </a:p>
        </p:txBody>
      </p:sp>
      <p:sp>
        <p:nvSpPr>
          <p:cNvPr id="3" name="Holder 3"/>
          <p:cNvSpPr>
            <a:spLocks noGrp="1"/>
          </p:cNvSpPr>
          <p:nvPr>
            <p:ph type="ftr" sz="quarter" idx="5"/>
          </p:nvPr>
        </p:nvSpPr>
        <p:spPr/>
        <p:txBody>
          <a:bodyPr lIns="0" tIns="0" rIns="0" bIns="0"/>
          <a:lstStyle>
            <a:lvl1pPr>
              <a:defRPr sz="1800" b="0" i="1">
                <a:solidFill>
                  <a:schemeClr val="bg1"/>
                </a:solidFill>
                <a:latin typeface="Arial"/>
                <a:cs typeface="Arial"/>
              </a:defRPr>
            </a:lvl1pPr>
          </a:lstStyle>
          <a:p>
            <a:pPr marL="12700">
              <a:lnSpc>
                <a:spcPts val="1810"/>
              </a:lnSpc>
            </a:pPr>
            <a:r>
              <a:rPr spc="-50" dirty="0"/>
              <a:t>Making</a:t>
            </a:r>
            <a:r>
              <a:rPr spc="-95" dirty="0"/>
              <a:t> </a:t>
            </a:r>
            <a:r>
              <a:rPr spc="-90" dirty="0"/>
              <a:t>Animals</a:t>
            </a:r>
            <a:r>
              <a:rPr spc="-75" dirty="0"/>
              <a:t> </a:t>
            </a:r>
            <a:r>
              <a:rPr spc="-55" dirty="0"/>
              <a:t>Healtier</a:t>
            </a:r>
            <a:r>
              <a:rPr spc="-70" dirty="0"/>
              <a:t> </a:t>
            </a:r>
            <a:r>
              <a:rPr spc="-80" dirty="0"/>
              <a:t>and</a:t>
            </a:r>
            <a:r>
              <a:rPr spc="-90" dirty="0"/>
              <a:t> </a:t>
            </a:r>
            <a:r>
              <a:rPr spc="-120" dirty="0"/>
              <a:t>Safer </a:t>
            </a:r>
            <a:r>
              <a:rPr spc="-475" dirty="0"/>
              <a:t>®</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10/30/2024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17" name="bg object 17"/>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18" name="bg object 18"/>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9" name="bg object 19"/>
          <p:cNvPicPr/>
          <p:nvPr/>
        </p:nvPicPr>
        <p:blipFill>
          <a:blip r:embed="rId2" cstate="print"/>
          <a:stretch>
            <a:fillRect/>
          </a:stretch>
        </p:blipFill>
        <p:spPr>
          <a:xfrm>
            <a:off x="9095231" y="5026152"/>
            <a:ext cx="755903" cy="505968"/>
          </a:xfrm>
          <a:prstGeom prst="rect">
            <a:avLst/>
          </a:prstGeom>
        </p:spPr>
      </p:pic>
      <p:pic>
        <p:nvPicPr>
          <p:cNvPr id="20" name="bg object 20"/>
          <p:cNvPicPr/>
          <p:nvPr/>
        </p:nvPicPr>
        <p:blipFill>
          <a:blip r:embed="rId3" cstate="print"/>
          <a:stretch>
            <a:fillRect/>
          </a:stretch>
        </p:blipFill>
        <p:spPr>
          <a:xfrm>
            <a:off x="9095231" y="3435096"/>
            <a:ext cx="755903" cy="502919"/>
          </a:xfrm>
          <a:prstGeom prst="rect">
            <a:avLst/>
          </a:prstGeom>
        </p:spPr>
      </p:pic>
      <p:pic>
        <p:nvPicPr>
          <p:cNvPr id="21" name="bg object 21"/>
          <p:cNvPicPr/>
          <p:nvPr/>
        </p:nvPicPr>
        <p:blipFill>
          <a:blip r:embed="rId4" cstate="print"/>
          <a:stretch>
            <a:fillRect/>
          </a:stretch>
        </p:blipFill>
        <p:spPr>
          <a:xfrm>
            <a:off x="9095231" y="4245864"/>
            <a:ext cx="755903" cy="502919"/>
          </a:xfrm>
          <a:prstGeom prst="rect">
            <a:avLst/>
          </a:prstGeom>
        </p:spPr>
      </p:pic>
      <p:pic>
        <p:nvPicPr>
          <p:cNvPr id="22" name="bg object 22"/>
          <p:cNvPicPr/>
          <p:nvPr/>
        </p:nvPicPr>
        <p:blipFill>
          <a:blip r:embed="rId5" cstate="print"/>
          <a:stretch>
            <a:fillRect/>
          </a:stretch>
        </p:blipFill>
        <p:spPr>
          <a:xfrm>
            <a:off x="9095231" y="5711952"/>
            <a:ext cx="755903" cy="502920"/>
          </a:xfrm>
          <a:prstGeom prst="rect">
            <a:avLst/>
          </a:prstGeom>
        </p:spPr>
      </p:pic>
      <p:pic>
        <p:nvPicPr>
          <p:cNvPr id="23" name="bg object 23"/>
          <p:cNvPicPr/>
          <p:nvPr/>
        </p:nvPicPr>
        <p:blipFill>
          <a:blip r:embed="rId6" cstate="print"/>
          <a:stretch>
            <a:fillRect/>
          </a:stretch>
        </p:blipFill>
        <p:spPr>
          <a:xfrm>
            <a:off x="9549383" y="88392"/>
            <a:ext cx="348246" cy="2771393"/>
          </a:xfrm>
          <a:prstGeom prst="rect">
            <a:avLst/>
          </a:prstGeom>
        </p:spPr>
      </p:pic>
      <p:sp>
        <p:nvSpPr>
          <p:cNvPr id="2" name="Holder 2"/>
          <p:cNvSpPr>
            <a:spLocks noGrp="1"/>
          </p:cNvSpPr>
          <p:nvPr>
            <p:ph type="ftr" sz="quarter" idx="5"/>
          </p:nvPr>
        </p:nvSpPr>
        <p:spPr/>
        <p:txBody>
          <a:bodyPr lIns="0" tIns="0" rIns="0" bIns="0"/>
          <a:lstStyle>
            <a:lvl1pPr>
              <a:defRPr sz="1800" b="0" i="1">
                <a:solidFill>
                  <a:schemeClr val="bg1"/>
                </a:solidFill>
                <a:latin typeface="Arial"/>
                <a:cs typeface="Arial"/>
              </a:defRPr>
            </a:lvl1pPr>
          </a:lstStyle>
          <a:p>
            <a:pPr marL="12700">
              <a:lnSpc>
                <a:spcPts val="1810"/>
              </a:lnSpc>
            </a:pPr>
            <a:r>
              <a:rPr spc="-50" dirty="0"/>
              <a:t>Making</a:t>
            </a:r>
            <a:r>
              <a:rPr spc="-95" dirty="0"/>
              <a:t> </a:t>
            </a:r>
            <a:r>
              <a:rPr spc="-90" dirty="0"/>
              <a:t>Animals</a:t>
            </a:r>
            <a:r>
              <a:rPr spc="-75" dirty="0"/>
              <a:t> </a:t>
            </a:r>
            <a:r>
              <a:rPr spc="-55" dirty="0"/>
              <a:t>Healtier</a:t>
            </a:r>
            <a:r>
              <a:rPr spc="-70" dirty="0"/>
              <a:t> </a:t>
            </a:r>
            <a:r>
              <a:rPr spc="-80" dirty="0"/>
              <a:t>and</a:t>
            </a:r>
            <a:r>
              <a:rPr spc="-90" dirty="0"/>
              <a:t> </a:t>
            </a:r>
            <a:r>
              <a:rPr spc="-120" dirty="0"/>
              <a:t>Safer </a:t>
            </a:r>
            <a:r>
              <a:rPr spc="-475" dirty="0"/>
              <a:t>®</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10/30/2024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3E4D8-ADB6-4A5B-A142-E59D9B4AB02E}"/>
              </a:ext>
            </a:extLst>
          </p:cNvPr>
          <p:cNvSpPr>
            <a:spLocks noGrp="1"/>
          </p:cNvSpPr>
          <p:nvPr>
            <p:ph type="ctrTitle"/>
          </p:nvPr>
        </p:nvSpPr>
        <p:spPr>
          <a:xfrm>
            <a:off x="1238250" y="2009552"/>
            <a:ext cx="7429500" cy="1500411"/>
          </a:xfrm>
        </p:spPr>
        <p:txBody>
          <a:bodyPr anchor="b"/>
          <a:lstStyle>
            <a:lvl1pPr algn="ctr">
              <a:defRPr sz="4875"/>
            </a:lvl1pPr>
          </a:lstStyle>
          <a:p>
            <a:r>
              <a:rPr lang="en-US"/>
              <a:t>Click to edit Master title style</a:t>
            </a:r>
          </a:p>
        </p:txBody>
      </p:sp>
      <p:sp>
        <p:nvSpPr>
          <p:cNvPr id="3" name="Subtitle 2">
            <a:extLst>
              <a:ext uri="{FF2B5EF4-FFF2-40B4-BE49-F238E27FC236}">
                <a16:creationId xmlns:a16="http://schemas.microsoft.com/office/drawing/2014/main" id="{8A119AC8-583C-4BB9-8B3A-82A554F41598}"/>
              </a:ext>
            </a:extLst>
          </p:cNvPr>
          <p:cNvSpPr>
            <a:spLocks noGrp="1"/>
          </p:cNvSpPr>
          <p:nvPr>
            <p:ph type="subTitle" idx="1"/>
          </p:nvPr>
        </p:nvSpPr>
        <p:spPr>
          <a:xfrm>
            <a:off x="1238250" y="3602038"/>
            <a:ext cx="7429500" cy="300082"/>
          </a:xfrm>
        </p:spPr>
        <p:txBody>
          <a:bodyPr/>
          <a:lstStyle>
            <a:lvl1pPr marL="0" indent="0" algn="ctr">
              <a:buNone/>
              <a:defRPr sz="1950"/>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a:t>Click to edit Master subtitle style</a:t>
            </a:r>
          </a:p>
        </p:txBody>
      </p:sp>
      <p:sp>
        <p:nvSpPr>
          <p:cNvPr id="4" name="Date Placeholder 3">
            <a:extLst>
              <a:ext uri="{FF2B5EF4-FFF2-40B4-BE49-F238E27FC236}">
                <a16:creationId xmlns:a16="http://schemas.microsoft.com/office/drawing/2014/main" id="{7EB22950-877B-4338-974C-FBA7034B7E48}"/>
              </a:ext>
            </a:extLst>
          </p:cNvPr>
          <p:cNvSpPr>
            <a:spLocks noGrp="1"/>
          </p:cNvSpPr>
          <p:nvPr>
            <p:ph type="dt" sz="half" idx="10"/>
          </p:nvPr>
        </p:nvSpPr>
        <p:spPr>
          <a:xfrm>
            <a:off x="495300" y="6377940"/>
            <a:ext cx="2278380" cy="276999"/>
          </a:xfrm>
        </p:spPr>
        <p:txBody>
          <a:bodyPr/>
          <a:lstStyle/>
          <a:p>
            <a:fld id="{4A57AA1B-4195-489B-B229-D2507B56DA1A}" type="datetimeFigureOut">
              <a:rPr lang="en-US" smtClean="0"/>
              <a:t>10/30/2024</a:t>
            </a:fld>
            <a:endParaRPr lang="en-US"/>
          </a:p>
        </p:txBody>
      </p:sp>
      <p:sp>
        <p:nvSpPr>
          <p:cNvPr id="5" name="Footer Placeholder 4">
            <a:extLst>
              <a:ext uri="{FF2B5EF4-FFF2-40B4-BE49-F238E27FC236}">
                <a16:creationId xmlns:a16="http://schemas.microsoft.com/office/drawing/2014/main" id="{C0D5D6FD-3189-4D23-968A-E71540ABD282}"/>
              </a:ext>
            </a:extLst>
          </p:cNvPr>
          <p:cNvSpPr>
            <a:spLocks noGrp="1"/>
          </p:cNvSpPr>
          <p:nvPr>
            <p:ph type="ftr" sz="quarter" idx="11"/>
          </p:nvPr>
        </p:nvSpPr>
        <p:spPr>
          <a:xfrm>
            <a:off x="5886703" y="6494703"/>
            <a:ext cx="3409315" cy="276999"/>
          </a:xfrm>
        </p:spPr>
        <p:txBody>
          <a:bodyPr/>
          <a:lstStyle/>
          <a:p>
            <a:endParaRPr lang="en-US"/>
          </a:p>
        </p:txBody>
      </p:sp>
      <p:sp>
        <p:nvSpPr>
          <p:cNvPr id="6" name="Slide Number Placeholder 5">
            <a:extLst>
              <a:ext uri="{FF2B5EF4-FFF2-40B4-BE49-F238E27FC236}">
                <a16:creationId xmlns:a16="http://schemas.microsoft.com/office/drawing/2014/main" id="{78616DC4-5513-43A6-831C-C6E65176D838}"/>
              </a:ext>
            </a:extLst>
          </p:cNvPr>
          <p:cNvSpPr>
            <a:spLocks noGrp="1"/>
          </p:cNvSpPr>
          <p:nvPr>
            <p:ph type="sldNum" sz="quarter" idx="12"/>
          </p:nvPr>
        </p:nvSpPr>
        <p:spPr>
          <a:xfrm>
            <a:off x="7132320" y="6377940"/>
            <a:ext cx="2278380" cy="276999"/>
          </a:xfrm>
        </p:spPr>
        <p:txBody>
          <a:bodyPr/>
          <a:lstStyle/>
          <a:p>
            <a:fld id="{164023E3-F964-426E-9407-3C0673F1613B}" type="slidenum">
              <a:rPr lang="en-US" smtClean="0"/>
              <a:t>‹#›</a:t>
            </a:fld>
            <a:endParaRPr lang="en-US"/>
          </a:p>
        </p:txBody>
      </p:sp>
    </p:spTree>
    <p:extLst>
      <p:ext uri="{BB962C8B-B14F-4D97-AF65-F5344CB8AC3E}">
        <p14:creationId xmlns:p14="http://schemas.microsoft.com/office/powerpoint/2010/main" val="31073926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17093" y="101295"/>
            <a:ext cx="9271812" cy="574675"/>
          </a:xfrm>
          <a:prstGeom prst="rect">
            <a:avLst/>
          </a:prstGeom>
        </p:spPr>
        <p:txBody>
          <a:bodyPr wrap="square" lIns="0" tIns="0" rIns="0" bIns="0">
            <a:spAutoFit/>
          </a:bodyPr>
          <a:lstStyle>
            <a:lvl1pPr>
              <a:defRPr sz="3600" b="1" i="1">
                <a:solidFill>
                  <a:srgbClr val="24216C"/>
                </a:solidFill>
                <a:latin typeface="Arial-BoldItalicMT"/>
                <a:cs typeface="Arial-BoldItalicMT"/>
              </a:defRPr>
            </a:lvl1pPr>
          </a:lstStyle>
          <a:p>
            <a:endParaRPr/>
          </a:p>
        </p:txBody>
      </p:sp>
      <p:sp>
        <p:nvSpPr>
          <p:cNvPr id="3" name="Holder 3"/>
          <p:cNvSpPr>
            <a:spLocks noGrp="1"/>
          </p:cNvSpPr>
          <p:nvPr>
            <p:ph type="body" idx="1"/>
          </p:nvPr>
        </p:nvSpPr>
        <p:spPr>
          <a:xfrm>
            <a:off x="401827" y="1392681"/>
            <a:ext cx="9102344" cy="332359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5886703" y="6494703"/>
            <a:ext cx="3409315" cy="254634"/>
          </a:xfrm>
          <a:prstGeom prst="rect">
            <a:avLst/>
          </a:prstGeom>
        </p:spPr>
        <p:txBody>
          <a:bodyPr wrap="square" lIns="0" tIns="0" rIns="0" bIns="0">
            <a:spAutoFit/>
          </a:bodyPr>
          <a:lstStyle>
            <a:lvl1pPr>
              <a:defRPr sz="1800" b="0" i="1">
                <a:solidFill>
                  <a:schemeClr val="bg1"/>
                </a:solidFill>
                <a:latin typeface="Arial"/>
                <a:cs typeface="Arial"/>
              </a:defRPr>
            </a:lvl1pPr>
          </a:lstStyle>
          <a:p>
            <a:pPr marL="12700">
              <a:lnSpc>
                <a:spcPts val="1810"/>
              </a:lnSpc>
            </a:pPr>
            <a:r>
              <a:rPr spc="-50" dirty="0"/>
              <a:t>Making</a:t>
            </a:r>
            <a:r>
              <a:rPr spc="-95" dirty="0"/>
              <a:t> </a:t>
            </a:r>
            <a:r>
              <a:rPr spc="-90" dirty="0"/>
              <a:t>Animals</a:t>
            </a:r>
            <a:r>
              <a:rPr spc="-75" dirty="0"/>
              <a:t> </a:t>
            </a:r>
            <a:r>
              <a:rPr spc="-55" dirty="0"/>
              <a:t>Healtier</a:t>
            </a:r>
            <a:r>
              <a:rPr spc="-70" dirty="0"/>
              <a:t> </a:t>
            </a:r>
            <a:r>
              <a:rPr spc="-80" dirty="0"/>
              <a:t>and</a:t>
            </a:r>
            <a:r>
              <a:rPr spc="-90" dirty="0"/>
              <a:t> </a:t>
            </a:r>
            <a:r>
              <a:rPr spc="-120" dirty="0"/>
              <a:t>Safer </a:t>
            </a:r>
            <a:r>
              <a:rPr spc="-475" dirty="0"/>
              <a:t>®</a:t>
            </a:r>
          </a:p>
        </p:txBody>
      </p:sp>
      <p:sp>
        <p:nvSpPr>
          <p:cNvPr id="5" name="Holder 5"/>
          <p:cNvSpPr>
            <a:spLocks noGrp="1"/>
          </p:cNvSpPr>
          <p:nvPr>
            <p:ph type="dt" sz="half" idx="6"/>
          </p:nvPr>
        </p:nvSpPr>
        <p:spPr>
          <a:xfrm>
            <a:off x="495300" y="6377940"/>
            <a:ext cx="227838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10/30/2024</a:t>
            </a:fld>
            <a:endParaRPr lang="en-US"/>
          </a:p>
        </p:txBody>
      </p:sp>
      <p:sp>
        <p:nvSpPr>
          <p:cNvPr id="6" name="Holder 6"/>
          <p:cNvSpPr>
            <a:spLocks noGrp="1"/>
          </p:cNvSpPr>
          <p:nvPr>
            <p:ph type="sldNum" sz="quarter" idx="7"/>
          </p:nvPr>
        </p:nvSpPr>
        <p:spPr>
          <a:xfrm>
            <a:off x="7132320" y="6377940"/>
            <a:ext cx="227838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29.png"/><Relationship Id="rId12" Type="http://schemas.openxmlformats.org/officeDocument/2006/relationships/image" Target="../media/image33.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32.png"/><Relationship Id="rId5" Type="http://schemas.openxmlformats.org/officeDocument/2006/relationships/image" Target="../media/image7.png"/><Relationship Id="rId10" Type="http://schemas.openxmlformats.org/officeDocument/2006/relationships/image" Target="../media/image31.png"/><Relationship Id="rId4" Type="http://schemas.openxmlformats.org/officeDocument/2006/relationships/image" Target="../media/image6.png"/><Relationship Id="rId9"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png"/><Relationship Id="rId7" Type="http://schemas.openxmlformats.org/officeDocument/2006/relationships/image" Target="../media/image3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34.png"/><Relationship Id="rId11" Type="http://schemas.openxmlformats.org/officeDocument/2006/relationships/image" Target="../media/image15.png"/><Relationship Id="rId5" Type="http://schemas.openxmlformats.org/officeDocument/2006/relationships/image" Target="../media/image7.png"/><Relationship Id="rId10" Type="http://schemas.openxmlformats.org/officeDocument/2006/relationships/image" Target="../media/image37.png"/><Relationship Id="rId4" Type="http://schemas.openxmlformats.org/officeDocument/2006/relationships/image" Target="../media/image6.png"/><Relationship Id="rId9" Type="http://schemas.openxmlformats.org/officeDocument/2006/relationships/image" Target="../media/image36.png"/></Relationships>
</file>

<file path=ppt/slides/_rels/slide1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png"/><Relationship Id="rId7" Type="http://schemas.openxmlformats.org/officeDocument/2006/relationships/image" Target="../media/image3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34.png"/><Relationship Id="rId11" Type="http://schemas.openxmlformats.org/officeDocument/2006/relationships/image" Target="../media/image15.png"/><Relationship Id="rId5" Type="http://schemas.openxmlformats.org/officeDocument/2006/relationships/image" Target="../media/image7.png"/><Relationship Id="rId10" Type="http://schemas.openxmlformats.org/officeDocument/2006/relationships/image" Target="../media/image37.png"/><Relationship Id="rId4" Type="http://schemas.openxmlformats.org/officeDocument/2006/relationships/image" Target="../media/image6.png"/><Relationship Id="rId9" Type="http://schemas.openxmlformats.org/officeDocument/2006/relationships/image" Target="../media/image36.png"/></Relationships>
</file>

<file path=ppt/slides/_rels/slide1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39.jpg"/><Relationship Id="rId3" Type="http://schemas.openxmlformats.org/officeDocument/2006/relationships/image" Target="../media/image5.png"/><Relationship Id="rId7" Type="http://schemas.openxmlformats.org/officeDocument/2006/relationships/image" Target="../media/image35.png"/><Relationship Id="rId12" Type="http://schemas.openxmlformats.org/officeDocument/2006/relationships/image" Target="../media/image38.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34.png"/><Relationship Id="rId11" Type="http://schemas.openxmlformats.org/officeDocument/2006/relationships/image" Target="../media/image15.png"/><Relationship Id="rId5" Type="http://schemas.openxmlformats.org/officeDocument/2006/relationships/image" Target="../media/image7.png"/><Relationship Id="rId15" Type="http://schemas.openxmlformats.org/officeDocument/2006/relationships/image" Target="../media/image41.png"/><Relationship Id="rId10" Type="http://schemas.openxmlformats.org/officeDocument/2006/relationships/image" Target="../media/image37.png"/><Relationship Id="rId4" Type="http://schemas.openxmlformats.org/officeDocument/2006/relationships/image" Target="../media/image6.png"/><Relationship Id="rId9" Type="http://schemas.openxmlformats.org/officeDocument/2006/relationships/image" Target="../media/image36.png"/><Relationship Id="rId14" Type="http://schemas.openxmlformats.org/officeDocument/2006/relationships/image" Target="../media/image40.png"/></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2.jpg"/><Relationship Id="rId7" Type="http://schemas.openxmlformats.org/officeDocument/2006/relationships/image" Target="../media/image6.png"/><Relationship Id="rId12" Type="http://schemas.openxmlformats.org/officeDocument/2006/relationships/image" Target="../media/image44.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5.png"/><Relationship Id="rId11" Type="http://schemas.openxmlformats.org/officeDocument/2006/relationships/image" Target="../media/image1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43.jpeg"/><Relationship Id="rId9" Type="http://schemas.openxmlformats.org/officeDocument/2006/relationships/image" Target="../media/image19.png"/></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5.png"/></Relationships>
</file>

<file path=ppt/slides/_rels/slide1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45.emf"/><Relationship Id="rId4" Type="http://schemas.openxmlformats.org/officeDocument/2006/relationships/image" Target="../media/image5.png"/><Relationship Id="rId9" Type="http://schemas.openxmlformats.org/officeDocument/2006/relationships/image" Target="../media/image15.png"/></Relationships>
</file>

<file path=ppt/slides/_rels/slide1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46.emf"/><Relationship Id="rId4" Type="http://schemas.openxmlformats.org/officeDocument/2006/relationships/image" Target="../media/image5.png"/><Relationship Id="rId9" Type="http://schemas.openxmlformats.org/officeDocument/2006/relationships/image" Target="../media/image15.png"/></Relationships>
</file>

<file path=ppt/slides/_rels/slide1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47.emf"/><Relationship Id="rId4" Type="http://schemas.openxmlformats.org/officeDocument/2006/relationships/image" Target="../media/image5.png"/><Relationship Id="rId9" Type="http://schemas.openxmlformats.org/officeDocument/2006/relationships/image" Target="../media/image15.png"/></Relationships>
</file>

<file path=ppt/slides/_rels/slide1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48.emf"/><Relationship Id="rId4" Type="http://schemas.openxmlformats.org/officeDocument/2006/relationships/image" Target="../media/image5.png"/><Relationship Id="rId9" Type="http://schemas.openxmlformats.org/officeDocument/2006/relationships/image" Target="../media/image15.png"/></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49.emf"/><Relationship Id="rId4" Type="http://schemas.openxmlformats.org/officeDocument/2006/relationships/image" Target="../media/image5.png"/><Relationship Id="rId9" Type="http://schemas.openxmlformats.org/officeDocument/2006/relationships/image" Target="../media/image15.png"/></Relationships>
</file>

<file path=ppt/slides/_rels/slide2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50.emf"/><Relationship Id="rId4" Type="http://schemas.openxmlformats.org/officeDocument/2006/relationships/image" Target="../media/image5.png"/><Relationship Id="rId9" Type="http://schemas.openxmlformats.org/officeDocument/2006/relationships/image" Target="../media/image15.png"/></Relationships>
</file>

<file path=ppt/slides/_rels/slide2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51.emf"/><Relationship Id="rId4" Type="http://schemas.openxmlformats.org/officeDocument/2006/relationships/image" Target="../media/image5.png"/><Relationship Id="rId9" Type="http://schemas.openxmlformats.org/officeDocument/2006/relationships/image" Target="../media/image15.png"/></Relationships>
</file>

<file path=ppt/slides/_rels/slide2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52.emf"/><Relationship Id="rId4" Type="http://schemas.openxmlformats.org/officeDocument/2006/relationships/image" Target="../media/image5.png"/><Relationship Id="rId9" Type="http://schemas.openxmlformats.org/officeDocument/2006/relationships/image" Target="../media/image15.png"/></Relationships>
</file>

<file path=ppt/slides/_rels/slide2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53.emf"/><Relationship Id="rId4" Type="http://schemas.openxmlformats.org/officeDocument/2006/relationships/image" Target="../media/image5.png"/><Relationship Id="rId9" Type="http://schemas.openxmlformats.org/officeDocument/2006/relationships/image" Target="../media/image15.png"/></Relationships>
</file>

<file path=ppt/slides/_rels/slide2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54.emf"/><Relationship Id="rId4" Type="http://schemas.openxmlformats.org/officeDocument/2006/relationships/image" Target="../media/image5.png"/><Relationship Id="rId9" Type="http://schemas.openxmlformats.org/officeDocument/2006/relationships/image" Target="../media/image15.png"/></Relationships>
</file>

<file path=ppt/slides/_rels/slide2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55.emf"/><Relationship Id="rId4" Type="http://schemas.openxmlformats.org/officeDocument/2006/relationships/image" Target="../media/image5.png"/><Relationship Id="rId9" Type="http://schemas.openxmlformats.org/officeDocument/2006/relationships/image" Target="../media/image15.png"/></Relationships>
</file>

<file path=ppt/slides/_rels/slide27.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59.png"/><Relationship Id="rId3" Type="http://schemas.openxmlformats.org/officeDocument/2006/relationships/image" Target="../media/image4.png"/><Relationship Id="rId7" Type="http://schemas.openxmlformats.org/officeDocument/2006/relationships/image" Target="../media/image19.png"/><Relationship Id="rId12" Type="http://schemas.openxmlformats.org/officeDocument/2006/relationships/image" Target="../media/image58.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7.png"/><Relationship Id="rId11" Type="http://schemas.openxmlformats.org/officeDocument/2006/relationships/image" Target="../media/image57.png"/><Relationship Id="rId5" Type="http://schemas.openxmlformats.org/officeDocument/2006/relationships/image" Target="../media/image6.png"/><Relationship Id="rId15" Type="http://schemas.openxmlformats.org/officeDocument/2006/relationships/image" Target="../media/image61.png"/><Relationship Id="rId10" Type="http://schemas.openxmlformats.org/officeDocument/2006/relationships/image" Target="../media/image56.emf"/><Relationship Id="rId4" Type="http://schemas.openxmlformats.org/officeDocument/2006/relationships/image" Target="../media/image5.png"/><Relationship Id="rId9" Type="http://schemas.openxmlformats.org/officeDocument/2006/relationships/image" Target="../media/image15.png"/><Relationship Id="rId14" Type="http://schemas.openxmlformats.org/officeDocument/2006/relationships/image" Target="../media/image60.png"/></Relationships>
</file>

<file path=ppt/slides/_rels/slide2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62.emf"/><Relationship Id="rId4" Type="http://schemas.openxmlformats.org/officeDocument/2006/relationships/image" Target="../media/image5.png"/><Relationship Id="rId9" Type="http://schemas.openxmlformats.org/officeDocument/2006/relationships/image" Target="../media/image15.png"/></Relationships>
</file>

<file path=ppt/slides/_rels/slide2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63.emf"/><Relationship Id="rId4" Type="http://schemas.openxmlformats.org/officeDocument/2006/relationships/image" Target="../media/image5.png"/><Relationship Id="rId9" Type="http://schemas.openxmlformats.org/officeDocument/2006/relationships/image" Target="../media/image15.pn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5.png"/><Relationship Id="rId7"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7.png"/><Relationship Id="rId10" Type="http://schemas.openxmlformats.org/officeDocument/2006/relationships/image" Target="../media/image15.png"/><Relationship Id="rId4" Type="http://schemas.openxmlformats.org/officeDocument/2006/relationships/image" Target="../media/image6.pn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5.png"/></Relationships>
</file>

<file path=ppt/slides/_rels/slide3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5.png"/></Relationships>
</file>

<file path=ppt/slides/_rels/slide3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7.png"/><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5.png"/></Relationships>
</file>

<file path=ppt/slides/_rels/slide3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7.png"/><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7.png"/><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64.emf"/></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7.jpg"/><Relationship Id="rId7" Type="http://schemas.openxmlformats.org/officeDocument/2006/relationships/image" Target="../media/image7.png"/><Relationship Id="rId2" Type="http://schemas.openxmlformats.org/officeDocument/2006/relationships/image" Target="../media/image16.jp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5.png"/><Relationship Id="rId4" Type="http://schemas.openxmlformats.org/officeDocument/2006/relationships/image" Target="../media/image4.png"/><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hyperlink" Target="mailto:sales@biostoneah.com"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hyperlink" Target="mailto:biostone.Europe@biostoneah.com" TargetMode="External"/><Relationship Id="rId5" Type="http://schemas.openxmlformats.org/officeDocument/2006/relationships/image" Target="../media/image7.png"/><Relationship Id="rId10" Type="http://schemas.openxmlformats.org/officeDocument/2006/relationships/image" Target="../media/image15.png"/><Relationship Id="rId4" Type="http://schemas.openxmlformats.org/officeDocument/2006/relationships/image" Target="../media/image6.png"/><Relationship Id="rId9" Type="http://schemas.openxmlformats.org/officeDocument/2006/relationships/hyperlink" Target="mailto:biostone.TR@biostoneah.com"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18.png"/><Relationship Id="rId2" Type="http://schemas.openxmlformats.org/officeDocument/2006/relationships/image" Target="../media/image20.emf"/><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21.png"/><Relationship Id="rId4" Type="http://schemas.openxmlformats.org/officeDocument/2006/relationships/image" Target="../media/image5.png"/><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4.png"/><Relationship Id="rId7" Type="http://schemas.openxmlformats.org/officeDocument/2006/relationships/image" Target="../media/image7.png"/><Relationship Id="rId12" Type="http://schemas.openxmlformats.org/officeDocument/2006/relationships/image" Target="../media/image27.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5.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4.png"/><Relationship Id="rId7" Type="http://schemas.openxmlformats.org/officeDocument/2006/relationships/image" Target="../media/image7.png"/><Relationship Id="rId12" Type="http://schemas.openxmlformats.org/officeDocument/2006/relationships/image" Target="../media/image15.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27.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258439" y="4468190"/>
            <a:ext cx="3367404" cy="636905"/>
          </a:xfrm>
          <a:prstGeom prst="rect">
            <a:avLst/>
          </a:prstGeom>
        </p:spPr>
        <p:txBody>
          <a:bodyPr vert="horz" wrap="square" lIns="0" tIns="13970" rIns="0" bIns="0" rtlCol="0">
            <a:spAutoFit/>
          </a:bodyPr>
          <a:lstStyle/>
          <a:p>
            <a:pPr marL="12700">
              <a:lnSpc>
                <a:spcPct val="100000"/>
              </a:lnSpc>
              <a:spcBef>
                <a:spcPts val="110"/>
              </a:spcBef>
            </a:pPr>
            <a:r>
              <a:rPr sz="4000" i="0" spc="-390" dirty="0">
                <a:latin typeface="Arial"/>
                <a:cs typeface="Arial"/>
              </a:rPr>
              <a:t>INTRODUCTION</a:t>
            </a:r>
            <a:endParaRPr sz="4000">
              <a:latin typeface="Arial"/>
              <a:cs typeface="Arial"/>
            </a:endParaRPr>
          </a:p>
        </p:txBody>
      </p:sp>
      <p:pic>
        <p:nvPicPr>
          <p:cNvPr id="3" name="object 3"/>
          <p:cNvPicPr/>
          <p:nvPr/>
        </p:nvPicPr>
        <p:blipFill>
          <a:blip r:embed="rId2" cstate="print"/>
          <a:stretch>
            <a:fillRect/>
          </a:stretch>
        </p:blipFill>
        <p:spPr>
          <a:xfrm>
            <a:off x="9095231" y="5026152"/>
            <a:ext cx="755903" cy="505968"/>
          </a:xfrm>
          <a:prstGeom prst="rect">
            <a:avLst/>
          </a:prstGeom>
        </p:spPr>
      </p:pic>
      <p:pic>
        <p:nvPicPr>
          <p:cNvPr id="4" name="object 4"/>
          <p:cNvPicPr/>
          <p:nvPr/>
        </p:nvPicPr>
        <p:blipFill>
          <a:blip r:embed="rId3" cstate="print"/>
          <a:stretch>
            <a:fillRect/>
          </a:stretch>
        </p:blipFill>
        <p:spPr>
          <a:xfrm>
            <a:off x="9095231" y="3435096"/>
            <a:ext cx="755903" cy="502919"/>
          </a:xfrm>
          <a:prstGeom prst="rect">
            <a:avLst/>
          </a:prstGeom>
        </p:spPr>
      </p:pic>
      <p:pic>
        <p:nvPicPr>
          <p:cNvPr id="5" name="object 5"/>
          <p:cNvPicPr/>
          <p:nvPr/>
        </p:nvPicPr>
        <p:blipFill>
          <a:blip r:embed="rId4" cstate="print"/>
          <a:stretch>
            <a:fillRect/>
          </a:stretch>
        </p:blipFill>
        <p:spPr>
          <a:xfrm>
            <a:off x="9095231" y="4245864"/>
            <a:ext cx="755903" cy="502919"/>
          </a:xfrm>
          <a:prstGeom prst="rect">
            <a:avLst/>
          </a:prstGeom>
        </p:spPr>
      </p:pic>
      <p:pic>
        <p:nvPicPr>
          <p:cNvPr id="6" name="object 6"/>
          <p:cNvPicPr/>
          <p:nvPr/>
        </p:nvPicPr>
        <p:blipFill>
          <a:blip r:embed="rId5" cstate="print"/>
          <a:stretch>
            <a:fillRect/>
          </a:stretch>
        </p:blipFill>
        <p:spPr>
          <a:xfrm>
            <a:off x="9095231" y="5711952"/>
            <a:ext cx="755903" cy="502920"/>
          </a:xfrm>
          <a:prstGeom prst="rect">
            <a:avLst/>
          </a:prstGeom>
        </p:spPr>
      </p:pic>
      <p:sp>
        <p:nvSpPr>
          <p:cNvPr id="12" name="object 12"/>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3" name="object 13"/>
          <p:cNvSpPr/>
          <p:nvPr/>
        </p:nvSpPr>
        <p:spPr>
          <a:xfrm>
            <a:off x="9491471" y="6638544"/>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4" name="object 14"/>
          <p:cNvGrpSpPr/>
          <p:nvPr/>
        </p:nvGrpSpPr>
        <p:grpSpPr>
          <a:xfrm>
            <a:off x="-6350" y="5894578"/>
            <a:ext cx="1031240" cy="970280"/>
            <a:chOff x="-6350" y="5894578"/>
            <a:chExt cx="1031240" cy="970280"/>
          </a:xfrm>
        </p:grpSpPr>
        <p:sp>
          <p:nvSpPr>
            <p:cNvPr id="15" name="object 15"/>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1"/>
                  </a:lnTo>
                  <a:lnTo>
                    <a:pt x="305012" y="932450"/>
                  </a:lnTo>
                  <a:lnTo>
                    <a:pt x="350503" y="946919"/>
                  </a:lnTo>
                  <a:lnTo>
                    <a:pt x="395842" y="957070"/>
                  </a:lnTo>
                  <a:lnTo>
                    <a:pt x="1018032" y="957070"/>
                  </a:lnTo>
                  <a:lnTo>
                    <a:pt x="1018032"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16" name="object 16"/>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2" y="483108"/>
                  </a:lnTo>
                  <a:lnTo>
                    <a:pt x="1018032" y="531418"/>
                  </a:lnTo>
                  <a:lnTo>
                    <a:pt x="1018032" y="579729"/>
                  </a:lnTo>
                  <a:lnTo>
                    <a:pt x="1018032" y="917904"/>
                  </a:lnTo>
                  <a:lnTo>
                    <a:pt x="1018032" y="957070"/>
                  </a:lnTo>
                </a:path>
                <a:path w="1018540" h="957579">
                  <a:moveTo>
                    <a:pt x="395842" y="957070"/>
                  </a:moveTo>
                  <a:lnTo>
                    <a:pt x="350503" y="946919"/>
                  </a:lnTo>
                  <a:lnTo>
                    <a:pt x="305012" y="932450"/>
                  </a:lnTo>
                  <a:lnTo>
                    <a:pt x="261527" y="914301"/>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17" name="object 17"/>
            <p:cNvPicPr/>
            <p:nvPr/>
          </p:nvPicPr>
          <p:blipFill>
            <a:blip r:embed="rId6" cstate="print"/>
            <a:stretch>
              <a:fillRect/>
            </a:stretch>
          </p:blipFill>
          <p:spPr>
            <a:xfrm>
              <a:off x="182879" y="6092950"/>
              <a:ext cx="688848" cy="667510"/>
            </a:xfrm>
            <a:prstGeom prst="rect">
              <a:avLst/>
            </a:prstGeom>
          </p:spPr>
        </p:pic>
      </p:grpSp>
      <p:sp>
        <p:nvSpPr>
          <p:cNvPr id="18" name="object 18"/>
          <p:cNvSpPr/>
          <p:nvPr/>
        </p:nvSpPr>
        <p:spPr>
          <a:xfrm>
            <a:off x="1243583" y="6352030"/>
            <a:ext cx="18415" cy="506095"/>
          </a:xfrm>
          <a:custGeom>
            <a:avLst/>
            <a:gdLst/>
            <a:ahLst/>
            <a:cxnLst/>
            <a:rect l="l" t="t" r="r" b="b"/>
            <a:pathLst>
              <a:path w="18415" h="506095">
                <a:moveTo>
                  <a:pt x="18287" y="0"/>
                </a:moveTo>
                <a:lnTo>
                  <a:pt x="0" y="0"/>
                </a:lnTo>
                <a:lnTo>
                  <a:pt x="0" y="505966"/>
                </a:lnTo>
                <a:lnTo>
                  <a:pt x="18287" y="505966"/>
                </a:lnTo>
                <a:lnTo>
                  <a:pt x="18287" y="0"/>
                </a:lnTo>
                <a:close/>
              </a:path>
            </a:pathLst>
          </a:custGeom>
          <a:solidFill>
            <a:srgbClr val="FFFFFF"/>
          </a:solidFill>
        </p:spPr>
        <p:txBody>
          <a:bodyPr wrap="square" lIns="0" tIns="0" rIns="0" bIns="0" rtlCol="0"/>
          <a:lstStyle/>
          <a:p>
            <a:endParaRPr/>
          </a:p>
        </p:txBody>
      </p:sp>
      <p:sp>
        <p:nvSpPr>
          <p:cNvPr id="19" name="object 19"/>
          <p:cNvSpPr/>
          <p:nvPr/>
        </p:nvSpPr>
        <p:spPr>
          <a:xfrm>
            <a:off x="1325880" y="6355078"/>
            <a:ext cx="9525" cy="502920"/>
          </a:xfrm>
          <a:custGeom>
            <a:avLst/>
            <a:gdLst/>
            <a:ahLst/>
            <a:cxnLst/>
            <a:rect l="l" t="t" r="r" b="b"/>
            <a:pathLst>
              <a:path w="9525" h="502920">
                <a:moveTo>
                  <a:pt x="9143" y="0"/>
                </a:moveTo>
                <a:lnTo>
                  <a:pt x="0" y="0"/>
                </a:lnTo>
                <a:lnTo>
                  <a:pt x="0" y="502918"/>
                </a:lnTo>
                <a:lnTo>
                  <a:pt x="9143" y="502918"/>
                </a:lnTo>
                <a:lnTo>
                  <a:pt x="9143" y="0"/>
                </a:lnTo>
                <a:close/>
              </a:path>
            </a:pathLst>
          </a:custGeom>
          <a:solidFill>
            <a:srgbClr val="FFFFFF"/>
          </a:solidFill>
        </p:spPr>
        <p:txBody>
          <a:bodyPr wrap="square" lIns="0" tIns="0" rIns="0" bIns="0" rtlCol="0"/>
          <a:lstStyle/>
          <a:p>
            <a:endParaRPr/>
          </a:p>
        </p:txBody>
      </p:sp>
      <p:sp>
        <p:nvSpPr>
          <p:cNvPr id="20" name="TextBox 19">
            <a:extLst>
              <a:ext uri="{FF2B5EF4-FFF2-40B4-BE49-F238E27FC236}">
                <a16:creationId xmlns:a16="http://schemas.microsoft.com/office/drawing/2014/main" id="{5E92D299-0B54-07AC-4A15-EA9095CE7B87}"/>
              </a:ext>
            </a:extLst>
          </p:cNvPr>
          <p:cNvSpPr txBox="1"/>
          <p:nvPr/>
        </p:nvSpPr>
        <p:spPr>
          <a:xfrm>
            <a:off x="871727" y="4243138"/>
            <a:ext cx="8078467" cy="1569660"/>
          </a:xfrm>
          <a:prstGeom prst="rect">
            <a:avLst/>
          </a:prstGeom>
          <a:solidFill>
            <a:schemeClr val="bg1"/>
          </a:solidFill>
        </p:spPr>
        <p:txBody>
          <a:bodyPr wrap="square" rtlCol="0">
            <a:spAutoFit/>
          </a:bodyPr>
          <a:lstStyle/>
          <a:p>
            <a:pPr algn="ctr"/>
            <a:r>
              <a:rPr lang="en-US" sz="2400" b="1" dirty="0">
                <a:solidFill>
                  <a:schemeClr val="tx2"/>
                </a:solidFill>
              </a:rPr>
              <a:t>Bulent ERGANI, Ph.D.</a:t>
            </a:r>
            <a:endParaRPr lang="tr-TR" sz="2400" b="1" dirty="0">
              <a:solidFill>
                <a:schemeClr val="tx2"/>
              </a:solidFill>
            </a:endParaRPr>
          </a:p>
          <a:p>
            <a:pPr algn="ctr"/>
            <a:r>
              <a:rPr lang="tr-TR" sz="2400" dirty="0">
                <a:solidFill>
                  <a:schemeClr val="tx2"/>
                </a:solidFill>
              </a:rPr>
              <a:t>Marketing </a:t>
            </a:r>
            <a:r>
              <a:rPr lang="tr-TR" sz="2400" dirty="0" err="1">
                <a:solidFill>
                  <a:schemeClr val="tx2"/>
                </a:solidFill>
              </a:rPr>
              <a:t>Director</a:t>
            </a:r>
            <a:endParaRPr lang="en-US" sz="2400" dirty="0">
              <a:solidFill>
                <a:schemeClr val="tx2"/>
              </a:solidFill>
            </a:endParaRPr>
          </a:p>
          <a:p>
            <a:pPr algn="ctr"/>
            <a:endParaRPr lang="en-US" sz="2400" dirty="0">
              <a:solidFill>
                <a:schemeClr val="tx2"/>
              </a:solidFill>
              <a:highlight>
                <a:srgbClr val="FFFF00"/>
              </a:highlight>
            </a:endParaRPr>
          </a:p>
          <a:p>
            <a:pPr algn="ctr"/>
            <a:endParaRPr lang="en-US" sz="2400" b="1" dirty="0">
              <a:solidFill>
                <a:schemeClr val="tx2"/>
              </a:solidFill>
            </a:endParaRPr>
          </a:p>
        </p:txBody>
      </p:sp>
      <p:sp>
        <p:nvSpPr>
          <p:cNvPr id="21" name="object 52">
            <a:extLst>
              <a:ext uri="{FF2B5EF4-FFF2-40B4-BE49-F238E27FC236}">
                <a16:creationId xmlns:a16="http://schemas.microsoft.com/office/drawing/2014/main" id="{FECEDB10-6B7B-3B4B-3E36-6074CE58B6DD}"/>
              </a:ext>
            </a:extLst>
          </p:cNvPr>
          <p:cNvSpPr txBox="1">
            <a:spLocks/>
          </p:cNvSpPr>
          <p:nvPr/>
        </p:nvSpPr>
        <p:spPr>
          <a:xfrm>
            <a:off x="5724527" y="6494703"/>
            <a:ext cx="3571492" cy="230832"/>
          </a:xfrm>
          <a:prstGeom prst="rect">
            <a:avLst/>
          </a:prstGeom>
        </p:spPr>
        <p:txBody>
          <a:bodyPr vert="horz" wrap="square" lIns="0" tIns="0" rIns="0" bIns="0" rtlCol="0">
            <a:spAutoFit/>
          </a:bodyPr>
          <a:lstStyle>
            <a:defPPr>
              <a:defRPr kern="0"/>
            </a:defPPr>
          </a:lstStyle>
          <a:p>
            <a:pPr marL="12700">
              <a:lnSpc>
                <a:spcPts val="1810"/>
              </a:lnSpc>
            </a:pPr>
            <a:r>
              <a:rPr lang="en-US" i="1" spc="-50" dirty="0">
                <a:solidFill>
                  <a:schemeClr val="bg1"/>
                </a:solidFill>
              </a:rPr>
              <a:t>Making</a:t>
            </a:r>
            <a:r>
              <a:rPr lang="en-US" i="1" spc="-95" dirty="0">
                <a:solidFill>
                  <a:schemeClr val="bg1"/>
                </a:solidFill>
              </a:rPr>
              <a:t> </a:t>
            </a:r>
            <a:r>
              <a:rPr lang="en-US" i="1" spc="-90" dirty="0">
                <a:solidFill>
                  <a:schemeClr val="bg1"/>
                </a:solidFill>
              </a:rPr>
              <a:t>Animals</a:t>
            </a:r>
            <a:r>
              <a:rPr lang="en-US" i="1" spc="-75" dirty="0">
                <a:solidFill>
                  <a:schemeClr val="bg1"/>
                </a:solidFill>
              </a:rPr>
              <a:t> </a:t>
            </a:r>
            <a:r>
              <a:rPr lang="en-US" i="1" spc="-55" dirty="0">
                <a:solidFill>
                  <a:schemeClr val="bg1"/>
                </a:solidFill>
              </a:rPr>
              <a:t>Healthier</a:t>
            </a:r>
            <a:r>
              <a:rPr lang="en-US" i="1" spc="-70" dirty="0">
                <a:solidFill>
                  <a:schemeClr val="bg1"/>
                </a:solidFill>
              </a:rPr>
              <a:t> </a:t>
            </a:r>
            <a:r>
              <a:rPr lang="en-US" i="1" spc="-80" dirty="0">
                <a:solidFill>
                  <a:schemeClr val="bg1"/>
                </a:solidFill>
              </a:rPr>
              <a:t>and</a:t>
            </a:r>
            <a:r>
              <a:rPr lang="en-US" i="1" spc="-90" dirty="0">
                <a:solidFill>
                  <a:schemeClr val="bg1"/>
                </a:solidFill>
              </a:rPr>
              <a:t> </a:t>
            </a:r>
            <a:r>
              <a:rPr lang="en-US" i="1" spc="-120" dirty="0">
                <a:solidFill>
                  <a:schemeClr val="bg1"/>
                </a:solidFill>
              </a:rPr>
              <a:t>Safer </a:t>
            </a:r>
            <a:r>
              <a:rPr lang="en-US" i="1" spc="-475" dirty="0">
                <a:solidFill>
                  <a:schemeClr val="bg1"/>
                </a:solidFill>
              </a:rPr>
              <a: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txBox="1">
            <a:spLocks noGrp="1"/>
          </p:cNvSpPr>
          <p:nvPr>
            <p:ph type="title"/>
          </p:nvPr>
        </p:nvSpPr>
        <p:spPr>
          <a:xfrm>
            <a:off x="189687" y="100406"/>
            <a:ext cx="2407920" cy="574675"/>
          </a:xfrm>
          <a:prstGeom prst="rect">
            <a:avLst/>
          </a:prstGeom>
        </p:spPr>
        <p:txBody>
          <a:bodyPr vert="horz" wrap="square" lIns="0" tIns="12700" rIns="0" bIns="0" rtlCol="0">
            <a:spAutoFit/>
          </a:bodyPr>
          <a:lstStyle/>
          <a:p>
            <a:pPr marL="12700">
              <a:lnSpc>
                <a:spcPct val="100000"/>
              </a:lnSpc>
              <a:spcBef>
                <a:spcPts val="100"/>
              </a:spcBef>
            </a:pPr>
            <a:r>
              <a:rPr spc="40" dirty="0">
                <a:solidFill>
                  <a:schemeClr val="tx2"/>
                </a:solidFill>
              </a:rPr>
              <a:t>Worldwide</a:t>
            </a:r>
          </a:p>
        </p:txBody>
      </p:sp>
      <p:sp>
        <p:nvSpPr>
          <p:cNvPr id="2" name="object 2"/>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3" name="object 3"/>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76" y="0"/>
                </a:moveTo>
                <a:lnTo>
                  <a:pt x="82308" y="0"/>
                </a:lnTo>
                <a:lnTo>
                  <a:pt x="82308" y="493776"/>
                </a:lnTo>
                <a:lnTo>
                  <a:pt x="8799576" y="493776"/>
                </a:lnTo>
                <a:lnTo>
                  <a:pt x="8799576" y="0"/>
                </a:lnTo>
                <a:close/>
              </a:path>
            </a:pathLst>
          </a:custGeom>
          <a:solidFill>
            <a:srgbClr val="24216C"/>
          </a:solidFill>
        </p:spPr>
        <p:txBody>
          <a:bodyPr wrap="square" lIns="0" tIns="0" rIns="0" bIns="0" rtlCol="0"/>
          <a:lstStyle/>
          <a:p>
            <a:endParaRPr/>
          </a:p>
        </p:txBody>
      </p:sp>
      <p:sp>
        <p:nvSpPr>
          <p:cNvPr id="4" name="object 4"/>
          <p:cNvSpPr/>
          <p:nvPr/>
        </p:nvSpPr>
        <p:spPr>
          <a:xfrm>
            <a:off x="0" y="6364223"/>
            <a:ext cx="1036319" cy="494030"/>
          </a:xfrm>
          <a:custGeom>
            <a:avLst/>
            <a:gdLst/>
            <a:ahLst/>
            <a:cxnLst/>
            <a:rect l="l" t="t" r="r" b="b"/>
            <a:pathLst>
              <a:path w="1036319" h="494029">
                <a:moveTo>
                  <a:pt x="0" y="493773"/>
                </a:moveTo>
                <a:lnTo>
                  <a:pt x="1036319" y="493773"/>
                </a:lnTo>
                <a:lnTo>
                  <a:pt x="1036319" y="0"/>
                </a:lnTo>
                <a:lnTo>
                  <a:pt x="0" y="0"/>
                </a:lnTo>
                <a:lnTo>
                  <a:pt x="0" y="493773"/>
                </a:lnTo>
                <a:close/>
              </a:path>
            </a:pathLst>
          </a:custGeom>
          <a:solidFill>
            <a:srgbClr val="24216C"/>
          </a:solidFill>
        </p:spPr>
        <p:txBody>
          <a:bodyPr wrap="square" lIns="0" tIns="0" rIns="0" bIns="0" rtlCol="0"/>
          <a:lstStyle/>
          <a:p>
            <a:endParaRPr/>
          </a:p>
        </p:txBody>
      </p:sp>
      <p:pic>
        <p:nvPicPr>
          <p:cNvPr id="7" name="object 7"/>
          <p:cNvPicPr/>
          <p:nvPr/>
        </p:nvPicPr>
        <p:blipFill>
          <a:blip r:embed="rId2" cstate="print"/>
          <a:stretch>
            <a:fillRect/>
          </a:stretch>
        </p:blipFill>
        <p:spPr>
          <a:xfrm>
            <a:off x="9095231" y="5026152"/>
            <a:ext cx="755903" cy="505968"/>
          </a:xfrm>
          <a:prstGeom prst="rect">
            <a:avLst/>
          </a:prstGeom>
        </p:spPr>
      </p:pic>
      <p:pic>
        <p:nvPicPr>
          <p:cNvPr id="8" name="object 8"/>
          <p:cNvPicPr/>
          <p:nvPr/>
        </p:nvPicPr>
        <p:blipFill>
          <a:blip r:embed="rId3" cstate="print"/>
          <a:stretch>
            <a:fillRect/>
          </a:stretch>
        </p:blipFill>
        <p:spPr>
          <a:xfrm>
            <a:off x="9095231" y="3435096"/>
            <a:ext cx="755903" cy="502919"/>
          </a:xfrm>
          <a:prstGeom prst="rect">
            <a:avLst/>
          </a:prstGeom>
        </p:spPr>
      </p:pic>
      <p:pic>
        <p:nvPicPr>
          <p:cNvPr id="9" name="object 9"/>
          <p:cNvPicPr/>
          <p:nvPr/>
        </p:nvPicPr>
        <p:blipFill>
          <a:blip r:embed="rId4" cstate="print"/>
          <a:stretch>
            <a:fillRect/>
          </a:stretch>
        </p:blipFill>
        <p:spPr>
          <a:xfrm>
            <a:off x="9095231" y="4245864"/>
            <a:ext cx="755903" cy="502919"/>
          </a:xfrm>
          <a:prstGeom prst="rect">
            <a:avLst/>
          </a:prstGeom>
        </p:spPr>
      </p:pic>
      <p:pic>
        <p:nvPicPr>
          <p:cNvPr id="10" name="object 10"/>
          <p:cNvPicPr/>
          <p:nvPr/>
        </p:nvPicPr>
        <p:blipFill>
          <a:blip r:embed="rId5" cstate="print"/>
          <a:stretch>
            <a:fillRect/>
          </a:stretch>
        </p:blipFill>
        <p:spPr>
          <a:xfrm>
            <a:off x="9095231" y="5711952"/>
            <a:ext cx="755903" cy="502920"/>
          </a:xfrm>
          <a:prstGeom prst="rect">
            <a:avLst/>
          </a:prstGeom>
        </p:spPr>
      </p:pic>
      <p:grpSp>
        <p:nvGrpSpPr>
          <p:cNvPr id="11" name="object 11"/>
          <p:cNvGrpSpPr/>
          <p:nvPr/>
        </p:nvGrpSpPr>
        <p:grpSpPr>
          <a:xfrm>
            <a:off x="9549383" y="240791"/>
            <a:ext cx="348615" cy="2683510"/>
            <a:chOff x="9549383" y="240791"/>
            <a:chExt cx="348615" cy="2683510"/>
          </a:xfrm>
        </p:grpSpPr>
        <p:pic>
          <p:nvPicPr>
            <p:cNvPr id="12" name="object 12"/>
            <p:cNvPicPr/>
            <p:nvPr/>
          </p:nvPicPr>
          <p:blipFill>
            <a:blip r:embed="rId6" cstate="print"/>
            <a:stretch>
              <a:fillRect/>
            </a:stretch>
          </p:blipFill>
          <p:spPr>
            <a:xfrm>
              <a:off x="9549383" y="1658111"/>
              <a:ext cx="348246" cy="1265681"/>
            </a:xfrm>
            <a:prstGeom prst="rect">
              <a:avLst/>
            </a:prstGeom>
          </p:spPr>
        </p:pic>
        <p:pic>
          <p:nvPicPr>
            <p:cNvPr id="13" name="object 13"/>
            <p:cNvPicPr/>
            <p:nvPr/>
          </p:nvPicPr>
          <p:blipFill>
            <a:blip r:embed="rId7" cstate="print"/>
            <a:stretch>
              <a:fillRect/>
            </a:stretch>
          </p:blipFill>
          <p:spPr>
            <a:xfrm>
              <a:off x="9549383" y="490727"/>
              <a:ext cx="348246" cy="1302258"/>
            </a:xfrm>
            <a:prstGeom prst="rect">
              <a:avLst/>
            </a:prstGeom>
          </p:spPr>
        </p:pic>
        <p:pic>
          <p:nvPicPr>
            <p:cNvPr id="14" name="object 14"/>
            <p:cNvPicPr/>
            <p:nvPr/>
          </p:nvPicPr>
          <p:blipFill>
            <a:blip r:embed="rId8" cstate="print"/>
            <a:stretch>
              <a:fillRect/>
            </a:stretch>
          </p:blipFill>
          <p:spPr>
            <a:xfrm>
              <a:off x="9549383" y="240791"/>
              <a:ext cx="348246" cy="381761"/>
            </a:xfrm>
            <a:prstGeom prst="rect">
              <a:avLst/>
            </a:prstGeom>
          </p:spPr>
        </p:pic>
      </p:grpSp>
      <p:sp>
        <p:nvSpPr>
          <p:cNvPr id="15" name="object 15"/>
          <p:cNvSpPr txBox="1"/>
          <p:nvPr/>
        </p:nvSpPr>
        <p:spPr>
          <a:xfrm>
            <a:off x="9582973" y="344017"/>
            <a:ext cx="219710" cy="2498725"/>
          </a:xfrm>
          <a:prstGeom prst="rect">
            <a:avLst/>
          </a:prstGeom>
        </p:spPr>
        <p:txBody>
          <a:bodyPr vert="vert270" wrap="square" lIns="0" tIns="14604" rIns="0" bIns="0" rtlCol="0">
            <a:spAutoFit/>
          </a:bodyPr>
          <a:lstStyle/>
          <a:p>
            <a:pPr marL="12700">
              <a:lnSpc>
                <a:spcPct val="100000"/>
              </a:lnSpc>
              <a:spcBef>
                <a:spcPts val="114"/>
              </a:spcBef>
            </a:pPr>
            <a:r>
              <a:rPr sz="1250" spc="-55" dirty="0">
                <a:solidFill>
                  <a:srgbClr val="FFFFFF"/>
                </a:solidFill>
                <a:latin typeface="Tahoma"/>
                <a:cs typeface="Tahoma"/>
              </a:rPr>
              <a:t>W</a:t>
            </a:r>
            <a:r>
              <a:rPr sz="1250" spc="-13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20" dirty="0">
                <a:solidFill>
                  <a:srgbClr val="FFFFFF"/>
                </a:solidFill>
                <a:latin typeface="Tahoma"/>
                <a:cs typeface="Tahoma"/>
              </a:rPr>
              <a:t>r</a:t>
            </a:r>
            <a:r>
              <a:rPr sz="1250" spc="-85"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spc="-30" dirty="0">
                <a:solidFill>
                  <a:srgbClr val="FFFFFF"/>
                </a:solidFill>
                <a:latin typeface="Tahoma"/>
                <a:cs typeface="Tahoma"/>
              </a:rPr>
              <a:t>d</a:t>
            </a:r>
            <a:r>
              <a:rPr sz="1250" spc="-75" dirty="0">
                <a:solidFill>
                  <a:srgbClr val="FFFFFF"/>
                </a:solidFill>
                <a:latin typeface="Tahoma"/>
                <a:cs typeface="Tahoma"/>
              </a:rPr>
              <a:t> </a:t>
            </a:r>
            <a:r>
              <a:rPr sz="1250" spc="-45" dirty="0">
                <a:solidFill>
                  <a:srgbClr val="FFFFFF"/>
                </a:solidFill>
                <a:latin typeface="Tahoma"/>
                <a:cs typeface="Tahoma"/>
              </a:rPr>
              <a:t>w</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d</a:t>
            </a:r>
            <a:r>
              <a:rPr sz="1250" spc="-75"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p</a:t>
            </a:r>
            <a:r>
              <a:rPr sz="1250" spc="-75"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25" dirty="0">
                <a:solidFill>
                  <a:srgbClr val="FFFFFF"/>
                </a:solidFill>
                <a:latin typeface="Tahoma"/>
                <a:cs typeface="Tahoma"/>
              </a:rPr>
              <a:t>r</a:t>
            </a:r>
            <a:r>
              <a:rPr sz="1250" spc="-105"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t</a:t>
            </a:r>
            <a:r>
              <a:rPr sz="1250" spc="-7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s</a:t>
            </a:r>
            <a:r>
              <a:rPr sz="1250" spc="70" dirty="0">
                <a:solidFill>
                  <a:srgbClr val="FFFFFF"/>
                </a:solidFill>
                <a:latin typeface="Tahoma"/>
                <a:cs typeface="Tahoma"/>
              </a:rPr>
              <a:t>  </a:t>
            </a:r>
            <a:r>
              <a:rPr sz="1250" spc="110" dirty="0">
                <a:solidFill>
                  <a:srgbClr val="FFFFFF"/>
                </a:solidFill>
                <a:latin typeface="Tahoma"/>
                <a:cs typeface="Tahoma"/>
              </a:rPr>
              <a:t>.. </a:t>
            </a:r>
            <a:endParaRPr sz="1250">
              <a:latin typeface="Tahoma"/>
              <a:cs typeface="Tahoma"/>
            </a:endParaRPr>
          </a:p>
        </p:txBody>
      </p:sp>
      <p:sp>
        <p:nvSpPr>
          <p:cNvPr id="16" name="object 16"/>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7"/>
          <p:cNvSpPr/>
          <p:nvPr/>
        </p:nvSpPr>
        <p:spPr>
          <a:xfrm>
            <a:off x="9491471" y="6638544"/>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8"/>
          <p:cNvGrpSpPr/>
          <p:nvPr/>
        </p:nvGrpSpPr>
        <p:grpSpPr>
          <a:xfrm>
            <a:off x="-6350" y="5894578"/>
            <a:ext cx="1031240" cy="970280"/>
            <a:chOff x="-6350" y="5894578"/>
            <a:chExt cx="1031240" cy="970280"/>
          </a:xfrm>
        </p:grpSpPr>
        <p:sp>
          <p:nvSpPr>
            <p:cNvPr id="19" name="object 19"/>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1"/>
                  </a:lnTo>
                  <a:lnTo>
                    <a:pt x="305012" y="932450"/>
                  </a:lnTo>
                  <a:lnTo>
                    <a:pt x="350503" y="946919"/>
                  </a:lnTo>
                  <a:lnTo>
                    <a:pt x="395842" y="957070"/>
                  </a:lnTo>
                  <a:lnTo>
                    <a:pt x="1018032" y="957070"/>
                  </a:lnTo>
                  <a:lnTo>
                    <a:pt x="1018032"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20"/>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2" y="483108"/>
                  </a:lnTo>
                  <a:lnTo>
                    <a:pt x="1018032" y="531418"/>
                  </a:lnTo>
                  <a:lnTo>
                    <a:pt x="1018032" y="579729"/>
                  </a:lnTo>
                  <a:lnTo>
                    <a:pt x="1018032" y="917904"/>
                  </a:lnTo>
                  <a:lnTo>
                    <a:pt x="1018032" y="957070"/>
                  </a:lnTo>
                </a:path>
                <a:path w="1018540" h="957579">
                  <a:moveTo>
                    <a:pt x="395842" y="957070"/>
                  </a:moveTo>
                  <a:lnTo>
                    <a:pt x="350503" y="946919"/>
                  </a:lnTo>
                  <a:lnTo>
                    <a:pt x="305012" y="932450"/>
                  </a:lnTo>
                  <a:lnTo>
                    <a:pt x="261527" y="914301"/>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21"/>
            <p:cNvPicPr/>
            <p:nvPr/>
          </p:nvPicPr>
          <p:blipFill>
            <a:blip r:embed="rId9" cstate="print"/>
            <a:stretch>
              <a:fillRect/>
            </a:stretch>
          </p:blipFill>
          <p:spPr>
            <a:xfrm>
              <a:off x="182879" y="6092950"/>
              <a:ext cx="688848" cy="667510"/>
            </a:xfrm>
            <a:prstGeom prst="rect">
              <a:avLst/>
            </a:prstGeom>
          </p:spPr>
        </p:pic>
      </p:grpSp>
      <p:sp>
        <p:nvSpPr>
          <p:cNvPr id="22" name="object 22"/>
          <p:cNvSpPr/>
          <p:nvPr/>
        </p:nvSpPr>
        <p:spPr>
          <a:xfrm>
            <a:off x="1243583" y="6352030"/>
            <a:ext cx="18415" cy="506095"/>
          </a:xfrm>
          <a:custGeom>
            <a:avLst/>
            <a:gdLst/>
            <a:ahLst/>
            <a:cxnLst/>
            <a:rect l="l" t="t" r="r" b="b"/>
            <a:pathLst>
              <a:path w="18415" h="506095">
                <a:moveTo>
                  <a:pt x="18287" y="0"/>
                </a:moveTo>
                <a:lnTo>
                  <a:pt x="0" y="0"/>
                </a:lnTo>
                <a:lnTo>
                  <a:pt x="0" y="505966"/>
                </a:lnTo>
                <a:lnTo>
                  <a:pt x="18287" y="505966"/>
                </a:lnTo>
                <a:lnTo>
                  <a:pt x="18287" y="0"/>
                </a:lnTo>
                <a:close/>
              </a:path>
            </a:pathLst>
          </a:custGeom>
          <a:solidFill>
            <a:srgbClr val="FFFFFF"/>
          </a:solidFill>
        </p:spPr>
        <p:txBody>
          <a:bodyPr wrap="square" lIns="0" tIns="0" rIns="0" bIns="0" rtlCol="0"/>
          <a:lstStyle/>
          <a:p>
            <a:endParaRPr/>
          </a:p>
        </p:txBody>
      </p:sp>
      <p:sp>
        <p:nvSpPr>
          <p:cNvPr id="23" name="object 23"/>
          <p:cNvSpPr/>
          <p:nvPr/>
        </p:nvSpPr>
        <p:spPr>
          <a:xfrm>
            <a:off x="1325880" y="6355078"/>
            <a:ext cx="9525" cy="502920"/>
          </a:xfrm>
          <a:custGeom>
            <a:avLst/>
            <a:gdLst/>
            <a:ahLst/>
            <a:cxnLst/>
            <a:rect l="l" t="t" r="r" b="b"/>
            <a:pathLst>
              <a:path w="9525" h="502920">
                <a:moveTo>
                  <a:pt x="9143" y="0"/>
                </a:moveTo>
                <a:lnTo>
                  <a:pt x="0" y="0"/>
                </a:lnTo>
                <a:lnTo>
                  <a:pt x="0" y="502918"/>
                </a:lnTo>
                <a:lnTo>
                  <a:pt x="9143" y="502918"/>
                </a:lnTo>
                <a:lnTo>
                  <a:pt x="9143" y="0"/>
                </a:lnTo>
                <a:close/>
              </a:path>
            </a:pathLst>
          </a:custGeom>
          <a:solidFill>
            <a:srgbClr val="FFFFFF"/>
          </a:solidFill>
        </p:spPr>
        <p:txBody>
          <a:bodyPr wrap="square" lIns="0" tIns="0" rIns="0" bIns="0" rtlCol="0"/>
          <a:lstStyle/>
          <a:p>
            <a:endParaRPr/>
          </a:p>
        </p:txBody>
      </p:sp>
      <p:sp>
        <p:nvSpPr>
          <p:cNvPr id="24" name="object 24"/>
          <p:cNvSpPr txBox="1"/>
          <p:nvPr/>
        </p:nvSpPr>
        <p:spPr>
          <a:xfrm>
            <a:off x="328980" y="926719"/>
            <a:ext cx="7976820" cy="1577355"/>
          </a:xfrm>
          <a:prstGeom prst="rect">
            <a:avLst/>
          </a:prstGeom>
        </p:spPr>
        <p:txBody>
          <a:bodyPr vert="horz" wrap="square" lIns="0" tIns="12700" rIns="0" bIns="0" rtlCol="0">
            <a:spAutoFit/>
          </a:bodyPr>
          <a:lstStyle/>
          <a:p>
            <a:pPr marL="12700">
              <a:lnSpc>
                <a:spcPct val="100000"/>
              </a:lnSpc>
              <a:spcBef>
                <a:spcPts val="100"/>
              </a:spcBef>
            </a:pPr>
            <a:r>
              <a:rPr sz="1800" dirty="0">
                <a:latin typeface="Arial"/>
                <a:cs typeface="Arial"/>
              </a:rPr>
              <a:t>Reliable international partners and technical/customer support</a:t>
            </a:r>
            <a:endParaRPr lang="en-US" sz="1800" dirty="0">
              <a:latin typeface="Arial"/>
              <a:cs typeface="Arial"/>
            </a:endParaRPr>
          </a:p>
          <a:p>
            <a:pPr marL="12700">
              <a:spcBef>
                <a:spcPts val="100"/>
              </a:spcBef>
            </a:pPr>
            <a:r>
              <a:rPr lang="en-US" sz="1800" dirty="0">
                <a:latin typeface="Arial"/>
                <a:cs typeface="Arial"/>
              </a:rPr>
              <a:t> ✓ Biostone Animal Health at </a:t>
            </a:r>
            <a:r>
              <a:rPr lang="en-US" dirty="0">
                <a:latin typeface="Arial"/>
                <a:cs typeface="Arial"/>
              </a:rPr>
              <a:t>E</a:t>
            </a:r>
            <a:r>
              <a:rPr lang="en-US" sz="1800" dirty="0">
                <a:latin typeface="Arial"/>
                <a:cs typeface="Arial"/>
              </a:rPr>
              <a:t>urope (Netherlands)</a:t>
            </a:r>
          </a:p>
          <a:p>
            <a:pPr marL="476250" indent="-287020">
              <a:lnSpc>
                <a:spcPct val="100000"/>
              </a:lnSpc>
              <a:spcBef>
                <a:spcPts val="1335"/>
              </a:spcBef>
              <a:buFont typeface="Wingdings"/>
              <a:buChar char=""/>
              <a:tabLst>
                <a:tab pos="476884" algn="l"/>
              </a:tabLst>
            </a:pPr>
            <a:r>
              <a:rPr sz="1800" dirty="0">
                <a:latin typeface="Arial"/>
                <a:cs typeface="Arial"/>
              </a:rPr>
              <a:t>Biostone Animal Health at </a:t>
            </a:r>
            <a:r>
              <a:rPr lang="en-US" sz="1800" dirty="0">
                <a:latin typeface="Arial"/>
                <a:cs typeface="Arial"/>
              </a:rPr>
              <a:t>Guangzhou (GMP facility)</a:t>
            </a:r>
            <a:endParaRPr sz="1800" dirty="0">
              <a:latin typeface="Arial"/>
              <a:cs typeface="Arial"/>
            </a:endParaRPr>
          </a:p>
          <a:p>
            <a:pPr marL="476250" indent="-287020">
              <a:lnSpc>
                <a:spcPct val="100000"/>
              </a:lnSpc>
              <a:buFont typeface="Wingdings"/>
              <a:buChar char=""/>
              <a:tabLst>
                <a:tab pos="476884" algn="l"/>
              </a:tabLst>
            </a:pPr>
            <a:r>
              <a:rPr sz="1800" dirty="0">
                <a:latin typeface="Arial"/>
                <a:cs typeface="Arial"/>
              </a:rPr>
              <a:t>Biostone Animal Health at Turkey</a:t>
            </a:r>
            <a:r>
              <a:rPr lang="en-US" sz="1800" dirty="0">
                <a:latin typeface="Arial"/>
                <a:cs typeface="Arial"/>
              </a:rPr>
              <a:t> (ISO 9001 for manufacturing and  assembly </a:t>
            </a:r>
            <a:endParaRPr sz="1800" dirty="0">
              <a:latin typeface="Arial"/>
              <a:cs typeface="Arial"/>
            </a:endParaRPr>
          </a:p>
        </p:txBody>
      </p:sp>
      <p:grpSp>
        <p:nvGrpSpPr>
          <p:cNvPr id="25" name="object 25"/>
          <p:cNvGrpSpPr/>
          <p:nvPr/>
        </p:nvGrpSpPr>
        <p:grpSpPr>
          <a:xfrm>
            <a:off x="2081783" y="4163567"/>
            <a:ext cx="5499100" cy="2146300"/>
            <a:chOff x="2081783" y="4163567"/>
            <a:chExt cx="5499100" cy="2146300"/>
          </a:xfrm>
        </p:grpSpPr>
        <p:pic>
          <p:nvPicPr>
            <p:cNvPr id="26" name="object 26"/>
            <p:cNvPicPr/>
            <p:nvPr/>
          </p:nvPicPr>
          <p:blipFill>
            <a:blip r:embed="rId10" cstate="print"/>
            <a:stretch>
              <a:fillRect/>
            </a:stretch>
          </p:blipFill>
          <p:spPr>
            <a:xfrm>
              <a:off x="2081783" y="4163567"/>
              <a:ext cx="5498592" cy="2145792"/>
            </a:xfrm>
            <a:prstGeom prst="rect">
              <a:avLst/>
            </a:prstGeom>
          </p:spPr>
        </p:pic>
        <p:sp>
          <p:nvSpPr>
            <p:cNvPr id="27" name="object 27"/>
            <p:cNvSpPr/>
            <p:nvPr/>
          </p:nvSpPr>
          <p:spPr>
            <a:xfrm>
              <a:off x="2933700" y="4240021"/>
              <a:ext cx="3696970" cy="781050"/>
            </a:xfrm>
            <a:custGeom>
              <a:avLst/>
              <a:gdLst/>
              <a:ahLst/>
              <a:cxnLst/>
              <a:rect l="l" t="t" r="r" b="b"/>
              <a:pathLst>
                <a:path w="3696970" h="781050">
                  <a:moveTo>
                    <a:pt x="291846" y="231140"/>
                  </a:moveTo>
                  <a:lnTo>
                    <a:pt x="259842" y="210312"/>
                  </a:lnTo>
                  <a:lnTo>
                    <a:pt x="46177" y="540131"/>
                  </a:lnTo>
                  <a:lnTo>
                    <a:pt x="14224" y="519430"/>
                  </a:lnTo>
                  <a:lnTo>
                    <a:pt x="0" y="646430"/>
                  </a:lnTo>
                  <a:lnTo>
                    <a:pt x="110109" y="581533"/>
                  </a:lnTo>
                  <a:lnTo>
                    <a:pt x="102844" y="576834"/>
                  </a:lnTo>
                  <a:lnTo>
                    <a:pt x="78168" y="560857"/>
                  </a:lnTo>
                  <a:lnTo>
                    <a:pt x="291846" y="231140"/>
                  </a:lnTo>
                  <a:close/>
                </a:path>
                <a:path w="3696970" h="781050">
                  <a:moveTo>
                    <a:pt x="1895094" y="20828"/>
                  </a:moveTo>
                  <a:lnTo>
                    <a:pt x="1863090" y="0"/>
                  </a:lnTo>
                  <a:lnTo>
                    <a:pt x="1649425" y="329819"/>
                  </a:lnTo>
                  <a:lnTo>
                    <a:pt x="1617472" y="309118"/>
                  </a:lnTo>
                  <a:lnTo>
                    <a:pt x="1603248" y="436118"/>
                  </a:lnTo>
                  <a:lnTo>
                    <a:pt x="1713357" y="371221"/>
                  </a:lnTo>
                  <a:lnTo>
                    <a:pt x="1706092" y="366522"/>
                  </a:lnTo>
                  <a:lnTo>
                    <a:pt x="1681416" y="350545"/>
                  </a:lnTo>
                  <a:lnTo>
                    <a:pt x="1895094" y="20828"/>
                  </a:lnTo>
                  <a:close/>
                </a:path>
                <a:path w="3696970" h="781050">
                  <a:moveTo>
                    <a:pt x="2367534" y="145796"/>
                  </a:moveTo>
                  <a:lnTo>
                    <a:pt x="2335530" y="124968"/>
                  </a:lnTo>
                  <a:lnTo>
                    <a:pt x="2121865" y="454787"/>
                  </a:lnTo>
                  <a:lnTo>
                    <a:pt x="2089912" y="434086"/>
                  </a:lnTo>
                  <a:lnTo>
                    <a:pt x="2075688" y="561086"/>
                  </a:lnTo>
                  <a:lnTo>
                    <a:pt x="2185797" y="496189"/>
                  </a:lnTo>
                  <a:lnTo>
                    <a:pt x="2178532" y="491490"/>
                  </a:lnTo>
                  <a:lnTo>
                    <a:pt x="2153856" y="475513"/>
                  </a:lnTo>
                  <a:lnTo>
                    <a:pt x="2367534" y="145796"/>
                  </a:lnTo>
                  <a:close/>
                </a:path>
                <a:path w="3696970" h="781050">
                  <a:moveTo>
                    <a:pt x="3696449" y="365252"/>
                  </a:moveTo>
                  <a:lnTo>
                    <a:pt x="3664445" y="344424"/>
                  </a:lnTo>
                  <a:lnTo>
                    <a:pt x="3450793" y="674243"/>
                  </a:lnTo>
                  <a:lnTo>
                    <a:pt x="3418840" y="653542"/>
                  </a:lnTo>
                  <a:lnTo>
                    <a:pt x="3404616" y="780542"/>
                  </a:lnTo>
                  <a:lnTo>
                    <a:pt x="3514725" y="715645"/>
                  </a:lnTo>
                  <a:lnTo>
                    <a:pt x="3507460" y="710946"/>
                  </a:lnTo>
                  <a:lnTo>
                    <a:pt x="3482784" y="694969"/>
                  </a:lnTo>
                  <a:lnTo>
                    <a:pt x="3696449" y="365252"/>
                  </a:lnTo>
                  <a:close/>
                </a:path>
              </a:pathLst>
            </a:custGeom>
            <a:solidFill>
              <a:srgbClr val="FF0000"/>
            </a:solidFill>
          </p:spPr>
          <p:txBody>
            <a:bodyPr wrap="square" lIns="0" tIns="0" rIns="0" bIns="0" rtlCol="0"/>
            <a:lstStyle/>
            <a:p>
              <a:endParaRPr/>
            </a:p>
          </p:txBody>
        </p:sp>
      </p:grpSp>
      <p:pic>
        <p:nvPicPr>
          <p:cNvPr id="28" name="object 28"/>
          <p:cNvPicPr/>
          <p:nvPr/>
        </p:nvPicPr>
        <p:blipFill>
          <a:blip r:embed="rId11" cstate="print"/>
          <a:stretch>
            <a:fillRect/>
          </a:stretch>
        </p:blipFill>
        <p:spPr>
          <a:xfrm>
            <a:off x="7967420" y="1502632"/>
            <a:ext cx="1322159" cy="1182106"/>
          </a:xfrm>
          <a:prstGeom prst="rect">
            <a:avLst/>
          </a:prstGeom>
        </p:spPr>
      </p:pic>
      <p:pic>
        <p:nvPicPr>
          <p:cNvPr id="29" name="object 29"/>
          <p:cNvPicPr/>
          <p:nvPr/>
        </p:nvPicPr>
        <p:blipFill>
          <a:blip r:embed="rId12" cstate="print"/>
          <a:stretch>
            <a:fillRect/>
          </a:stretch>
        </p:blipFill>
        <p:spPr>
          <a:xfrm>
            <a:off x="7961376" y="94488"/>
            <a:ext cx="1331976" cy="1301495"/>
          </a:xfrm>
          <a:prstGeom prst="rect">
            <a:avLst/>
          </a:prstGeom>
        </p:spPr>
      </p:pic>
      <p:sp>
        <p:nvSpPr>
          <p:cNvPr id="30" name="object 30"/>
          <p:cNvSpPr txBox="1"/>
          <p:nvPr/>
        </p:nvSpPr>
        <p:spPr>
          <a:xfrm>
            <a:off x="328980" y="2481947"/>
            <a:ext cx="1256665" cy="1492885"/>
          </a:xfrm>
          <a:prstGeom prst="rect">
            <a:avLst/>
          </a:prstGeom>
        </p:spPr>
        <p:txBody>
          <a:bodyPr vert="horz" wrap="square" lIns="0" tIns="59690" rIns="0" bIns="0" rtlCol="0">
            <a:spAutoFit/>
          </a:bodyPr>
          <a:lstStyle/>
          <a:p>
            <a:pPr marL="12700">
              <a:lnSpc>
                <a:spcPct val="100000"/>
              </a:lnSpc>
              <a:spcBef>
                <a:spcPts val="470"/>
              </a:spcBef>
            </a:pPr>
            <a:r>
              <a:rPr sz="1800" b="1" spc="-130" dirty="0">
                <a:latin typeface="Arial"/>
                <a:cs typeface="Arial"/>
              </a:rPr>
              <a:t>Distributors</a:t>
            </a:r>
            <a:r>
              <a:rPr sz="1800" b="1" spc="-35" dirty="0">
                <a:latin typeface="Arial"/>
                <a:cs typeface="Arial"/>
              </a:rPr>
              <a:t> </a:t>
            </a:r>
            <a:r>
              <a:rPr sz="1800" b="1" spc="-50" dirty="0">
                <a:latin typeface="Arial"/>
                <a:cs typeface="Arial"/>
              </a:rPr>
              <a:t>:</a:t>
            </a:r>
            <a:endParaRPr sz="1800" dirty="0">
              <a:latin typeface="Arial"/>
              <a:cs typeface="Arial"/>
            </a:endParaRPr>
          </a:p>
          <a:p>
            <a:pPr marL="18415">
              <a:lnSpc>
                <a:spcPct val="100000"/>
              </a:lnSpc>
              <a:spcBef>
                <a:spcPts val="375"/>
              </a:spcBef>
            </a:pPr>
            <a:r>
              <a:rPr sz="1800" spc="-120" dirty="0">
                <a:solidFill>
                  <a:srgbClr val="C00000"/>
                </a:solidFill>
                <a:latin typeface="Arial"/>
                <a:cs typeface="Arial"/>
              </a:rPr>
              <a:t>¤</a:t>
            </a:r>
            <a:r>
              <a:rPr sz="1800" spc="-75" dirty="0">
                <a:solidFill>
                  <a:srgbClr val="C00000"/>
                </a:solidFill>
                <a:latin typeface="Arial"/>
                <a:cs typeface="Arial"/>
              </a:rPr>
              <a:t> </a:t>
            </a:r>
            <a:r>
              <a:rPr sz="1800" spc="-10" dirty="0">
                <a:latin typeface="Arial"/>
                <a:cs typeface="Arial"/>
              </a:rPr>
              <a:t>India</a:t>
            </a:r>
            <a:endParaRPr sz="1800" dirty="0">
              <a:latin typeface="Arial"/>
              <a:cs typeface="Arial"/>
            </a:endParaRPr>
          </a:p>
          <a:p>
            <a:pPr marL="18415">
              <a:lnSpc>
                <a:spcPct val="100000"/>
              </a:lnSpc>
            </a:pPr>
            <a:r>
              <a:rPr sz="1800" spc="-120" dirty="0">
                <a:solidFill>
                  <a:srgbClr val="C00000"/>
                </a:solidFill>
                <a:latin typeface="Arial"/>
                <a:cs typeface="Arial"/>
              </a:rPr>
              <a:t>¤</a:t>
            </a:r>
            <a:r>
              <a:rPr sz="1800" spc="-75" dirty="0">
                <a:solidFill>
                  <a:srgbClr val="C00000"/>
                </a:solidFill>
                <a:latin typeface="Arial"/>
                <a:cs typeface="Arial"/>
              </a:rPr>
              <a:t> </a:t>
            </a:r>
            <a:r>
              <a:rPr sz="1800" spc="-10" dirty="0">
                <a:latin typeface="Arial"/>
                <a:cs typeface="Arial"/>
              </a:rPr>
              <a:t>Romania</a:t>
            </a:r>
            <a:endParaRPr sz="1800" dirty="0">
              <a:latin typeface="Arial"/>
              <a:cs typeface="Arial"/>
            </a:endParaRPr>
          </a:p>
          <a:p>
            <a:pPr marL="18415">
              <a:lnSpc>
                <a:spcPct val="100000"/>
              </a:lnSpc>
            </a:pPr>
            <a:r>
              <a:rPr sz="1800" spc="-120" dirty="0">
                <a:solidFill>
                  <a:srgbClr val="C00000"/>
                </a:solidFill>
                <a:latin typeface="Arial"/>
                <a:cs typeface="Arial"/>
              </a:rPr>
              <a:t>¤</a:t>
            </a:r>
            <a:r>
              <a:rPr sz="1800" spc="-75" dirty="0">
                <a:solidFill>
                  <a:srgbClr val="C00000"/>
                </a:solidFill>
                <a:latin typeface="Arial"/>
                <a:cs typeface="Arial"/>
              </a:rPr>
              <a:t> </a:t>
            </a:r>
            <a:r>
              <a:rPr sz="1800" spc="-10" dirty="0">
                <a:latin typeface="Arial"/>
                <a:cs typeface="Arial"/>
              </a:rPr>
              <a:t>Serbia</a:t>
            </a:r>
            <a:endParaRPr sz="1800" dirty="0">
              <a:latin typeface="Arial"/>
              <a:cs typeface="Arial"/>
            </a:endParaRPr>
          </a:p>
          <a:p>
            <a:pPr marL="18415">
              <a:lnSpc>
                <a:spcPct val="100000"/>
              </a:lnSpc>
              <a:spcBef>
                <a:spcPts val="5"/>
              </a:spcBef>
            </a:pPr>
            <a:r>
              <a:rPr sz="1800" spc="-120" dirty="0">
                <a:solidFill>
                  <a:srgbClr val="C00000"/>
                </a:solidFill>
                <a:latin typeface="Arial"/>
                <a:cs typeface="Arial"/>
              </a:rPr>
              <a:t>¤</a:t>
            </a:r>
            <a:r>
              <a:rPr sz="1800" spc="-75" dirty="0">
                <a:solidFill>
                  <a:srgbClr val="C00000"/>
                </a:solidFill>
                <a:latin typeface="Arial"/>
                <a:cs typeface="Arial"/>
              </a:rPr>
              <a:t> </a:t>
            </a:r>
            <a:r>
              <a:rPr lang="en-US" sz="1800" spc="-10" dirty="0">
                <a:latin typeface="Arial"/>
                <a:cs typeface="Arial"/>
              </a:rPr>
              <a:t>Armenia</a:t>
            </a:r>
            <a:endParaRPr sz="1800" dirty="0">
              <a:latin typeface="Arial"/>
              <a:cs typeface="Arial"/>
            </a:endParaRPr>
          </a:p>
        </p:txBody>
      </p:sp>
      <p:sp>
        <p:nvSpPr>
          <p:cNvPr id="31" name="object 31"/>
          <p:cNvSpPr txBox="1"/>
          <p:nvPr/>
        </p:nvSpPr>
        <p:spPr>
          <a:xfrm>
            <a:off x="3568953" y="2834132"/>
            <a:ext cx="1199515" cy="1123315"/>
          </a:xfrm>
          <a:prstGeom prst="rect">
            <a:avLst/>
          </a:prstGeom>
        </p:spPr>
        <p:txBody>
          <a:bodyPr vert="horz" wrap="square" lIns="0" tIns="12700" rIns="0" bIns="0" rtlCol="0">
            <a:spAutoFit/>
          </a:bodyPr>
          <a:lstStyle/>
          <a:p>
            <a:pPr marL="12700">
              <a:lnSpc>
                <a:spcPct val="100000"/>
              </a:lnSpc>
              <a:spcBef>
                <a:spcPts val="100"/>
              </a:spcBef>
            </a:pPr>
            <a:r>
              <a:rPr sz="1800" spc="-120" dirty="0">
                <a:solidFill>
                  <a:srgbClr val="C00000"/>
                </a:solidFill>
                <a:latin typeface="Arial"/>
                <a:cs typeface="Arial"/>
              </a:rPr>
              <a:t>¤</a:t>
            </a:r>
            <a:r>
              <a:rPr sz="1800" spc="-75" dirty="0">
                <a:solidFill>
                  <a:srgbClr val="C00000"/>
                </a:solidFill>
                <a:latin typeface="Arial"/>
                <a:cs typeface="Arial"/>
              </a:rPr>
              <a:t> </a:t>
            </a:r>
            <a:r>
              <a:rPr sz="1800" spc="-10" dirty="0">
                <a:latin typeface="Arial"/>
                <a:cs typeface="Arial"/>
              </a:rPr>
              <a:t>Germany</a:t>
            </a:r>
            <a:endParaRPr sz="1800" dirty="0">
              <a:latin typeface="Arial"/>
              <a:cs typeface="Arial"/>
            </a:endParaRPr>
          </a:p>
          <a:p>
            <a:pPr marL="12700">
              <a:lnSpc>
                <a:spcPct val="100000"/>
              </a:lnSpc>
            </a:pPr>
            <a:r>
              <a:rPr sz="1800" spc="-120" dirty="0">
                <a:solidFill>
                  <a:srgbClr val="C00000"/>
                </a:solidFill>
                <a:latin typeface="Arial"/>
                <a:cs typeface="Arial"/>
              </a:rPr>
              <a:t>¤</a:t>
            </a:r>
            <a:r>
              <a:rPr sz="1800" spc="-75" dirty="0">
                <a:solidFill>
                  <a:srgbClr val="C00000"/>
                </a:solidFill>
                <a:latin typeface="Arial"/>
                <a:cs typeface="Arial"/>
              </a:rPr>
              <a:t> </a:t>
            </a:r>
            <a:r>
              <a:rPr sz="1800" spc="-10" dirty="0">
                <a:latin typeface="Arial"/>
                <a:cs typeface="Arial"/>
              </a:rPr>
              <a:t>Austria</a:t>
            </a:r>
            <a:endParaRPr sz="1800" dirty="0">
              <a:latin typeface="Arial"/>
              <a:cs typeface="Arial"/>
            </a:endParaRPr>
          </a:p>
          <a:p>
            <a:pPr marL="12700">
              <a:lnSpc>
                <a:spcPct val="100000"/>
              </a:lnSpc>
            </a:pPr>
            <a:r>
              <a:rPr sz="1800" spc="-120" dirty="0">
                <a:solidFill>
                  <a:srgbClr val="C00000"/>
                </a:solidFill>
                <a:latin typeface="Arial"/>
                <a:cs typeface="Arial"/>
              </a:rPr>
              <a:t>¤</a:t>
            </a:r>
            <a:r>
              <a:rPr sz="1800" spc="-75" dirty="0">
                <a:solidFill>
                  <a:srgbClr val="C00000"/>
                </a:solidFill>
                <a:latin typeface="Arial"/>
                <a:cs typeface="Arial"/>
              </a:rPr>
              <a:t> </a:t>
            </a:r>
            <a:r>
              <a:rPr sz="1800" spc="-10" dirty="0">
                <a:latin typeface="Arial"/>
                <a:cs typeface="Arial"/>
              </a:rPr>
              <a:t>Italy</a:t>
            </a:r>
            <a:endParaRPr sz="1800" dirty="0">
              <a:latin typeface="Arial"/>
              <a:cs typeface="Arial"/>
            </a:endParaRPr>
          </a:p>
          <a:p>
            <a:pPr marL="12700">
              <a:lnSpc>
                <a:spcPct val="100000"/>
              </a:lnSpc>
            </a:pPr>
            <a:r>
              <a:rPr sz="1800" spc="-120" dirty="0">
                <a:solidFill>
                  <a:srgbClr val="C00000"/>
                </a:solidFill>
                <a:latin typeface="Arial"/>
                <a:cs typeface="Arial"/>
              </a:rPr>
              <a:t>¤</a:t>
            </a:r>
            <a:r>
              <a:rPr sz="1800" spc="-65" dirty="0">
                <a:solidFill>
                  <a:srgbClr val="C00000"/>
                </a:solidFill>
                <a:latin typeface="Arial"/>
                <a:cs typeface="Arial"/>
              </a:rPr>
              <a:t> </a:t>
            </a:r>
            <a:r>
              <a:rPr sz="1800" spc="-120" dirty="0">
                <a:latin typeface="Arial"/>
                <a:cs typeface="Arial"/>
              </a:rPr>
              <a:t>Hong</a:t>
            </a:r>
            <a:r>
              <a:rPr sz="1800" spc="-95" dirty="0">
                <a:latin typeface="Arial"/>
                <a:cs typeface="Arial"/>
              </a:rPr>
              <a:t> </a:t>
            </a:r>
            <a:r>
              <a:rPr sz="1800" spc="-120" dirty="0">
                <a:latin typeface="Arial"/>
                <a:cs typeface="Arial"/>
              </a:rPr>
              <a:t>Kong</a:t>
            </a:r>
            <a:endParaRPr sz="1800" dirty="0">
              <a:latin typeface="Arial"/>
              <a:cs typeface="Arial"/>
            </a:endParaRPr>
          </a:p>
        </p:txBody>
      </p:sp>
      <p:sp>
        <p:nvSpPr>
          <p:cNvPr id="32" name="object 32"/>
          <p:cNvSpPr txBox="1"/>
          <p:nvPr/>
        </p:nvSpPr>
        <p:spPr>
          <a:xfrm>
            <a:off x="5335904" y="2829559"/>
            <a:ext cx="1227455" cy="1123315"/>
          </a:xfrm>
          <a:prstGeom prst="rect">
            <a:avLst/>
          </a:prstGeom>
        </p:spPr>
        <p:txBody>
          <a:bodyPr vert="horz" wrap="square" lIns="0" tIns="12700" rIns="0" bIns="0" rtlCol="0">
            <a:spAutoFit/>
          </a:bodyPr>
          <a:lstStyle/>
          <a:p>
            <a:pPr marL="12700">
              <a:lnSpc>
                <a:spcPct val="100000"/>
              </a:lnSpc>
              <a:spcBef>
                <a:spcPts val="100"/>
              </a:spcBef>
            </a:pPr>
            <a:r>
              <a:rPr sz="1800" spc="-120" dirty="0">
                <a:solidFill>
                  <a:srgbClr val="C00000"/>
                </a:solidFill>
                <a:latin typeface="Arial"/>
                <a:cs typeface="Arial"/>
              </a:rPr>
              <a:t>¤</a:t>
            </a:r>
            <a:r>
              <a:rPr sz="1800" spc="-75" dirty="0">
                <a:solidFill>
                  <a:srgbClr val="C00000"/>
                </a:solidFill>
                <a:latin typeface="Arial"/>
                <a:cs typeface="Arial"/>
              </a:rPr>
              <a:t> </a:t>
            </a:r>
            <a:r>
              <a:rPr sz="1800" spc="-130" dirty="0">
                <a:latin typeface="Arial"/>
                <a:cs typeface="Arial"/>
              </a:rPr>
              <a:t>Kazakhstan</a:t>
            </a:r>
            <a:endParaRPr sz="1800">
              <a:latin typeface="Arial"/>
              <a:cs typeface="Arial"/>
            </a:endParaRPr>
          </a:p>
          <a:p>
            <a:pPr marL="12700">
              <a:lnSpc>
                <a:spcPct val="100000"/>
              </a:lnSpc>
            </a:pPr>
            <a:r>
              <a:rPr sz="1800" spc="-120" dirty="0">
                <a:solidFill>
                  <a:srgbClr val="C00000"/>
                </a:solidFill>
                <a:latin typeface="Arial"/>
                <a:cs typeface="Arial"/>
              </a:rPr>
              <a:t>¤</a:t>
            </a:r>
            <a:r>
              <a:rPr sz="1800" spc="-75" dirty="0">
                <a:solidFill>
                  <a:srgbClr val="C00000"/>
                </a:solidFill>
                <a:latin typeface="Arial"/>
                <a:cs typeface="Arial"/>
              </a:rPr>
              <a:t> </a:t>
            </a:r>
            <a:r>
              <a:rPr sz="1800" spc="-10" dirty="0">
                <a:latin typeface="Arial"/>
                <a:cs typeface="Arial"/>
              </a:rPr>
              <a:t>Mexico</a:t>
            </a:r>
            <a:endParaRPr sz="1800">
              <a:latin typeface="Arial"/>
              <a:cs typeface="Arial"/>
            </a:endParaRPr>
          </a:p>
          <a:p>
            <a:pPr marL="12700">
              <a:lnSpc>
                <a:spcPct val="100000"/>
              </a:lnSpc>
            </a:pPr>
            <a:r>
              <a:rPr sz="1800" spc="-120" dirty="0">
                <a:solidFill>
                  <a:srgbClr val="C00000"/>
                </a:solidFill>
                <a:latin typeface="Arial"/>
                <a:cs typeface="Arial"/>
              </a:rPr>
              <a:t>¤</a:t>
            </a:r>
            <a:r>
              <a:rPr sz="1800" spc="-75" dirty="0">
                <a:solidFill>
                  <a:srgbClr val="C00000"/>
                </a:solidFill>
                <a:latin typeface="Arial"/>
                <a:cs typeface="Arial"/>
              </a:rPr>
              <a:t> </a:t>
            </a:r>
            <a:r>
              <a:rPr sz="1800" spc="-10" dirty="0">
                <a:latin typeface="Arial"/>
                <a:cs typeface="Arial"/>
              </a:rPr>
              <a:t>Mongolia</a:t>
            </a:r>
            <a:endParaRPr sz="1800">
              <a:latin typeface="Arial"/>
              <a:cs typeface="Arial"/>
            </a:endParaRPr>
          </a:p>
          <a:p>
            <a:pPr marL="12700">
              <a:lnSpc>
                <a:spcPct val="100000"/>
              </a:lnSpc>
            </a:pPr>
            <a:r>
              <a:rPr sz="1800" spc="-120" dirty="0">
                <a:solidFill>
                  <a:srgbClr val="C00000"/>
                </a:solidFill>
                <a:latin typeface="Arial"/>
                <a:cs typeface="Arial"/>
              </a:rPr>
              <a:t>¤</a:t>
            </a:r>
            <a:r>
              <a:rPr sz="1800" spc="-75" dirty="0">
                <a:solidFill>
                  <a:srgbClr val="C00000"/>
                </a:solidFill>
                <a:latin typeface="Arial"/>
                <a:cs typeface="Arial"/>
              </a:rPr>
              <a:t> </a:t>
            </a:r>
            <a:r>
              <a:rPr sz="1800" spc="-10" dirty="0">
                <a:latin typeface="Arial"/>
                <a:cs typeface="Arial"/>
              </a:rPr>
              <a:t>Columbia</a:t>
            </a:r>
            <a:endParaRPr sz="1800">
              <a:latin typeface="Arial"/>
              <a:cs typeface="Arial"/>
            </a:endParaRPr>
          </a:p>
        </p:txBody>
      </p:sp>
      <p:sp>
        <p:nvSpPr>
          <p:cNvPr id="33" name="object 33"/>
          <p:cNvSpPr txBox="1"/>
          <p:nvPr/>
        </p:nvSpPr>
        <p:spPr>
          <a:xfrm>
            <a:off x="1880107" y="2844241"/>
            <a:ext cx="1197610" cy="1123950"/>
          </a:xfrm>
          <a:prstGeom prst="rect">
            <a:avLst/>
          </a:prstGeom>
        </p:spPr>
        <p:txBody>
          <a:bodyPr vert="horz" wrap="square" lIns="0" tIns="12700" rIns="0" bIns="0" rtlCol="0">
            <a:spAutoFit/>
          </a:bodyPr>
          <a:lstStyle/>
          <a:p>
            <a:pPr marL="12700">
              <a:lnSpc>
                <a:spcPct val="100000"/>
              </a:lnSpc>
              <a:spcBef>
                <a:spcPts val="100"/>
              </a:spcBef>
            </a:pPr>
            <a:r>
              <a:rPr sz="1800" spc="-120" dirty="0">
                <a:solidFill>
                  <a:srgbClr val="C00000"/>
                </a:solidFill>
                <a:latin typeface="Arial"/>
                <a:cs typeface="Arial"/>
              </a:rPr>
              <a:t>¤</a:t>
            </a:r>
            <a:r>
              <a:rPr sz="1800" spc="-75" dirty="0">
                <a:solidFill>
                  <a:srgbClr val="C00000"/>
                </a:solidFill>
                <a:latin typeface="Arial"/>
                <a:cs typeface="Arial"/>
              </a:rPr>
              <a:t> </a:t>
            </a:r>
            <a:r>
              <a:rPr lang="en-US" sz="1800" spc="-10" dirty="0">
                <a:latin typeface="Arial"/>
                <a:cs typeface="Arial"/>
              </a:rPr>
              <a:t>Hungary</a:t>
            </a:r>
            <a:endParaRPr sz="1800" dirty="0">
              <a:latin typeface="Arial"/>
              <a:cs typeface="Arial"/>
            </a:endParaRPr>
          </a:p>
          <a:p>
            <a:pPr marL="12700">
              <a:lnSpc>
                <a:spcPct val="100000"/>
              </a:lnSpc>
              <a:spcBef>
                <a:spcPts val="5"/>
              </a:spcBef>
            </a:pPr>
            <a:r>
              <a:rPr sz="1800" spc="-120" dirty="0">
                <a:solidFill>
                  <a:srgbClr val="C00000"/>
                </a:solidFill>
                <a:latin typeface="Arial"/>
                <a:cs typeface="Arial"/>
              </a:rPr>
              <a:t>¤</a:t>
            </a:r>
            <a:r>
              <a:rPr sz="1800" spc="-75" dirty="0">
                <a:solidFill>
                  <a:srgbClr val="C00000"/>
                </a:solidFill>
                <a:latin typeface="Arial"/>
                <a:cs typeface="Arial"/>
              </a:rPr>
              <a:t> </a:t>
            </a:r>
            <a:r>
              <a:rPr sz="1800" spc="-10" dirty="0">
                <a:latin typeface="Arial"/>
                <a:cs typeface="Arial"/>
              </a:rPr>
              <a:t>Egypt</a:t>
            </a:r>
            <a:endParaRPr sz="1800" dirty="0">
              <a:latin typeface="Arial"/>
              <a:cs typeface="Arial"/>
            </a:endParaRPr>
          </a:p>
          <a:p>
            <a:pPr marL="12700">
              <a:lnSpc>
                <a:spcPct val="100000"/>
              </a:lnSpc>
            </a:pPr>
            <a:r>
              <a:rPr sz="1800" spc="-120" dirty="0">
                <a:solidFill>
                  <a:srgbClr val="C00000"/>
                </a:solidFill>
                <a:latin typeface="Arial"/>
                <a:cs typeface="Arial"/>
              </a:rPr>
              <a:t>¤</a:t>
            </a:r>
            <a:r>
              <a:rPr sz="1800" spc="-75" dirty="0">
                <a:solidFill>
                  <a:srgbClr val="C00000"/>
                </a:solidFill>
                <a:latin typeface="Arial"/>
                <a:cs typeface="Arial"/>
              </a:rPr>
              <a:t> </a:t>
            </a:r>
            <a:r>
              <a:rPr sz="1800" spc="-75" dirty="0">
                <a:latin typeface="Arial"/>
                <a:cs typeface="Arial"/>
              </a:rPr>
              <a:t>Philippines</a:t>
            </a:r>
            <a:endParaRPr sz="1800" dirty="0">
              <a:latin typeface="Arial"/>
              <a:cs typeface="Arial"/>
            </a:endParaRPr>
          </a:p>
          <a:p>
            <a:pPr marL="12700">
              <a:lnSpc>
                <a:spcPct val="100000"/>
              </a:lnSpc>
            </a:pPr>
            <a:r>
              <a:rPr sz="1800" spc="-120" dirty="0">
                <a:solidFill>
                  <a:srgbClr val="C00000"/>
                </a:solidFill>
                <a:latin typeface="Arial"/>
                <a:cs typeface="Arial"/>
              </a:rPr>
              <a:t>¤</a:t>
            </a:r>
            <a:r>
              <a:rPr sz="1800" spc="-75" dirty="0">
                <a:solidFill>
                  <a:srgbClr val="C00000"/>
                </a:solidFill>
                <a:latin typeface="Arial"/>
                <a:cs typeface="Arial"/>
              </a:rPr>
              <a:t> </a:t>
            </a:r>
            <a:r>
              <a:rPr sz="1800" spc="-10" dirty="0">
                <a:latin typeface="Arial"/>
                <a:cs typeface="Arial"/>
              </a:rPr>
              <a:t>Pakistan</a:t>
            </a:r>
            <a:endParaRPr sz="1800" dirty="0">
              <a:latin typeface="Arial"/>
              <a:cs typeface="Arial"/>
            </a:endParaRPr>
          </a:p>
        </p:txBody>
      </p:sp>
      <p:sp>
        <p:nvSpPr>
          <p:cNvPr id="34" name="object 34"/>
          <p:cNvSpPr txBox="1"/>
          <p:nvPr/>
        </p:nvSpPr>
        <p:spPr>
          <a:xfrm>
            <a:off x="7107428" y="2834716"/>
            <a:ext cx="975994" cy="566822"/>
          </a:xfrm>
          <a:prstGeom prst="rect">
            <a:avLst/>
          </a:prstGeom>
        </p:spPr>
        <p:txBody>
          <a:bodyPr vert="horz" wrap="square" lIns="0" tIns="12700" rIns="0" bIns="0" rtlCol="0">
            <a:spAutoFit/>
          </a:bodyPr>
          <a:lstStyle/>
          <a:p>
            <a:pPr marL="12700">
              <a:lnSpc>
                <a:spcPct val="100000"/>
              </a:lnSpc>
              <a:spcBef>
                <a:spcPts val="100"/>
              </a:spcBef>
            </a:pPr>
            <a:r>
              <a:rPr sz="1800" spc="-120" dirty="0">
                <a:solidFill>
                  <a:srgbClr val="C00000"/>
                </a:solidFill>
                <a:latin typeface="Arial"/>
                <a:cs typeface="Arial"/>
              </a:rPr>
              <a:t>¤</a:t>
            </a:r>
            <a:r>
              <a:rPr sz="1800" spc="-75" dirty="0">
                <a:solidFill>
                  <a:srgbClr val="C00000"/>
                </a:solidFill>
                <a:latin typeface="Arial"/>
                <a:cs typeface="Arial"/>
              </a:rPr>
              <a:t> </a:t>
            </a:r>
            <a:r>
              <a:rPr sz="1800" spc="-75" dirty="0">
                <a:latin typeface="Arial"/>
                <a:cs typeface="Arial"/>
              </a:rPr>
              <a:t>Ecuador</a:t>
            </a:r>
            <a:endParaRPr sz="1800" dirty="0">
              <a:latin typeface="Arial"/>
              <a:cs typeface="Arial"/>
            </a:endParaRPr>
          </a:p>
          <a:p>
            <a:pPr marL="12700">
              <a:lnSpc>
                <a:spcPct val="100000"/>
              </a:lnSpc>
              <a:spcBef>
                <a:spcPts val="5"/>
              </a:spcBef>
            </a:pPr>
            <a:r>
              <a:rPr sz="1800" spc="-120" dirty="0">
                <a:solidFill>
                  <a:srgbClr val="C00000"/>
                </a:solidFill>
                <a:latin typeface="Arial"/>
                <a:cs typeface="Arial"/>
              </a:rPr>
              <a:t>¤</a:t>
            </a:r>
            <a:r>
              <a:rPr sz="1800" spc="-75" dirty="0">
                <a:solidFill>
                  <a:srgbClr val="C00000"/>
                </a:solidFill>
                <a:latin typeface="Arial"/>
                <a:cs typeface="Arial"/>
              </a:rPr>
              <a:t> </a:t>
            </a:r>
            <a:r>
              <a:rPr sz="1800" spc="-60" dirty="0">
                <a:latin typeface="Arial"/>
                <a:cs typeface="Arial"/>
              </a:rPr>
              <a:t>Vietnam</a:t>
            </a:r>
            <a:endParaRPr lang="en-US" sz="1800" spc="-60" dirty="0">
              <a:latin typeface="Arial"/>
              <a:cs typeface="Arial"/>
            </a:endParaRPr>
          </a:p>
        </p:txBody>
      </p:sp>
      <p:pic>
        <p:nvPicPr>
          <p:cNvPr id="35" name="object 35"/>
          <p:cNvPicPr/>
          <p:nvPr/>
        </p:nvPicPr>
        <p:blipFill>
          <a:blip r:embed="rId13" cstate="print"/>
          <a:stretch>
            <a:fillRect/>
          </a:stretch>
        </p:blipFill>
        <p:spPr>
          <a:xfrm>
            <a:off x="5751576" y="6385553"/>
            <a:ext cx="3694937" cy="472444"/>
          </a:xfrm>
          <a:prstGeom prst="rect">
            <a:avLst/>
          </a:prstGeom>
        </p:spPr>
      </p:pic>
      <p:sp>
        <p:nvSpPr>
          <p:cNvPr id="37" name="object 52">
            <a:extLst>
              <a:ext uri="{FF2B5EF4-FFF2-40B4-BE49-F238E27FC236}">
                <a16:creationId xmlns:a16="http://schemas.microsoft.com/office/drawing/2014/main" id="{970AD1D9-8427-6602-AD0F-0D2A0BAAADD8}"/>
              </a:ext>
            </a:extLst>
          </p:cNvPr>
          <p:cNvSpPr txBox="1">
            <a:spLocks/>
          </p:cNvSpPr>
          <p:nvPr/>
        </p:nvSpPr>
        <p:spPr>
          <a:xfrm>
            <a:off x="5724527" y="6494703"/>
            <a:ext cx="3571492" cy="230832"/>
          </a:xfrm>
          <a:prstGeom prst="rect">
            <a:avLst/>
          </a:prstGeom>
        </p:spPr>
        <p:txBody>
          <a:bodyPr vert="horz" wrap="square" lIns="0" tIns="0" rIns="0" bIns="0" rtlCol="0">
            <a:spAutoFit/>
          </a:bodyPr>
          <a:lstStyle>
            <a:defPPr>
              <a:defRPr kern="0"/>
            </a:defPPr>
          </a:lstStyle>
          <a:p>
            <a:pPr marL="12700">
              <a:lnSpc>
                <a:spcPts val="1810"/>
              </a:lnSpc>
            </a:pPr>
            <a:r>
              <a:rPr lang="en-US" i="1" spc="-50" dirty="0">
                <a:solidFill>
                  <a:schemeClr val="bg1"/>
                </a:solidFill>
              </a:rPr>
              <a:t>Making</a:t>
            </a:r>
            <a:r>
              <a:rPr lang="en-US" i="1" spc="-95" dirty="0">
                <a:solidFill>
                  <a:schemeClr val="bg1"/>
                </a:solidFill>
              </a:rPr>
              <a:t> </a:t>
            </a:r>
            <a:r>
              <a:rPr lang="en-US" i="1" spc="-90" dirty="0">
                <a:solidFill>
                  <a:schemeClr val="bg1"/>
                </a:solidFill>
              </a:rPr>
              <a:t>Animals</a:t>
            </a:r>
            <a:r>
              <a:rPr lang="en-US" i="1" spc="-75" dirty="0">
                <a:solidFill>
                  <a:schemeClr val="bg1"/>
                </a:solidFill>
              </a:rPr>
              <a:t> </a:t>
            </a:r>
            <a:r>
              <a:rPr lang="en-US" i="1" spc="-55" dirty="0">
                <a:solidFill>
                  <a:schemeClr val="bg1"/>
                </a:solidFill>
              </a:rPr>
              <a:t>Healthier</a:t>
            </a:r>
            <a:r>
              <a:rPr lang="en-US" i="1" spc="-70" dirty="0">
                <a:solidFill>
                  <a:schemeClr val="bg1"/>
                </a:solidFill>
              </a:rPr>
              <a:t> </a:t>
            </a:r>
            <a:r>
              <a:rPr lang="en-US" i="1" spc="-80" dirty="0">
                <a:solidFill>
                  <a:schemeClr val="bg1"/>
                </a:solidFill>
              </a:rPr>
              <a:t>and</a:t>
            </a:r>
            <a:r>
              <a:rPr lang="en-US" i="1" spc="-90" dirty="0">
                <a:solidFill>
                  <a:schemeClr val="bg1"/>
                </a:solidFill>
              </a:rPr>
              <a:t> </a:t>
            </a:r>
            <a:r>
              <a:rPr lang="en-US" i="1" spc="-120" dirty="0">
                <a:solidFill>
                  <a:schemeClr val="bg1"/>
                </a:solidFill>
              </a:rPr>
              <a:t>Safer </a:t>
            </a:r>
            <a:r>
              <a:rPr lang="en-US" i="1" spc="-475" dirty="0">
                <a:solidFill>
                  <a:schemeClr val="bg1"/>
                </a:solidFill>
              </a:rPr>
              <a: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26DA20-3107-0AC7-958F-8A6D12420199}"/>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916A5E5D-F54F-5057-1EB0-00C21295A639}"/>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3" name="object 3">
            <a:extLst>
              <a:ext uri="{FF2B5EF4-FFF2-40B4-BE49-F238E27FC236}">
                <a16:creationId xmlns:a16="http://schemas.microsoft.com/office/drawing/2014/main" id="{2B01F338-D538-6894-6AFA-F968A9239535}"/>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76" y="0"/>
                </a:moveTo>
                <a:lnTo>
                  <a:pt x="82308" y="0"/>
                </a:lnTo>
                <a:lnTo>
                  <a:pt x="82308" y="493776"/>
                </a:lnTo>
                <a:lnTo>
                  <a:pt x="8799576" y="493776"/>
                </a:lnTo>
                <a:lnTo>
                  <a:pt x="8799576" y="0"/>
                </a:lnTo>
                <a:close/>
              </a:path>
            </a:pathLst>
          </a:custGeom>
          <a:solidFill>
            <a:srgbClr val="24216C"/>
          </a:solidFill>
        </p:spPr>
        <p:txBody>
          <a:bodyPr wrap="square" lIns="0" tIns="0" rIns="0" bIns="0" rtlCol="0"/>
          <a:lstStyle/>
          <a:p>
            <a:endParaRPr/>
          </a:p>
        </p:txBody>
      </p:sp>
      <p:sp>
        <p:nvSpPr>
          <p:cNvPr id="4" name="object 4">
            <a:extLst>
              <a:ext uri="{FF2B5EF4-FFF2-40B4-BE49-F238E27FC236}">
                <a16:creationId xmlns:a16="http://schemas.microsoft.com/office/drawing/2014/main" id="{0075D2D9-314D-CCF9-C16A-F431F3AEDB4A}"/>
              </a:ext>
            </a:extLst>
          </p:cNvPr>
          <p:cNvSpPr/>
          <p:nvPr/>
        </p:nvSpPr>
        <p:spPr>
          <a:xfrm>
            <a:off x="0" y="6364223"/>
            <a:ext cx="1036319" cy="494030"/>
          </a:xfrm>
          <a:custGeom>
            <a:avLst/>
            <a:gdLst/>
            <a:ahLst/>
            <a:cxnLst/>
            <a:rect l="l" t="t" r="r" b="b"/>
            <a:pathLst>
              <a:path w="1036319" h="494029">
                <a:moveTo>
                  <a:pt x="0" y="493773"/>
                </a:moveTo>
                <a:lnTo>
                  <a:pt x="1036319" y="493773"/>
                </a:lnTo>
                <a:lnTo>
                  <a:pt x="1036319" y="0"/>
                </a:lnTo>
                <a:lnTo>
                  <a:pt x="0" y="0"/>
                </a:lnTo>
                <a:lnTo>
                  <a:pt x="0" y="493773"/>
                </a:lnTo>
                <a:close/>
              </a:path>
            </a:pathLst>
          </a:custGeom>
          <a:solidFill>
            <a:srgbClr val="24216C"/>
          </a:solidFill>
        </p:spPr>
        <p:txBody>
          <a:bodyPr wrap="square" lIns="0" tIns="0" rIns="0" bIns="0" rtlCol="0"/>
          <a:lstStyle/>
          <a:p>
            <a:endParaRPr/>
          </a:p>
        </p:txBody>
      </p:sp>
      <p:sp>
        <p:nvSpPr>
          <p:cNvPr id="6" name="object 6">
            <a:extLst>
              <a:ext uri="{FF2B5EF4-FFF2-40B4-BE49-F238E27FC236}">
                <a16:creationId xmlns:a16="http://schemas.microsoft.com/office/drawing/2014/main" id="{278D25D0-03BE-B2CE-A401-294337A6CCFB}"/>
              </a:ext>
            </a:extLst>
          </p:cNvPr>
          <p:cNvSpPr txBox="1">
            <a:spLocks noGrp="1"/>
          </p:cNvSpPr>
          <p:nvPr>
            <p:ph type="title"/>
          </p:nvPr>
        </p:nvSpPr>
        <p:spPr>
          <a:xfrm>
            <a:off x="189687" y="100406"/>
            <a:ext cx="2024380" cy="574675"/>
          </a:xfrm>
          <a:prstGeom prst="rect">
            <a:avLst/>
          </a:prstGeom>
        </p:spPr>
        <p:txBody>
          <a:bodyPr vert="horz" wrap="square" lIns="0" tIns="12700" rIns="0" bIns="0" rtlCol="0">
            <a:spAutoFit/>
          </a:bodyPr>
          <a:lstStyle/>
          <a:p>
            <a:pPr marL="12700">
              <a:lnSpc>
                <a:spcPct val="100000"/>
              </a:lnSpc>
              <a:spcBef>
                <a:spcPts val="100"/>
              </a:spcBef>
            </a:pPr>
            <a:r>
              <a:rPr spc="40" dirty="0">
                <a:solidFill>
                  <a:schemeClr val="tx2"/>
                </a:solidFill>
              </a:rPr>
              <a:t>Software</a:t>
            </a:r>
          </a:p>
        </p:txBody>
      </p:sp>
      <p:pic>
        <p:nvPicPr>
          <p:cNvPr id="7" name="object 7">
            <a:extLst>
              <a:ext uri="{FF2B5EF4-FFF2-40B4-BE49-F238E27FC236}">
                <a16:creationId xmlns:a16="http://schemas.microsoft.com/office/drawing/2014/main" id="{CD6B82FE-6CC9-263C-1DD9-EBC4AAFEB562}"/>
              </a:ext>
            </a:extLst>
          </p:cNvPr>
          <p:cNvPicPr/>
          <p:nvPr/>
        </p:nvPicPr>
        <p:blipFill>
          <a:blip r:embed="rId2" cstate="print"/>
          <a:stretch>
            <a:fillRect/>
          </a:stretch>
        </p:blipFill>
        <p:spPr>
          <a:xfrm>
            <a:off x="9095231" y="5026152"/>
            <a:ext cx="755903" cy="505968"/>
          </a:xfrm>
          <a:prstGeom prst="rect">
            <a:avLst/>
          </a:prstGeom>
        </p:spPr>
      </p:pic>
      <p:pic>
        <p:nvPicPr>
          <p:cNvPr id="8" name="object 8">
            <a:extLst>
              <a:ext uri="{FF2B5EF4-FFF2-40B4-BE49-F238E27FC236}">
                <a16:creationId xmlns:a16="http://schemas.microsoft.com/office/drawing/2014/main" id="{2C2452BC-2E1E-2D31-6B69-6A1969B31792}"/>
              </a:ext>
            </a:extLst>
          </p:cNvPr>
          <p:cNvPicPr/>
          <p:nvPr/>
        </p:nvPicPr>
        <p:blipFill>
          <a:blip r:embed="rId3" cstate="print"/>
          <a:stretch>
            <a:fillRect/>
          </a:stretch>
        </p:blipFill>
        <p:spPr>
          <a:xfrm>
            <a:off x="9095231" y="3435096"/>
            <a:ext cx="755903" cy="502919"/>
          </a:xfrm>
          <a:prstGeom prst="rect">
            <a:avLst/>
          </a:prstGeom>
        </p:spPr>
      </p:pic>
      <p:pic>
        <p:nvPicPr>
          <p:cNvPr id="9" name="object 9">
            <a:extLst>
              <a:ext uri="{FF2B5EF4-FFF2-40B4-BE49-F238E27FC236}">
                <a16:creationId xmlns:a16="http://schemas.microsoft.com/office/drawing/2014/main" id="{BF238224-2F1C-F932-E51B-9E175A3064BA}"/>
              </a:ext>
            </a:extLst>
          </p:cNvPr>
          <p:cNvPicPr/>
          <p:nvPr/>
        </p:nvPicPr>
        <p:blipFill>
          <a:blip r:embed="rId4" cstate="print"/>
          <a:stretch>
            <a:fillRect/>
          </a:stretch>
        </p:blipFill>
        <p:spPr>
          <a:xfrm>
            <a:off x="9095231" y="4245864"/>
            <a:ext cx="755903" cy="502919"/>
          </a:xfrm>
          <a:prstGeom prst="rect">
            <a:avLst/>
          </a:prstGeom>
        </p:spPr>
      </p:pic>
      <p:pic>
        <p:nvPicPr>
          <p:cNvPr id="10" name="object 10">
            <a:extLst>
              <a:ext uri="{FF2B5EF4-FFF2-40B4-BE49-F238E27FC236}">
                <a16:creationId xmlns:a16="http://schemas.microsoft.com/office/drawing/2014/main" id="{16C6F548-A418-5455-9EC3-BD00B8DB9BCC}"/>
              </a:ext>
            </a:extLst>
          </p:cNvPr>
          <p:cNvPicPr/>
          <p:nvPr/>
        </p:nvPicPr>
        <p:blipFill>
          <a:blip r:embed="rId5" cstate="print"/>
          <a:stretch>
            <a:fillRect/>
          </a:stretch>
        </p:blipFill>
        <p:spPr>
          <a:xfrm>
            <a:off x="9095231" y="5711952"/>
            <a:ext cx="755903" cy="502920"/>
          </a:xfrm>
          <a:prstGeom prst="rect">
            <a:avLst/>
          </a:prstGeom>
        </p:spPr>
      </p:pic>
      <p:grpSp>
        <p:nvGrpSpPr>
          <p:cNvPr id="11" name="object 11">
            <a:extLst>
              <a:ext uri="{FF2B5EF4-FFF2-40B4-BE49-F238E27FC236}">
                <a16:creationId xmlns:a16="http://schemas.microsoft.com/office/drawing/2014/main" id="{9ED2A161-9198-DC1D-CC70-DC4AC1A3C34F}"/>
              </a:ext>
            </a:extLst>
          </p:cNvPr>
          <p:cNvGrpSpPr/>
          <p:nvPr/>
        </p:nvGrpSpPr>
        <p:grpSpPr>
          <a:xfrm>
            <a:off x="9549383" y="0"/>
            <a:ext cx="348615" cy="1906270"/>
            <a:chOff x="9549383" y="0"/>
            <a:chExt cx="348615" cy="1906270"/>
          </a:xfrm>
        </p:grpSpPr>
        <p:pic>
          <p:nvPicPr>
            <p:cNvPr id="12" name="object 12">
              <a:extLst>
                <a:ext uri="{FF2B5EF4-FFF2-40B4-BE49-F238E27FC236}">
                  <a16:creationId xmlns:a16="http://schemas.microsoft.com/office/drawing/2014/main" id="{A516C21E-4348-D61A-4C13-A6A1A48EE9B2}"/>
                </a:ext>
              </a:extLst>
            </p:cNvPr>
            <p:cNvPicPr/>
            <p:nvPr/>
          </p:nvPicPr>
          <p:blipFill>
            <a:blip r:embed="rId6" cstate="print"/>
            <a:stretch>
              <a:fillRect/>
            </a:stretch>
          </p:blipFill>
          <p:spPr>
            <a:xfrm>
              <a:off x="9549383" y="789431"/>
              <a:ext cx="348246" cy="1116330"/>
            </a:xfrm>
            <a:prstGeom prst="rect">
              <a:avLst/>
            </a:prstGeom>
          </p:spPr>
        </p:pic>
        <p:pic>
          <p:nvPicPr>
            <p:cNvPr id="13" name="object 13">
              <a:extLst>
                <a:ext uri="{FF2B5EF4-FFF2-40B4-BE49-F238E27FC236}">
                  <a16:creationId xmlns:a16="http://schemas.microsoft.com/office/drawing/2014/main" id="{644C6BC6-4E1C-FD85-6BB9-DC623B2E7700}"/>
                </a:ext>
              </a:extLst>
            </p:cNvPr>
            <p:cNvPicPr/>
            <p:nvPr/>
          </p:nvPicPr>
          <p:blipFill>
            <a:blip r:embed="rId7" cstate="print"/>
            <a:stretch>
              <a:fillRect/>
            </a:stretch>
          </p:blipFill>
          <p:spPr>
            <a:xfrm>
              <a:off x="9549383" y="0"/>
              <a:ext cx="348246" cy="921258"/>
            </a:xfrm>
            <a:prstGeom prst="rect">
              <a:avLst/>
            </a:prstGeom>
          </p:spPr>
        </p:pic>
      </p:grpSp>
      <p:sp>
        <p:nvSpPr>
          <p:cNvPr id="14" name="object 14">
            <a:extLst>
              <a:ext uri="{FF2B5EF4-FFF2-40B4-BE49-F238E27FC236}">
                <a16:creationId xmlns:a16="http://schemas.microsoft.com/office/drawing/2014/main" id="{6276FEA3-2376-DA5D-FEB0-AFBC8D1A1B66}"/>
              </a:ext>
            </a:extLst>
          </p:cNvPr>
          <p:cNvSpPr txBox="1"/>
          <p:nvPr/>
        </p:nvSpPr>
        <p:spPr>
          <a:xfrm>
            <a:off x="9582973" y="10555"/>
            <a:ext cx="219710" cy="181165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10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5" dirty="0">
                <a:solidFill>
                  <a:srgbClr val="FFFFFF"/>
                </a:solidFill>
                <a:latin typeface="Tahoma"/>
                <a:cs typeface="Tahoma"/>
              </a:rPr>
              <a:t>E</a:t>
            </a:r>
            <a:r>
              <a:rPr sz="1250" spc="-85" dirty="0">
                <a:solidFill>
                  <a:srgbClr val="FFFFFF"/>
                </a:solidFill>
                <a:latin typeface="Tahoma"/>
                <a:cs typeface="Tahoma"/>
              </a:rPr>
              <a:t> </a:t>
            </a:r>
            <a:r>
              <a:rPr sz="1250" spc="-30" dirty="0">
                <a:solidFill>
                  <a:srgbClr val="FFFFFF"/>
                </a:solidFill>
                <a:latin typeface="Tahoma"/>
                <a:cs typeface="Tahoma"/>
              </a:rPr>
              <a:t>L</a:t>
            </a:r>
            <a:r>
              <a:rPr sz="1250" spc="-80" dirty="0">
                <a:solidFill>
                  <a:srgbClr val="FFFFFF"/>
                </a:solidFill>
                <a:latin typeface="Tahoma"/>
                <a:cs typeface="Tahoma"/>
              </a:rPr>
              <a:t> </a:t>
            </a:r>
            <a:r>
              <a:rPr sz="1250" dirty="0">
                <a:solidFill>
                  <a:srgbClr val="FFFFFF"/>
                </a:solidFill>
                <a:latin typeface="Tahoma"/>
                <a:cs typeface="Tahoma"/>
              </a:rPr>
              <a:t>I</a:t>
            </a:r>
            <a:r>
              <a:rPr sz="1250" spc="-80"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A</a:t>
            </a:r>
            <a:r>
              <a:rPr sz="1250" spc="60" dirty="0">
                <a:solidFill>
                  <a:srgbClr val="FFFFFF"/>
                </a:solidFill>
                <a:latin typeface="Tahoma"/>
                <a:cs typeface="Tahoma"/>
              </a:rPr>
              <a:t>  </a:t>
            </a:r>
            <a:r>
              <a:rPr sz="1250" spc="-20" dirty="0">
                <a:solidFill>
                  <a:srgbClr val="FFFFFF"/>
                </a:solidFill>
                <a:latin typeface="Tahoma"/>
                <a:cs typeface="Tahoma"/>
              </a:rPr>
              <a:t>.</a:t>
            </a:r>
            <a:r>
              <a:rPr sz="1250" spc="-85"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5" name="object 15">
            <a:extLst>
              <a:ext uri="{FF2B5EF4-FFF2-40B4-BE49-F238E27FC236}">
                <a16:creationId xmlns:a16="http://schemas.microsoft.com/office/drawing/2014/main" id="{F7963F57-9B09-EAB0-7570-2DA565E834E1}"/>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6" name="object 16">
            <a:extLst>
              <a:ext uri="{FF2B5EF4-FFF2-40B4-BE49-F238E27FC236}">
                <a16:creationId xmlns:a16="http://schemas.microsoft.com/office/drawing/2014/main" id="{65CAF715-C317-65F5-0FF4-31AC70F9E44F}"/>
              </a:ext>
            </a:extLst>
          </p:cNvPr>
          <p:cNvSpPr/>
          <p:nvPr/>
        </p:nvSpPr>
        <p:spPr>
          <a:xfrm>
            <a:off x="9491471" y="6638544"/>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7" name="object 17">
            <a:extLst>
              <a:ext uri="{FF2B5EF4-FFF2-40B4-BE49-F238E27FC236}">
                <a16:creationId xmlns:a16="http://schemas.microsoft.com/office/drawing/2014/main" id="{EAB77508-FDAF-6DAB-04EA-3C26CB038609}"/>
              </a:ext>
            </a:extLst>
          </p:cNvPr>
          <p:cNvGrpSpPr/>
          <p:nvPr/>
        </p:nvGrpSpPr>
        <p:grpSpPr>
          <a:xfrm>
            <a:off x="-6350" y="5894578"/>
            <a:ext cx="1031240" cy="970280"/>
            <a:chOff x="-6350" y="5894578"/>
            <a:chExt cx="1031240" cy="970280"/>
          </a:xfrm>
        </p:grpSpPr>
        <p:sp>
          <p:nvSpPr>
            <p:cNvPr id="18" name="object 18">
              <a:extLst>
                <a:ext uri="{FF2B5EF4-FFF2-40B4-BE49-F238E27FC236}">
                  <a16:creationId xmlns:a16="http://schemas.microsoft.com/office/drawing/2014/main" id="{89CEB8FD-7428-E4AA-DC10-7DA5D366196B}"/>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1"/>
                  </a:lnTo>
                  <a:lnTo>
                    <a:pt x="305012" y="932450"/>
                  </a:lnTo>
                  <a:lnTo>
                    <a:pt x="350503" y="946919"/>
                  </a:lnTo>
                  <a:lnTo>
                    <a:pt x="395842" y="957070"/>
                  </a:lnTo>
                  <a:lnTo>
                    <a:pt x="1018032" y="957070"/>
                  </a:lnTo>
                  <a:lnTo>
                    <a:pt x="1018032"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19" name="object 19">
              <a:extLst>
                <a:ext uri="{FF2B5EF4-FFF2-40B4-BE49-F238E27FC236}">
                  <a16:creationId xmlns:a16="http://schemas.microsoft.com/office/drawing/2014/main" id="{C422296B-D4AD-D23B-DF8E-AB61EE7791A5}"/>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2" y="483108"/>
                  </a:lnTo>
                  <a:lnTo>
                    <a:pt x="1018032" y="531418"/>
                  </a:lnTo>
                  <a:lnTo>
                    <a:pt x="1018032" y="579729"/>
                  </a:lnTo>
                  <a:lnTo>
                    <a:pt x="1018032" y="917904"/>
                  </a:lnTo>
                  <a:lnTo>
                    <a:pt x="1018032" y="957070"/>
                  </a:lnTo>
                </a:path>
                <a:path w="1018540" h="957579">
                  <a:moveTo>
                    <a:pt x="395842" y="957070"/>
                  </a:moveTo>
                  <a:lnTo>
                    <a:pt x="350503" y="946919"/>
                  </a:lnTo>
                  <a:lnTo>
                    <a:pt x="305012" y="932450"/>
                  </a:lnTo>
                  <a:lnTo>
                    <a:pt x="261527" y="914301"/>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0" name="object 20">
              <a:extLst>
                <a:ext uri="{FF2B5EF4-FFF2-40B4-BE49-F238E27FC236}">
                  <a16:creationId xmlns:a16="http://schemas.microsoft.com/office/drawing/2014/main" id="{58FEFC64-8DF2-E72D-A886-5FBB895C74F8}"/>
                </a:ext>
              </a:extLst>
            </p:cNvPr>
            <p:cNvPicPr/>
            <p:nvPr/>
          </p:nvPicPr>
          <p:blipFill>
            <a:blip r:embed="rId8" cstate="print"/>
            <a:stretch>
              <a:fillRect/>
            </a:stretch>
          </p:blipFill>
          <p:spPr>
            <a:xfrm>
              <a:off x="182879" y="6092950"/>
              <a:ext cx="688848" cy="667510"/>
            </a:xfrm>
            <a:prstGeom prst="rect">
              <a:avLst/>
            </a:prstGeom>
          </p:spPr>
        </p:pic>
      </p:grpSp>
      <p:sp>
        <p:nvSpPr>
          <p:cNvPr id="21" name="object 21">
            <a:extLst>
              <a:ext uri="{FF2B5EF4-FFF2-40B4-BE49-F238E27FC236}">
                <a16:creationId xmlns:a16="http://schemas.microsoft.com/office/drawing/2014/main" id="{4F51F656-F81F-BF94-6DDA-8B14B0F284F9}"/>
              </a:ext>
            </a:extLst>
          </p:cNvPr>
          <p:cNvSpPr/>
          <p:nvPr/>
        </p:nvSpPr>
        <p:spPr>
          <a:xfrm>
            <a:off x="1243583" y="6352030"/>
            <a:ext cx="18415" cy="506095"/>
          </a:xfrm>
          <a:custGeom>
            <a:avLst/>
            <a:gdLst/>
            <a:ahLst/>
            <a:cxnLst/>
            <a:rect l="l" t="t" r="r" b="b"/>
            <a:pathLst>
              <a:path w="18415" h="506095">
                <a:moveTo>
                  <a:pt x="18287" y="0"/>
                </a:moveTo>
                <a:lnTo>
                  <a:pt x="0" y="0"/>
                </a:lnTo>
                <a:lnTo>
                  <a:pt x="0" y="505966"/>
                </a:lnTo>
                <a:lnTo>
                  <a:pt x="18287" y="505966"/>
                </a:lnTo>
                <a:lnTo>
                  <a:pt x="18287" y="0"/>
                </a:lnTo>
                <a:close/>
              </a:path>
            </a:pathLst>
          </a:custGeom>
          <a:solidFill>
            <a:srgbClr val="FFFFFF"/>
          </a:solidFill>
        </p:spPr>
        <p:txBody>
          <a:bodyPr wrap="square" lIns="0" tIns="0" rIns="0" bIns="0" rtlCol="0"/>
          <a:lstStyle/>
          <a:p>
            <a:endParaRPr/>
          </a:p>
        </p:txBody>
      </p:sp>
      <p:sp>
        <p:nvSpPr>
          <p:cNvPr id="22" name="object 22">
            <a:extLst>
              <a:ext uri="{FF2B5EF4-FFF2-40B4-BE49-F238E27FC236}">
                <a16:creationId xmlns:a16="http://schemas.microsoft.com/office/drawing/2014/main" id="{F95FDE4D-D2D2-D7EA-7B17-74D10CBE3022}"/>
              </a:ext>
            </a:extLst>
          </p:cNvPr>
          <p:cNvSpPr/>
          <p:nvPr/>
        </p:nvSpPr>
        <p:spPr>
          <a:xfrm>
            <a:off x="1325880" y="6355078"/>
            <a:ext cx="9525" cy="502920"/>
          </a:xfrm>
          <a:custGeom>
            <a:avLst/>
            <a:gdLst/>
            <a:ahLst/>
            <a:cxnLst/>
            <a:rect l="l" t="t" r="r" b="b"/>
            <a:pathLst>
              <a:path w="9525" h="502920">
                <a:moveTo>
                  <a:pt x="9143" y="0"/>
                </a:moveTo>
                <a:lnTo>
                  <a:pt x="0" y="0"/>
                </a:lnTo>
                <a:lnTo>
                  <a:pt x="0" y="502918"/>
                </a:lnTo>
                <a:lnTo>
                  <a:pt x="9143" y="502918"/>
                </a:lnTo>
                <a:lnTo>
                  <a:pt x="9143" y="0"/>
                </a:lnTo>
                <a:close/>
              </a:path>
            </a:pathLst>
          </a:custGeom>
          <a:solidFill>
            <a:srgbClr val="FFFFFF"/>
          </a:solidFill>
        </p:spPr>
        <p:txBody>
          <a:bodyPr wrap="square" lIns="0" tIns="0" rIns="0" bIns="0" rtlCol="0"/>
          <a:lstStyle/>
          <a:p>
            <a:endParaRPr/>
          </a:p>
        </p:txBody>
      </p:sp>
      <p:grpSp>
        <p:nvGrpSpPr>
          <p:cNvPr id="23" name="object 23">
            <a:extLst>
              <a:ext uri="{FF2B5EF4-FFF2-40B4-BE49-F238E27FC236}">
                <a16:creationId xmlns:a16="http://schemas.microsoft.com/office/drawing/2014/main" id="{BD1BFC65-7EF5-CB75-5774-10F58CE08E1C}"/>
              </a:ext>
            </a:extLst>
          </p:cNvPr>
          <p:cNvGrpSpPr/>
          <p:nvPr/>
        </p:nvGrpSpPr>
        <p:grpSpPr>
          <a:xfrm>
            <a:off x="225552" y="819924"/>
            <a:ext cx="8461375" cy="516255"/>
            <a:chOff x="225552" y="819924"/>
            <a:chExt cx="8461375" cy="516255"/>
          </a:xfrm>
        </p:grpSpPr>
        <p:sp>
          <p:nvSpPr>
            <p:cNvPr id="24" name="object 24">
              <a:extLst>
                <a:ext uri="{FF2B5EF4-FFF2-40B4-BE49-F238E27FC236}">
                  <a16:creationId xmlns:a16="http://schemas.microsoft.com/office/drawing/2014/main" id="{7B499E24-7FF7-3C0A-5E79-7EE16648588C}"/>
                </a:ext>
              </a:extLst>
            </p:cNvPr>
            <p:cNvSpPr/>
            <p:nvPr/>
          </p:nvSpPr>
          <p:spPr>
            <a:xfrm>
              <a:off x="225552" y="853439"/>
              <a:ext cx="8461375" cy="360045"/>
            </a:xfrm>
            <a:custGeom>
              <a:avLst/>
              <a:gdLst/>
              <a:ahLst/>
              <a:cxnLst/>
              <a:rect l="l" t="t" r="r" b="b"/>
              <a:pathLst>
                <a:path w="8461375" h="360044">
                  <a:moveTo>
                    <a:pt x="8461248" y="0"/>
                  </a:moveTo>
                  <a:lnTo>
                    <a:pt x="0" y="0"/>
                  </a:lnTo>
                  <a:lnTo>
                    <a:pt x="0" y="359663"/>
                  </a:lnTo>
                  <a:lnTo>
                    <a:pt x="8461248" y="359663"/>
                  </a:lnTo>
                  <a:lnTo>
                    <a:pt x="8461248" y="0"/>
                  </a:lnTo>
                  <a:close/>
                </a:path>
              </a:pathLst>
            </a:custGeom>
            <a:solidFill>
              <a:srgbClr val="FFC000"/>
            </a:solidFill>
          </p:spPr>
          <p:txBody>
            <a:bodyPr wrap="square" lIns="0" tIns="0" rIns="0" bIns="0" rtlCol="0"/>
            <a:lstStyle/>
            <a:p>
              <a:endParaRPr/>
            </a:p>
          </p:txBody>
        </p:sp>
        <p:pic>
          <p:nvPicPr>
            <p:cNvPr id="25" name="object 25">
              <a:extLst>
                <a:ext uri="{FF2B5EF4-FFF2-40B4-BE49-F238E27FC236}">
                  <a16:creationId xmlns:a16="http://schemas.microsoft.com/office/drawing/2014/main" id="{E81D5841-134E-87DB-2A29-223821549F93}"/>
                </a:ext>
              </a:extLst>
            </p:cNvPr>
            <p:cNvPicPr/>
            <p:nvPr/>
          </p:nvPicPr>
          <p:blipFill>
            <a:blip r:embed="rId9" cstate="print"/>
            <a:stretch>
              <a:fillRect/>
            </a:stretch>
          </p:blipFill>
          <p:spPr>
            <a:xfrm>
              <a:off x="307848" y="819924"/>
              <a:ext cx="1122426" cy="515861"/>
            </a:xfrm>
            <a:prstGeom prst="rect">
              <a:avLst/>
            </a:prstGeom>
          </p:spPr>
        </p:pic>
        <p:pic>
          <p:nvPicPr>
            <p:cNvPr id="26" name="object 26">
              <a:extLst>
                <a:ext uri="{FF2B5EF4-FFF2-40B4-BE49-F238E27FC236}">
                  <a16:creationId xmlns:a16="http://schemas.microsoft.com/office/drawing/2014/main" id="{68AF8B41-0440-3EBA-1159-CAF4A220C0AE}"/>
                </a:ext>
              </a:extLst>
            </p:cNvPr>
            <p:cNvPicPr/>
            <p:nvPr/>
          </p:nvPicPr>
          <p:blipFill>
            <a:blip r:embed="rId10" cstate="print"/>
            <a:stretch>
              <a:fillRect/>
            </a:stretch>
          </p:blipFill>
          <p:spPr>
            <a:xfrm>
              <a:off x="1176527" y="819924"/>
              <a:ext cx="811529" cy="515861"/>
            </a:xfrm>
            <a:prstGeom prst="rect">
              <a:avLst/>
            </a:prstGeom>
          </p:spPr>
        </p:pic>
      </p:grpSp>
      <p:sp>
        <p:nvSpPr>
          <p:cNvPr id="27" name="object 27">
            <a:extLst>
              <a:ext uri="{FF2B5EF4-FFF2-40B4-BE49-F238E27FC236}">
                <a16:creationId xmlns:a16="http://schemas.microsoft.com/office/drawing/2014/main" id="{4D6A545A-B353-68C4-E356-66944F0CC22C}"/>
              </a:ext>
            </a:extLst>
          </p:cNvPr>
          <p:cNvSpPr txBox="1"/>
          <p:nvPr/>
        </p:nvSpPr>
        <p:spPr>
          <a:xfrm>
            <a:off x="225552" y="870026"/>
            <a:ext cx="7865109" cy="300355"/>
          </a:xfrm>
          <a:prstGeom prst="rect">
            <a:avLst/>
          </a:prstGeom>
        </p:spPr>
        <p:txBody>
          <a:bodyPr vert="horz" wrap="square" lIns="0" tIns="12700" rIns="0" bIns="0" rtlCol="0">
            <a:spAutoFit/>
          </a:bodyPr>
          <a:lstStyle/>
          <a:p>
            <a:pPr marL="226060">
              <a:lnSpc>
                <a:spcPct val="100000"/>
              </a:lnSpc>
              <a:spcBef>
                <a:spcPts val="100"/>
              </a:spcBef>
            </a:pPr>
            <a:r>
              <a:rPr sz="1800" i="1" spc="-120" dirty="0">
                <a:solidFill>
                  <a:srgbClr val="FFFFFF"/>
                </a:solidFill>
                <a:latin typeface="Arial"/>
                <a:cs typeface="Arial"/>
              </a:rPr>
              <a:t>BioStone</a:t>
            </a:r>
            <a:r>
              <a:rPr sz="1800" i="1" spc="-55" dirty="0">
                <a:solidFill>
                  <a:srgbClr val="FFFFFF"/>
                </a:solidFill>
                <a:latin typeface="Arial"/>
                <a:cs typeface="Arial"/>
              </a:rPr>
              <a:t> </a:t>
            </a:r>
            <a:r>
              <a:rPr sz="1800" i="1" spc="-40" dirty="0">
                <a:solidFill>
                  <a:srgbClr val="FFFFFF"/>
                </a:solidFill>
                <a:latin typeface="Arial"/>
                <a:cs typeface="Arial"/>
              </a:rPr>
              <a:t>ELISA</a:t>
            </a:r>
            <a:endParaRPr sz="1800" dirty="0">
              <a:latin typeface="Arial"/>
              <a:cs typeface="Arial"/>
            </a:endParaRPr>
          </a:p>
        </p:txBody>
      </p:sp>
      <p:sp>
        <p:nvSpPr>
          <p:cNvPr id="29" name="object 29">
            <a:extLst>
              <a:ext uri="{FF2B5EF4-FFF2-40B4-BE49-F238E27FC236}">
                <a16:creationId xmlns:a16="http://schemas.microsoft.com/office/drawing/2014/main" id="{B452422A-01B8-8676-AAFA-C76D61E5565F}"/>
              </a:ext>
            </a:extLst>
          </p:cNvPr>
          <p:cNvSpPr/>
          <p:nvPr/>
        </p:nvSpPr>
        <p:spPr>
          <a:xfrm>
            <a:off x="243840" y="1639823"/>
            <a:ext cx="70485" cy="213360"/>
          </a:xfrm>
          <a:custGeom>
            <a:avLst/>
            <a:gdLst/>
            <a:ahLst/>
            <a:cxnLst/>
            <a:rect l="l" t="t" r="r" b="b"/>
            <a:pathLst>
              <a:path w="70485" h="213360">
                <a:moveTo>
                  <a:pt x="70104" y="0"/>
                </a:moveTo>
                <a:lnTo>
                  <a:pt x="0" y="0"/>
                </a:lnTo>
                <a:lnTo>
                  <a:pt x="0" y="213360"/>
                </a:lnTo>
                <a:lnTo>
                  <a:pt x="70104" y="213360"/>
                </a:lnTo>
                <a:lnTo>
                  <a:pt x="70104" y="0"/>
                </a:lnTo>
                <a:close/>
              </a:path>
            </a:pathLst>
          </a:custGeom>
          <a:solidFill>
            <a:srgbClr val="FFC000"/>
          </a:solidFill>
        </p:spPr>
        <p:txBody>
          <a:bodyPr wrap="square" lIns="0" tIns="0" rIns="0" bIns="0" rtlCol="0"/>
          <a:lstStyle/>
          <a:p>
            <a:endParaRPr/>
          </a:p>
        </p:txBody>
      </p:sp>
      <p:sp>
        <p:nvSpPr>
          <p:cNvPr id="30" name="object 30">
            <a:extLst>
              <a:ext uri="{FF2B5EF4-FFF2-40B4-BE49-F238E27FC236}">
                <a16:creationId xmlns:a16="http://schemas.microsoft.com/office/drawing/2014/main" id="{AB681D4F-FC71-22A7-8409-ABF8044348AD}"/>
              </a:ext>
            </a:extLst>
          </p:cNvPr>
          <p:cNvSpPr/>
          <p:nvPr/>
        </p:nvSpPr>
        <p:spPr>
          <a:xfrm>
            <a:off x="8109204" y="720851"/>
            <a:ext cx="485140" cy="556895"/>
          </a:xfrm>
          <a:custGeom>
            <a:avLst/>
            <a:gdLst/>
            <a:ahLst/>
            <a:cxnLst/>
            <a:rect l="l" t="t" r="r" b="b"/>
            <a:pathLst>
              <a:path w="485140" h="556894">
                <a:moveTo>
                  <a:pt x="0" y="24384"/>
                </a:moveTo>
                <a:lnTo>
                  <a:pt x="0" y="556768"/>
                </a:lnTo>
              </a:path>
              <a:path w="485140" h="556894">
                <a:moveTo>
                  <a:pt x="170688" y="24384"/>
                </a:moveTo>
                <a:lnTo>
                  <a:pt x="170688" y="556768"/>
                </a:lnTo>
              </a:path>
              <a:path w="485140" h="556894">
                <a:moveTo>
                  <a:pt x="304800" y="21336"/>
                </a:moveTo>
                <a:lnTo>
                  <a:pt x="304800" y="553720"/>
                </a:lnTo>
              </a:path>
              <a:path w="485140" h="556894">
                <a:moveTo>
                  <a:pt x="411479" y="0"/>
                </a:moveTo>
                <a:lnTo>
                  <a:pt x="411479" y="532384"/>
                </a:lnTo>
              </a:path>
              <a:path w="485140" h="556894">
                <a:moveTo>
                  <a:pt x="484631" y="21336"/>
                </a:moveTo>
                <a:lnTo>
                  <a:pt x="484631" y="553720"/>
                </a:lnTo>
              </a:path>
            </a:pathLst>
          </a:custGeom>
          <a:ln w="38100">
            <a:solidFill>
              <a:srgbClr val="FFFFFF"/>
            </a:solidFill>
          </a:ln>
        </p:spPr>
        <p:txBody>
          <a:bodyPr wrap="square" lIns="0" tIns="0" rIns="0" bIns="0" rtlCol="0"/>
          <a:lstStyle/>
          <a:p>
            <a:endParaRPr/>
          </a:p>
        </p:txBody>
      </p:sp>
      <p:sp>
        <p:nvSpPr>
          <p:cNvPr id="31" name="object 31">
            <a:extLst>
              <a:ext uri="{FF2B5EF4-FFF2-40B4-BE49-F238E27FC236}">
                <a16:creationId xmlns:a16="http://schemas.microsoft.com/office/drawing/2014/main" id="{C8AAA2D4-8153-CE4C-0835-8FB74460CB64}"/>
              </a:ext>
            </a:extLst>
          </p:cNvPr>
          <p:cNvSpPr/>
          <p:nvPr/>
        </p:nvSpPr>
        <p:spPr>
          <a:xfrm>
            <a:off x="8654795" y="733044"/>
            <a:ext cx="0" cy="532765"/>
          </a:xfrm>
          <a:custGeom>
            <a:avLst/>
            <a:gdLst/>
            <a:ahLst/>
            <a:cxnLst/>
            <a:rect l="l" t="t" r="r" b="b"/>
            <a:pathLst>
              <a:path h="532765">
                <a:moveTo>
                  <a:pt x="0" y="0"/>
                </a:moveTo>
                <a:lnTo>
                  <a:pt x="0" y="532383"/>
                </a:lnTo>
              </a:path>
            </a:pathLst>
          </a:custGeom>
          <a:ln w="38100">
            <a:solidFill>
              <a:srgbClr val="FFFFFF"/>
            </a:solidFill>
          </a:ln>
        </p:spPr>
        <p:txBody>
          <a:bodyPr wrap="square" lIns="0" tIns="0" rIns="0" bIns="0" rtlCol="0"/>
          <a:lstStyle/>
          <a:p>
            <a:endParaRPr/>
          </a:p>
        </p:txBody>
      </p:sp>
      <p:pic>
        <p:nvPicPr>
          <p:cNvPr id="32" name="object 32">
            <a:extLst>
              <a:ext uri="{FF2B5EF4-FFF2-40B4-BE49-F238E27FC236}">
                <a16:creationId xmlns:a16="http://schemas.microsoft.com/office/drawing/2014/main" id="{407EE6EE-51CA-83F3-2051-A076CD499698}"/>
              </a:ext>
            </a:extLst>
          </p:cNvPr>
          <p:cNvPicPr/>
          <p:nvPr/>
        </p:nvPicPr>
        <p:blipFill>
          <a:blip r:embed="rId11" cstate="print"/>
          <a:stretch>
            <a:fillRect/>
          </a:stretch>
        </p:blipFill>
        <p:spPr>
          <a:xfrm>
            <a:off x="5751576" y="6385553"/>
            <a:ext cx="3694937" cy="472444"/>
          </a:xfrm>
          <a:prstGeom prst="rect">
            <a:avLst/>
          </a:prstGeom>
        </p:spPr>
      </p:pic>
      <p:sp>
        <p:nvSpPr>
          <p:cNvPr id="40" name="object 32">
            <a:extLst>
              <a:ext uri="{FF2B5EF4-FFF2-40B4-BE49-F238E27FC236}">
                <a16:creationId xmlns:a16="http://schemas.microsoft.com/office/drawing/2014/main" id="{83171B4A-29A8-D33C-94B2-200CE18AE809}"/>
              </a:ext>
            </a:extLst>
          </p:cNvPr>
          <p:cNvSpPr txBox="1">
            <a:spLocks noGrp="1"/>
          </p:cNvSpPr>
          <p:nvPr>
            <p:ph type="ftr" sz="quarter" idx="5"/>
          </p:nvPr>
        </p:nvSpPr>
        <p:spPr>
          <a:xfrm>
            <a:off x="5769877" y="6494703"/>
            <a:ext cx="3526142" cy="230832"/>
          </a:xfrm>
          <a:prstGeom prst="rect">
            <a:avLst/>
          </a:prstGeom>
        </p:spPr>
        <p:txBody>
          <a:bodyPr vert="horz" wrap="square" lIns="0" tIns="0" rIns="0" bIns="0" rtlCol="0">
            <a:spAutoFit/>
          </a:bodyPr>
          <a:lstStyle/>
          <a:p>
            <a:pPr marL="12700">
              <a:lnSpc>
                <a:spcPts val="1810"/>
              </a:lnSpc>
            </a:pPr>
            <a:r>
              <a:rPr spc="-50" dirty="0"/>
              <a:t>Making</a:t>
            </a:r>
            <a:r>
              <a:rPr spc="-95" dirty="0"/>
              <a:t> </a:t>
            </a:r>
            <a:r>
              <a:rPr spc="-90" dirty="0"/>
              <a:t>Animals</a:t>
            </a:r>
            <a:r>
              <a:rPr spc="-75" dirty="0"/>
              <a:t> </a:t>
            </a:r>
            <a:r>
              <a:rPr spc="-55" dirty="0"/>
              <a:t>Healt</a:t>
            </a:r>
            <a:r>
              <a:rPr lang="en-US" spc="-55" dirty="0"/>
              <a:t>h</a:t>
            </a:r>
            <a:r>
              <a:rPr spc="-55" dirty="0"/>
              <a:t>ier</a:t>
            </a:r>
            <a:r>
              <a:rPr spc="-70" dirty="0"/>
              <a:t> </a:t>
            </a:r>
            <a:r>
              <a:rPr spc="-80" dirty="0"/>
              <a:t>and</a:t>
            </a:r>
            <a:r>
              <a:rPr spc="-90" dirty="0"/>
              <a:t> </a:t>
            </a:r>
            <a:r>
              <a:rPr spc="-120" dirty="0"/>
              <a:t>Safer </a:t>
            </a:r>
            <a:r>
              <a:rPr spc="-475" dirty="0"/>
              <a:t>®</a:t>
            </a:r>
          </a:p>
        </p:txBody>
      </p:sp>
      <p:sp>
        <p:nvSpPr>
          <p:cNvPr id="41" name="TextBox 40">
            <a:extLst>
              <a:ext uri="{FF2B5EF4-FFF2-40B4-BE49-F238E27FC236}">
                <a16:creationId xmlns:a16="http://schemas.microsoft.com/office/drawing/2014/main" id="{CEAF3798-934F-E4B7-AE4E-DC13C499A706}"/>
              </a:ext>
            </a:extLst>
          </p:cNvPr>
          <p:cNvSpPr txBox="1"/>
          <p:nvPr/>
        </p:nvSpPr>
        <p:spPr>
          <a:xfrm>
            <a:off x="314324" y="1835692"/>
            <a:ext cx="8442957" cy="3046988"/>
          </a:xfrm>
          <a:prstGeom prst="rect">
            <a:avLst/>
          </a:prstGeom>
          <a:noFill/>
        </p:spPr>
        <p:txBody>
          <a:bodyPr wrap="square">
            <a:spAutoFit/>
          </a:bodyPr>
          <a:lstStyle/>
          <a:p>
            <a:pPr algn="l"/>
            <a:r>
              <a:rPr lang="en-US" sz="2400" b="1" i="0" u="none" strike="noStrike" dirty="0">
                <a:solidFill>
                  <a:srgbClr val="000000"/>
                </a:solidFill>
                <a:effectLst/>
              </a:rPr>
              <a:t>Make your ELISA test plate readings and reports easily with BioStone ELISA software</a:t>
            </a:r>
          </a:p>
          <a:p>
            <a:pPr algn="l"/>
            <a:endParaRPr lang="en-US" sz="2400" b="1" i="0" u="none" strike="noStrike" dirty="0">
              <a:solidFill>
                <a:srgbClr val="000000"/>
              </a:solidFill>
              <a:effectLst/>
            </a:endParaRPr>
          </a:p>
          <a:p>
            <a:pPr algn="l"/>
            <a:r>
              <a:rPr lang="en-US" sz="2400" b="0" i="0" u="none" strike="noStrike" dirty="0">
                <a:solidFill>
                  <a:srgbClr val="000000"/>
                </a:solidFill>
                <a:effectLst/>
                <a:latin typeface="Roboto" panose="02000000000000000000" pitchFamily="2" charset="0"/>
              </a:rPr>
              <a:t>BioStone ELISA software allows you to perform your ELISA readings easily. You can safely use it to monitor and report the health of animals in the ruminant, poultry, swine, and equine groups. Your database consisting of readings, interpretations, and reports, will be stored securely.</a:t>
            </a:r>
          </a:p>
        </p:txBody>
      </p:sp>
    </p:spTree>
    <p:extLst>
      <p:ext uri="{BB962C8B-B14F-4D97-AF65-F5344CB8AC3E}">
        <p14:creationId xmlns:p14="http://schemas.microsoft.com/office/powerpoint/2010/main" val="35550061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a:spLocks noGrp="1"/>
          </p:cNvSpPr>
          <p:nvPr>
            <p:ph type="title"/>
          </p:nvPr>
        </p:nvSpPr>
        <p:spPr>
          <a:xfrm>
            <a:off x="189687" y="100406"/>
            <a:ext cx="2024380" cy="574675"/>
          </a:xfrm>
          <a:prstGeom prst="rect">
            <a:avLst/>
          </a:prstGeom>
        </p:spPr>
        <p:txBody>
          <a:bodyPr vert="horz" wrap="square" lIns="0" tIns="12700" rIns="0" bIns="0" rtlCol="0">
            <a:spAutoFit/>
          </a:bodyPr>
          <a:lstStyle/>
          <a:p>
            <a:pPr marL="12700">
              <a:lnSpc>
                <a:spcPct val="100000"/>
              </a:lnSpc>
              <a:spcBef>
                <a:spcPts val="100"/>
              </a:spcBef>
            </a:pPr>
            <a:r>
              <a:rPr spc="40" dirty="0">
                <a:solidFill>
                  <a:schemeClr val="tx2"/>
                </a:solidFill>
              </a:rPr>
              <a:t>Software</a:t>
            </a:r>
          </a:p>
        </p:txBody>
      </p:sp>
      <p:sp>
        <p:nvSpPr>
          <p:cNvPr id="2" name="object 2"/>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3" name="object 3"/>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76" y="0"/>
                </a:moveTo>
                <a:lnTo>
                  <a:pt x="82308" y="0"/>
                </a:lnTo>
                <a:lnTo>
                  <a:pt x="82308" y="493776"/>
                </a:lnTo>
                <a:lnTo>
                  <a:pt x="8799576" y="493776"/>
                </a:lnTo>
                <a:lnTo>
                  <a:pt x="8799576" y="0"/>
                </a:lnTo>
                <a:close/>
              </a:path>
            </a:pathLst>
          </a:custGeom>
          <a:solidFill>
            <a:srgbClr val="24216C"/>
          </a:solidFill>
        </p:spPr>
        <p:txBody>
          <a:bodyPr wrap="square" lIns="0" tIns="0" rIns="0" bIns="0" rtlCol="0"/>
          <a:lstStyle/>
          <a:p>
            <a:endParaRPr/>
          </a:p>
        </p:txBody>
      </p:sp>
      <p:sp>
        <p:nvSpPr>
          <p:cNvPr id="4" name="object 4"/>
          <p:cNvSpPr/>
          <p:nvPr/>
        </p:nvSpPr>
        <p:spPr>
          <a:xfrm>
            <a:off x="0" y="6364223"/>
            <a:ext cx="1036319" cy="494030"/>
          </a:xfrm>
          <a:custGeom>
            <a:avLst/>
            <a:gdLst/>
            <a:ahLst/>
            <a:cxnLst/>
            <a:rect l="l" t="t" r="r" b="b"/>
            <a:pathLst>
              <a:path w="1036319" h="494029">
                <a:moveTo>
                  <a:pt x="0" y="493773"/>
                </a:moveTo>
                <a:lnTo>
                  <a:pt x="1036319" y="493773"/>
                </a:lnTo>
                <a:lnTo>
                  <a:pt x="1036319" y="0"/>
                </a:lnTo>
                <a:lnTo>
                  <a:pt x="0" y="0"/>
                </a:lnTo>
                <a:lnTo>
                  <a:pt x="0" y="493773"/>
                </a:lnTo>
                <a:close/>
              </a:path>
            </a:pathLst>
          </a:custGeom>
          <a:solidFill>
            <a:srgbClr val="24216C"/>
          </a:solidFill>
        </p:spPr>
        <p:txBody>
          <a:bodyPr wrap="square" lIns="0" tIns="0" rIns="0" bIns="0" rtlCol="0"/>
          <a:lstStyle/>
          <a:p>
            <a:endParaRPr/>
          </a:p>
        </p:txBody>
      </p:sp>
      <p:pic>
        <p:nvPicPr>
          <p:cNvPr id="7" name="object 7"/>
          <p:cNvPicPr/>
          <p:nvPr/>
        </p:nvPicPr>
        <p:blipFill>
          <a:blip r:embed="rId2" cstate="print"/>
          <a:stretch>
            <a:fillRect/>
          </a:stretch>
        </p:blipFill>
        <p:spPr>
          <a:xfrm>
            <a:off x="9095231" y="5026152"/>
            <a:ext cx="755903" cy="505968"/>
          </a:xfrm>
          <a:prstGeom prst="rect">
            <a:avLst/>
          </a:prstGeom>
        </p:spPr>
      </p:pic>
      <p:pic>
        <p:nvPicPr>
          <p:cNvPr id="8" name="object 8"/>
          <p:cNvPicPr/>
          <p:nvPr/>
        </p:nvPicPr>
        <p:blipFill>
          <a:blip r:embed="rId3" cstate="print"/>
          <a:stretch>
            <a:fillRect/>
          </a:stretch>
        </p:blipFill>
        <p:spPr>
          <a:xfrm>
            <a:off x="9095231" y="3435096"/>
            <a:ext cx="755903" cy="502919"/>
          </a:xfrm>
          <a:prstGeom prst="rect">
            <a:avLst/>
          </a:prstGeom>
        </p:spPr>
      </p:pic>
      <p:pic>
        <p:nvPicPr>
          <p:cNvPr id="9" name="object 9"/>
          <p:cNvPicPr/>
          <p:nvPr/>
        </p:nvPicPr>
        <p:blipFill>
          <a:blip r:embed="rId4" cstate="print"/>
          <a:stretch>
            <a:fillRect/>
          </a:stretch>
        </p:blipFill>
        <p:spPr>
          <a:xfrm>
            <a:off x="9095231" y="4245864"/>
            <a:ext cx="755903" cy="502919"/>
          </a:xfrm>
          <a:prstGeom prst="rect">
            <a:avLst/>
          </a:prstGeom>
        </p:spPr>
      </p:pic>
      <p:pic>
        <p:nvPicPr>
          <p:cNvPr id="10" name="object 10"/>
          <p:cNvPicPr/>
          <p:nvPr/>
        </p:nvPicPr>
        <p:blipFill>
          <a:blip r:embed="rId5" cstate="print"/>
          <a:stretch>
            <a:fillRect/>
          </a:stretch>
        </p:blipFill>
        <p:spPr>
          <a:xfrm>
            <a:off x="9095231" y="5711952"/>
            <a:ext cx="755903" cy="502920"/>
          </a:xfrm>
          <a:prstGeom prst="rect">
            <a:avLst/>
          </a:prstGeom>
        </p:spPr>
      </p:pic>
      <p:grpSp>
        <p:nvGrpSpPr>
          <p:cNvPr id="11" name="object 11"/>
          <p:cNvGrpSpPr/>
          <p:nvPr/>
        </p:nvGrpSpPr>
        <p:grpSpPr>
          <a:xfrm>
            <a:off x="9549383" y="0"/>
            <a:ext cx="348615" cy="1906270"/>
            <a:chOff x="9549383" y="0"/>
            <a:chExt cx="348615" cy="1906270"/>
          </a:xfrm>
        </p:grpSpPr>
        <p:pic>
          <p:nvPicPr>
            <p:cNvPr id="12" name="object 12"/>
            <p:cNvPicPr/>
            <p:nvPr/>
          </p:nvPicPr>
          <p:blipFill>
            <a:blip r:embed="rId6" cstate="print"/>
            <a:stretch>
              <a:fillRect/>
            </a:stretch>
          </p:blipFill>
          <p:spPr>
            <a:xfrm>
              <a:off x="9549383" y="789431"/>
              <a:ext cx="348246" cy="1116330"/>
            </a:xfrm>
            <a:prstGeom prst="rect">
              <a:avLst/>
            </a:prstGeom>
          </p:spPr>
        </p:pic>
        <p:pic>
          <p:nvPicPr>
            <p:cNvPr id="13" name="object 13"/>
            <p:cNvPicPr/>
            <p:nvPr/>
          </p:nvPicPr>
          <p:blipFill>
            <a:blip r:embed="rId7" cstate="print"/>
            <a:stretch>
              <a:fillRect/>
            </a:stretch>
          </p:blipFill>
          <p:spPr>
            <a:xfrm>
              <a:off x="9549383" y="0"/>
              <a:ext cx="348246" cy="921258"/>
            </a:xfrm>
            <a:prstGeom prst="rect">
              <a:avLst/>
            </a:prstGeom>
          </p:spPr>
        </p:pic>
      </p:grpSp>
      <p:sp>
        <p:nvSpPr>
          <p:cNvPr id="14" name="object 14"/>
          <p:cNvSpPr txBox="1"/>
          <p:nvPr/>
        </p:nvSpPr>
        <p:spPr>
          <a:xfrm>
            <a:off x="9582973" y="10555"/>
            <a:ext cx="219710" cy="181165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10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5" dirty="0">
                <a:solidFill>
                  <a:srgbClr val="FFFFFF"/>
                </a:solidFill>
                <a:latin typeface="Tahoma"/>
                <a:cs typeface="Tahoma"/>
              </a:rPr>
              <a:t>E</a:t>
            </a:r>
            <a:r>
              <a:rPr sz="1250" spc="-85" dirty="0">
                <a:solidFill>
                  <a:srgbClr val="FFFFFF"/>
                </a:solidFill>
                <a:latin typeface="Tahoma"/>
                <a:cs typeface="Tahoma"/>
              </a:rPr>
              <a:t> </a:t>
            </a:r>
            <a:r>
              <a:rPr sz="1250" spc="-30" dirty="0">
                <a:solidFill>
                  <a:srgbClr val="FFFFFF"/>
                </a:solidFill>
                <a:latin typeface="Tahoma"/>
                <a:cs typeface="Tahoma"/>
              </a:rPr>
              <a:t>L</a:t>
            </a:r>
            <a:r>
              <a:rPr sz="1250" spc="-80" dirty="0">
                <a:solidFill>
                  <a:srgbClr val="FFFFFF"/>
                </a:solidFill>
                <a:latin typeface="Tahoma"/>
                <a:cs typeface="Tahoma"/>
              </a:rPr>
              <a:t> </a:t>
            </a:r>
            <a:r>
              <a:rPr sz="1250" dirty="0">
                <a:solidFill>
                  <a:srgbClr val="FFFFFF"/>
                </a:solidFill>
                <a:latin typeface="Tahoma"/>
                <a:cs typeface="Tahoma"/>
              </a:rPr>
              <a:t>I</a:t>
            </a:r>
            <a:r>
              <a:rPr sz="1250" spc="-80"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A</a:t>
            </a:r>
            <a:r>
              <a:rPr sz="1250" spc="60" dirty="0">
                <a:solidFill>
                  <a:srgbClr val="FFFFFF"/>
                </a:solidFill>
                <a:latin typeface="Tahoma"/>
                <a:cs typeface="Tahoma"/>
              </a:rPr>
              <a:t>  </a:t>
            </a:r>
            <a:r>
              <a:rPr sz="1250" spc="-20" dirty="0">
                <a:solidFill>
                  <a:srgbClr val="FFFFFF"/>
                </a:solidFill>
                <a:latin typeface="Tahoma"/>
                <a:cs typeface="Tahoma"/>
              </a:rPr>
              <a:t>.</a:t>
            </a:r>
            <a:r>
              <a:rPr sz="1250" spc="-85"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5" name="object 15"/>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6" name="object 16"/>
          <p:cNvSpPr/>
          <p:nvPr/>
        </p:nvSpPr>
        <p:spPr>
          <a:xfrm>
            <a:off x="9491471" y="6638544"/>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7" name="object 17"/>
          <p:cNvGrpSpPr/>
          <p:nvPr/>
        </p:nvGrpSpPr>
        <p:grpSpPr>
          <a:xfrm>
            <a:off x="-6350" y="5894578"/>
            <a:ext cx="1031240" cy="970280"/>
            <a:chOff x="-6350" y="5894578"/>
            <a:chExt cx="1031240" cy="970280"/>
          </a:xfrm>
        </p:grpSpPr>
        <p:sp>
          <p:nvSpPr>
            <p:cNvPr id="18" name="object 18"/>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1"/>
                  </a:lnTo>
                  <a:lnTo>
                    <a:pt x="305012" y="932450"/>
                  </a:lnTo>
                  <a:lnTo>
                    <a:pt x="350503" y="946919"/>
                  </a:lnTo>
                  <a:lnTo>
                    <a:pt x="395842" y="957070"/>
                  </a:lnTo>
                  <a:lnTo>
                    <a:pt x="1018032" y="957070"/>
                  </a:lnTo>
                  <a:lnTo>
                    <a:pt x="1018032"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19" name="object 19"/>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2" y="483108"/>
                  </a:lnTo>
                  <a:lnTo>
                    <a:pt x="1018032" y="531418"/>
                  </a:lnTo>
                  <a:lnTo>
                    <a:pt x="1018032" y="579729"/>
                  </a:lnTo>
                  <a:lnTo>
                    <a:pt x="1018032" y="917904"/>
                  </a:lnTo>
                  <a:lnTo>
                    <a:pt x="1018032" y="957070"/>
                  </a:lnTo>
                </a:path>
                <a:path w="1018540" h="957579">
                  <a:moveTo>
                    <a:pt x="395842" y="957070"/>
                  </a:moveTo>
                  <a:lnTo>
                    <a:pt x="350503" y="946919"/>
                  </a:lnTo>
                  <a:lnTo>
                    <a:pt x="305012" y="932450"/>
                  </a:lnTo>
                  <a:lnTo>
                    <a:pt x="261527" y="914301"/>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0" name="object 20"/>
            <p:cNvPicPr/>
            <p:nvPr/>
          </p:nvPicPr>
          <p:blipFill>
            <a:blip r:embed="rId8" cstate="print"/>
            <a:stretch>
              <a:fillRect/>
            </a:stretch>
          </p:blipFill>
          <p:spPr>
            <a:xfrm>
              <a:off x="182879" y="6092950"/>
              <a:ext cx="688848" cy="667510"/>
            </a:xfrm>
            <a:prstGeom prst="rect">
              <a:avLst/>
            </a:prstGeom>
          </p:spPr>
        </p:pic>
      </p:grpSp>
      <p:sp>
        <p:nvSpPr>
          <p:cNvPr id="21" name="object 21"/>
          <p:cNvSpPr/>
          <p:nvPr/>
        </p:nvSpPr>
        <p:spPr>
          <a:xfrm>
            <a:off x="1243583" y="6352030"/>
            <a:ext cx="18415" cy="506095"/>
          </a:xfrm>
          <a:custGeom>
            <a:avLst/>
            <a:gdLst/>
            <a:ahLst/>
            <a:cxnLst/>
            <a:rect l="l" t="t" r="r" b="b"/>
            <a:pathLst>
              <a:path w="18415" h="506095">
                <a:moveTo>
                  <a:pt x="18287" y="0"/>
                </a:moveTo>
                <a:lnTo>
                  <a:pt x="0" y="0"/>
                </a:lnTo>
                <a:lnTo>
                  <a:pt x="0" y="505966"/>
                </a:lnTo>
                <a:lnTo>
                  <a:pt x="18287" y="505966"/>
                </a:lnTo>
                <a:lnTo>
                  <a:pt x="18287" y="0"/>
                </a:lnTo>
                <a:close/>
              </a:path>
            </a:pathLst>
          </a:custGeom>
          <a:solidFill>
            <a:srgbClr val="FFFFFF"/>
          </a:solidFill>
        </p:spPr>
        <p:txBody>
          <a:bodyPr wrap="square" lIns="0" tIns="0" rIns="0" bIns="0" rtlCol="0"/>
          <a:lstStyle/>
          <a:p>
            <a:endParaRPr/>
          </a:p>
        </p:txBody>
      </p:sp>
      <p:sp>
        <p:nvSpPr>
          <p:cNvPr id="22" name="object 22"/>
          <p:cNvSpPr/>
          <p:nvPr/>
        </p:nvSpPr>
        <p:spPr>
          <a:xfrm>
            <a:off x="1325880" y="6355078"/>
            <a:ext cx="9525" cy="502920"/>
          </a:xfrm>
          <a:custGeom>
            <a:avLst/>
            <a:gdLst/>
            <a:ahLst/>
            <a:cxnLst/>
            <a:rect l="l" t="t" r="r" b="b"/>
            <a:pathLst>
              <a:path w="9525" h="502920">
                <a:moveTo>
                  <a:pt x="9143" y="0"/>
                </a:moveTo>
                <a:lnTo>
                  <a:pt x="0" y="0"/>
                </a:lnTo>
                <a:lnTo>
                  <a:pt x="0" y="502918"/>
                </a:lnTo>
                <a:lnTo>
                  <a:pt x="9143" y="502918"/>
                </a:lnTo>
                <a:lnTo>
                  <a:pt x="9143" y="0"/>
                </a:lnTo>
                <a:close/>
              </a:path>
            </a:pathLst>
          </a:custGeom>
          <a:solidFill>
            <a:srgbClr val="FFFFFF"/>
          </a:solidFill>
        </p:spPr>
        <p:txBody>
          <a:bodyPr wrap="square" lIns="0" tIns="0" rIns="0" bIns="0" rtlCol="0"/>
          <a:lstStyle/>
          <a:p>
            <a:endParaRPr/>
          </a:p>
        </p:txBody>
      </p:sp>
      <p:grpSp>
        <p:nvGrpSpPr>
          <p:cNvPr id="23" name="object 23"/>
          <p:cNvGrpSpPr/>
          <p:nvPr/>
        </p:nvGrpSpPr>
        <p:grpSpPr>
          <a:xfrm>
            <a:off x="225552" y="819924"/>
            <a:ext cx="8461375" cy="516255"/>
            <a:chOff x="225552" y="819924"/>
            <a:chExt cx="8461375" cy="516255"/>
          </a:xfrm>
        </p:grpSpPr>
        <p:sp>
          <p:nvSpPr>
            <p:cNvPr id="24" name="object 24"/>
            <p:cNvSpPr/>
            <p:nvPr/>
          </p:nvSpPr>
          <p:spPr>
            <a:xfrm>
              <a:off x="225552" y="853439"/>
              <a:ext cx="8461375" cy="360045"/>
            </a:xfrm>
            <a:custGeom>
              <a:avLst/>
              <a:gdLst/>
              <a:ahLst/>
              <a:cxnLst/>
              <a:rect l="l" t="t" r="r" b="b"/>
              <a:pathLst>
                <a:path w="8461375" h="360044">
                  <a:moveTo>
                    <a:pt x="8461248" y="0"/>
                  </a:moveTo>
                  <a:lnTo>
                    <a:pt x="0" y="0"/>
                  </a:lnTo>
                  <a:lnTo>
                    <a:pt x="0" y="359663"/>
                  </a:lnTo>
                  <a:lnTo>
                    <a:pt x="8461248" y="359663"/>
                  </a:lnTo>
                  <a:lnTo>
                    <a:pt x="8461248" y="0"/>
                  </a:lnTo>
                  <a:close/>
                </a:path>
              </a:pathLst>
            </a:custGeom>
            <a:solidFill>
              <a:srgbClr val="FFC000"/>
            </a:solidFill>
          </p:spPr>
          <p:txBody>
            <a:bodyPr wrap="square" lIns="0" tIns="0" rIns="0" bIns="0" rtlCol="0"/>
            <a:lstStyle/>
            <a:p>
              <a:endParaRPr/>
            </a:p>
          </p:txBody>
        </p:sp>
        <p:pic>
          <p:nvPicPr>
            <p:cNvPr id="25" name="object 25"/>
            <p:cNvPicPr/>
            <p:nvPr/>
          </p:nvPicPr>
          <p:blipFill>
            <a:blip r:embed="rId9" cstate="print"/>
            <a:stretch>
              <a:fillRect/>
            </a:stretch>
          </p:blipFill>
          <p:spPr>
            <a:xfrm>
              <a:off x="307848" y="819924"/>
              <a:ext cx="1122426" cy="515861"/>
            </a:xfrm>
            <a:prstGeom prst="rect">
              <a:avLst/>
            </a:prstGeom>
          </p:spPr>
        </p:pic>
        <p:pic>
          <p:nvPicPr>
            <p:cNvPr id="26" name="object 26"/>
            <p:cNvPicPr/>
            <p:nvPr/>
          </p:nvPicPr>
          <p:blipFill>
            <a:blip r:embed="rId10" cstate="print"/>
            <a:stretch>
              <a:fillRect/>
            </a:stretch>
          </p:blipFill>
          <p:spPr>
            <a:xfrm>
              <a:off x="1176527" y="819924"/>
              <a:ext cx="811529" cy="515861"/>
            </a:xfrm>
            <a:prstGeom prst="rect">
              <a:avLst/>
            </a:prstGeom>
          </p:spPr>
        </p:pic>
      </p:grpSp>
      <p:sp>
        <p:nvSpPr>
          <p:cNvPr id="27" name="object 27"/>
          <p:cNvSpPr txBox="1"/>
          <p:nvPr/>
        </p:nvSpPr>
        <p:spPr>
          <a:xfrm>
            <a:off x="225552" y="870026"/>
            <a:ext cx="7865109" cy="300355"/>
          </a:xfrm>
          <a:prstGeom prst="rect">
            <a:avLst/>
          </a:prstGeom>
        </p:spPr>
        <p:txBody>
          <a:bodyPr vert="horz" wrap="square" lIns="0" tIns="12700" rIns="0" bIns="0" rtlCol="0">
            <a:spAutoFit/>
          </a:bodyPr>
          <a:lstStyle/>
          <a:p>
            <a:pPr marL="226060">
              <a:lnSpc>
                <a:spcPct val="100000"/>
              </a:lnSpc>
              <a:spcBef>
                <a:spcPts val="100"/>
              </a:spcBef>
            </a:pPr>
            <a:r>
              <a:rPr sz="1800" i="1" spc="-120" dirty="0">
                <a:solidFill>
                  <a:srgbClr val="FFFFFF"/>
                </a:solidFill>
                <a:latin typeface="Arial"/>
                <a:cs typeface="Arial"/>
              </a:rPr>
              <a:t>BioStone</a:t>
            </a:r>
            <a:r>
              <a:rPr sz="1800" i="1" spc="-55" dirty="0">
                <a:solidFill>
                  <a:srgbClr val="FFFFFF"/>
                </a:solidFill>
                <a:latin typeface="Arial"/>
                <a:cs typeface="Arial"/>
              </a:rPr>
              <a:t> </a:t>
            </a:r>
            <a:r>
              <a:rPr sz="1800" i="1" spc="-40" dirty="0">
                <a:solidFill>
                  <a:srgbClr val="FFFFFF"/>
                </a:solidFill>
                <a:latin typeface="Arial"/>
                <a:cs typeface="Arial"/>
              </a:rPr>
              <a:t>ELISA</a:t>
            </a:r>
            <a:endParaRPr sz="1800" dirty="0">
              <a:latin typeface="Arial"/>
              <a:cs typeface="Arial"/>
            </a:endParaRPr>
          </a:p>
        </p:txBody>
      </p:sp>
      <p:sp>
        <p:nvSpPr>
          <p:cNvPr id="29" name="object 29"/>
          <p:cNvSpPr/>
          <p:nvPr/>
        </p:nvSpPr>
        <p:spPr>
          <a:xfrm>
            <a:off x="243840" y="1639823"/>
            <a:ext cx="70485" cy="213360"/>
          </a:xfrm>
          <a:custGeom>
            <a:avLst/>
            <a:gdLst/>
            <a:ahLst/>
            <a:cxnLst/>
            <a:rect l="l" t="t" r="r" b="b"/>
            <a:pathLst>
              <a:path w="70485" h="213360">
                <a:moveTo>
                  <a:pt x="70104" y="0"/>
                </a:moveTo>
                <a:lnTo>
                  <a:pt x="0" y="0"/>
                </a:lnTo>
                <a:lnTo>
                  <a:pt x="0" y="213360"/>
                </a:lnTo>
                <a:lnTo>
                  <a:pt x="70104" y="213360"/>
                </a:lnTo>
                <a:lnTo>
                  <a:pt x="70104" y="0"/>
                </a:lnTo>
                <a:close/>
              </a:path>
            </a:pathLst>
          </a:custGeom>
          <a:solidFill>
            <a:srgbClr val="FFC000"/>
          </a:solidFill>
        </p:spPr>
        <p:txBody>
          <a:bodyPr wrap="square" lIns="0" tIns="0" rIns="0" bIns="0" rtlCol="0"/>
          <a:lstStyle/>
          <a:p>
            <a:endParaRPr/>
          </a:p>
        </p:txBody>
      </p:sp>
      <p:sp>
        <p:nvSpPr>
          <p:cNvPr id="30" name="object 30"/>
          <p:cNvSpPr/>
          <p:nvPr/>
        </p:nvSpPr>
        <p:spPr>
          <a:xfrm>
            <a:off x="8109204" y="720851"/>
            <a:ext cx="485140" cy="556895"/>
          </a:xfrm>
          <a:custGeom>
            <a:avLst/>
            <a:gdLst/>
            <a:ahLst/>
            <a:cxnLst/>
            <a:rect l="l" t="t" r="r" b="b"/>
            <a:pathLst>
              <a:path w="485140" h="556894">
                <a:moveTo>
                  <a:pt x="0" y="24384"/>
                </a:moveTo>
                <a:lnTo>
                  <a:pt x="0" y="556768"/>
                </a:lnTo>
              </a:path>
              <a:path w="485140" h="556894">
                <a:moveTo>
                  <a:pt x="170688" y="24384"/>
                </a:moveTo>
                <a:lnTo>
                  <a:pt x="170688" y="556768"/>
                </a:lnTo>
              </a:path>
              <a:path w="485140" h="556894">
                <a:moveTo>
                  <a:pt x="304800" y="21336"/>
                </a:moveTo>
                <a:lnTo>
                  <a:pt x="304800" y="553720"/>
                </a:lnTo>
              </a:path>
              <a:path w="485140" h="556894">
                <a:moveTo>
                  <a:pt x="411479" y="0"/>
                </a:moveTo>
                <a:lnTo>
                  <a:pt x="411479" y="532384"/>
                </a:lnTo>
              </a:path>
              <a:path w="485140" h="556894">
                <a:moveTo>
                  <a:pt x="484631" y="21336"/>
                </a:moveTo>
                <a:lnTo>
                  <a:pt x="484631" y="553720"/>
                </a:lnTo>
              </a:path>
            </a:pathLst>
          </a:custGeom>
          <a:ln w="38100">
            <a:solidFill>
              <a:srgbClr val="FFFFFF"/>
            </a:solidFill>
          </a:ln>
        </p:spPr>
        <p:txBody>
          <a:bodyPr wrap="square" lIns="0" tIns="0" rIns="0" bIns="0" rtlCol="0"/>
          <a:lstStyle/>
          <a:p>
            <a:endParaRPr/>
          </a:p>
        </p:txBody>
      </p:sp>
      <p:sp>
        <p:nvSpPr>
          <p:cNvPr id="31" name="object 31"/>
          <p:cNvSpPr/>
          <p:nvPr/>
        </p:nvSpPr>
        <p:spPr>
          <a:xfrm>
            <a:off x="8654795" y="733044"/>
            <a:ext cx="0" cy="532765"/>
          </a:xfrm>
          <a:custGeom>
            <a:avLst/>
            <a:gdLst/>
            <a:ahLst/>
            <a:cxnLst/>
            <a:rect l="l" t="t" r="r" b="b"/>
            <a:pathLst>
              <a:path h="532765">
                <a:moveTo>
                  <a:pt x="0" y="0"/>
                </a:moveTo>
                <a:lnTo>
                  <a:pt x="0" y="532383"/>
                </a:lnTo>
              </a:path>
            </a:pathLst>
          </a:custGeom>
          <a:ln w="38100">
            <a:solidFill>
              <a:srgbClr val="FFFFFF"/>
            </a:solidFill>
          </a:ln>
        </p:spPr>
        <p:txBody>
          <a:bodyPr wrap="square" lIns="0" tIns="0" rIns="0" bIns="0" rtlCol="0"/>
          <a:lstStyle/>
          <a:p>
            <a:endParaRPr/>
          </a:p>
        </p:txBody>
      </p:sp>
      <p:pic>
        <p:nvPicPr>
          <p:cNvPr id="32" name="object 32"/>
          <p:cNvPicPr/>
          <p:nvPr/>
        </p:nvPicPr>
        <p:blipFill>
          <a:blip r:embed="rId11" cstate="print"/>
          <a:stretch>
            <a:fillRect/>
          </a:stretch>
        </p:blipFill>
        <p:spPr>
          <a:xfrm>
            <a:off x="5751576" y="6385553"/>
            <a:ext cx="3694937" cy="472444"/>
          </a:xfrm>
          <a:prstGeom prst="rect">
            <a:avLst/>
          </a:prstGeom>
        </p:spPr>
      </p:pic>
      <p:sp>
        <p:nvSpPr>
          <p:cNvPr id="40" name="object 32">
            <a:extLst>
              <a:ext uri="{FF2B5EF4-FFF2-40B4-BE49-F238E27FC236}">
                <a16:creationId xmlns:a16="http://schemas.microsoft.com/office/drawing/2014/main" id="{CDCBD09F-68A0-0DE6-E8C0-D8E6D5294107}"/>
              </a:ext>
            </a:extLst>
          </p:cNvPr>
          <p:cNvSpPr txBox="1">
            <a:spLocks noGrp="1"/>
          </p:cNvSpPr>
          <p:nvPr>
            <p:ph type="ftr" sz="quarter" idx="5"/>
          </p:nvPr>
        </p:nvSpPr>
        <p:spPr>
          <a:xfrm>
            <a:off x="5769877" y="6494703"/>
            <a:ext cx="3526142" cy="230832"/>
          </a:xfrm>
          <a:prstGeom prst="rect">
            <a:avLst/>
          </a:prstGeom>
        </p:spPr>
        <p:txBody>
          <a:bodyPr vert="horz" wrap="square" lIns="0" tIns="0" rIns="0" bIns="0" rtlCol="0">
            <a:spAutoFit/>
          </a:bodyPr>
          <a:lstStyle/>
          <a:p>
            <a:pPr marL="12700">
              <a:lnSpc>
                <a:spcPts val="1810"/>
              </a:lnSpc>
            </a:pPr>
            <a:r>
              <a:rPr spc="-50" dirty="0"/>
              <a:t>Making</a:t>
            </a:r>
            <a:r>
              <a:rPr spc="-95" dirty="0"/>
              <a:t> </a:t>
            </a:r>
            <a:r>
              <a:rPr spc="-90" dirty="0"/>
              <a:t>Animals</a:t>
            </a:r>
            <a:r>
              <a:rPr spc="-75" dirty="0"/>
              <a:t> </a:t>
            </a:r>
            <a:r>
              <a:rPr spc="-55" dirty="0"/>
              <a:t>Healt</a:t>
            </a:r>
            <a:r>
              <a:rPr lang="en-US" spc="-55" dirty="0"/>
              <a:t>h</a:t>
            </a:r>
            <a:r>
              <a:rPr spc="-55" dirty="0"/>
              <a:t>ier</a:t>
            </a:r>
            <a:r>
              <a:rPr spc="-70" dirty="0"/>
              <a:t> </a:t>
            </a:r>
            <a:r>
              <a:rPr spc="-80" dirty="0"/>
              <a:t>and</a:t>
            </a:r>
            <a:r>
              <a:rPr spc="-90" dirty="0"/>
              <a:t> </a:t>
            </a:r>
            <a:r>
              <a:rPr spc="-120" dirty="0"/>
              <a:t>Safer </a:t>
            </a:r>
            <a:r>
              <a:rPr spc="-475" dirty="0"/>
              <a:t>®</a:t>
            </a:r>
          </a:p>
        </p:txBody>
      </p:sp>
      <p:sp>
        <p:nvSpPr>
          <p:cNvPr id="41" name="TextBox 40">
            <a:extLst>
              <a:ext uri="{FF2B5EF4-FFF2-40B4-BE49-F238E27FC236}">
                <a16:creationId xmlns:a16="http://schemas.microsoft.com/office/drawing/2014/main" id="{7FF150E1-C7B1-707E-448F-A680F1107A13}"/>
              </a:ext>
            </a:extLst>
          </p:cNvPr>
          <p:cNvSpPr txBox="1"/>
          <p:nvPr/>
        </p:nvSpPr>
        <p:spPr>
          <a:xfrm>
            <a:off x="710565" y="1281694"/>
            <a:ext cx="7944230" cy="4893647"/>
          </a:xfrm>
          <a:prstGeom prst="rect">
            <a:avLst/>
          </a:prstGeom>
          <a:noFill/>
        </p:spPr>
        <p:txBody>
          <a:bodyPr wrap="square">
            <a:spAutoFit/>
          </a:bodyPr>
          <a:lstStyle/>
          <a:p>
            <a:pPr algn="l"/>
            <a:r>
              <a:rPr lang="en-US" sz="2400" b="1" i="0" u="none" strike="noStrike" dirty="0">
                <a:solidFill>
                  <a:srgbClr val="000000"/>
                </a:solidFill>
                <a:effectLst/>
              </a:rPr>
              <a:t>BioStone ELISA software is simple, understandable, and secure.</a:t>
            </a:r>
          </a:p>
          <a:p>
            <a:pPr algn="l"/>
            <a:endParaRPr lang="en-US" sz="2400" b="1" i="0" u="none" strike="noStrike" dirty="0">
              <a:solidFill>
                <a:srgbClr val="000000"/>
              </a:solidFill>
              <a:effectLst/>
            </a:endParaRPr>
          </a:p>
          <a:p>
            <a:pPr algn="l">
              <a:buFont typeface="Arial" panose="020B0604020202020204" pitchFamily="34" charset="0"/>
              <a:buChar char="•"/>
            </a:pPr>
            <a:r>
              <a:rPr lang="en-US" sz="2000" b="0" i="0" u="none" strike="noStrike" dirty="0">
                <a:solidFill>
                  <a:srgbClr val="000000"/>
                </a:solidFill>
                <a:effectLst/>
                <a:latin typeface="Roboto" panose="02000000000000000000" pitchFamily="2" charset="0"/>
              </a:rPr>
              <a:t>Access previous readings at any time and get the PDF reports.</a:t>
            </a:r>
          </a:p>
          <a:p>
            <a:pPr algn="l">
              <a:buFont typeface="Arial" panose="020B0604020202020204" pitchFamily="34" charset="0"/>
              <a:buChar char="•"/>
            </a:pPr>
            <a:endParaRPr lang="en-US" sz="2000" b="0" i="0" u="none" strike="noStrike" dirty="0">
              <a:solidFill>
                <a:srgbClr val="000000"/>
              </a:solidFill>
              <a:effectLst/>
              <a:latin typeface="Roboto" panose="02000000000000000000" pitchFamily="2" charset="0"/>
            </a:endParaRPr>
          </a:p>
          <a:p>
            <a:pPr algn="l">
              <a:buFont typeface="Arial" panose="020B0604020202020204" pitchFamily="34" charset="0"/>
              <a:buChar char="•"/>
            </a:pPr>
            <a:r>
              <a:rPr lang="en-US" sz="2000" b="0" i="0" u="none" strike="noStrike" dirty="0">
                <a:solidFill>
                  <a:srgbClr val="000000"/>
                </a:solidFill>
                <a:effectLst/>
                <a:latin typeface="Roboto" panose="02000000000000000000" pitchFamily="2" charset="0"/>
              </a:rPr>
              <a:t>Reader brands and types not included can be added by notifying the BioStone headquarters.</a:t>
            </a:r>
          </a:p>
          <a:p>
            <a:pPr algn="l">
              <a:buFont typeface="Arial" panose="020B0604020202020204" pitchFamily="34" charset="0"/>
              <a:buChar char="•"/>
            </a:pPr>
            <a:endParaRPr lang="en-US" sz="2000" b="0" i="0" u="none" strike="noStrike" dirty="0">
              <a:solidFill>
                <a:srgbClr val="000000"/>
              </a:solidFill>
              <a:effectLst/>
              <a:latin typeface="Roboto" panose="02000000000000000000" pitchFamily="2" charset="0"/>
            </a:endParaRPr>
          </a:p>
          <a:p>
            <a:pPr algn="l">
              <a:buFont typeface="Arial" panose="020B0604020202020204" pitchFamily="34" charset="0"/>
              <a:buChar char="•"/>
            </a:pPr>
            <a:r>
              <a:rPr lang="en-US" sz="2000" b="0" i="0" u="none" strike="noStrike" dirty="0">
                <a:solidFill>
                  <a:srgbClr val="000000"/>
                </a:solidFill>
                <a:effectLst/>
                <a:latin typeface="Roboto" panose="02000000000000000000" pitchFamily="2" charset="0"/>
              </a:rPr>
              <a:t>Option to save data by manually entering data from the input section without a reader connection.</a:t>
            </a:r>
          </a:p>
          <a:p>
            <a:pPr algn="l">
              <a:buFont typeface="Arial" panose="020B0604020202020204" pitchFamily="34" charset="0"/>
              <a:buChar char="•"/>
            </a:pPr>
            <a:endParaRPr lang="en-US" sz="2000" b="0" i="0" u="none" strike="noStrike" dirty="0">
              <a:solidFill>
                <a:srgbClr val="000000"/>
              </a:solidFill>
              <a:effectLst/>
              <a:latin typeface="Roboto" panose="02000000000000000000" pitchFamily="2" charset="0"/>
            </a:endParaRPr>
          </a:p>
          <a:p>
            <a:pPr algn="l">
              <a:buFont typeface="Arial" panose="020B0604020202020204" pitchFamily="34" charset="0"/>
              <a:buChar char="•"/>
            </a:pPr>
            <a:r>
              <a:rPr lang="en-US" sz="2000" b="0" i="0" u="none" strike="noStrike" dirty="0">
                <a:solidFill>
                  <a:srgbClr val="000000"/>
                </a:solidFill>
                <a:effectLst/>
                <a:latin typeface="Roboto" panose="02000000000000000000" pitchFamily="2" charset="0"/>
              </a:rPr>
              <a:t>Reports can be easily translated into PDF form and sent to customers.  </a:t>
            </a:r>
          </a:p>
          <a:p>
            <a:pPr algn="l">
              <a:buFont typeface="Arial" panose="020B0604020202020204" pitchFamily="34" charset="0"/>
              <a:buChar char="•"/>
            </a:pPr>
            <a:endParaRPr lang="en-US" sz="2000" b="0" i="0" u="none" strike="noStrike" dirty="0">
              <a:solidFill>
                <a:srgbClr val="000000"/>
              </a:solidFill>
              <a:effectLst/>
              <a:latin typeface="Roboto" panose="02000000000000000000" pitchFamily="2" charset="0"/>
            </a:endParaRPr>
          </a:p>
          <a:p>
            <a:pPr algn="l">
              <a:buFont typeface="Arial" panose="020B0604020202020204" pitchFamily="34" charset="0"/>
              <a:buChar char="•"/>
            </a:pPr>
            <a:r>
              <a:rPr lang="en-US" sz="2000" b="0" i="0" u="none" strike="noStrike" dirty="0">
                <a:solidFill>
                  <a:srgbClr val="000000"/>
                </a:solidFill>
                <a:effectLst/>
                <a:latin typeface="Roboto" panose="02000000000000000000" pitchFamily="2" charset="0"/>
              </a:rPr>
              <a:t>Updates are available to access the latest changes to kit constants.</a:t>
            </a:r>
          </a:p>
        </p:txBody>
      </p:sp>
    </p:spTree>
    <p:extLst>
      <p:ext uri="{BB962C8B-B14F-4D97-AF65-F5344CB8AC3E}">
        <p14:creationId xmlns:p14="http://schemas.microsoft.com/office/powerpoint/2010/main" val="35350852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415CB-BFBE-BA98-5E0E-1E0BB2204F1B}"/>
            </a:ext>
          </a:extLst>
        </p:cNvPr>
        <p:cNvGrpSpPr/>
        <p:nvPr/>
      </p:nvGrpSpPr>
      <p:grpSpPr>
        <a:xfrm>
          <a:off x="0" y="0"/>
          <a:ext cx="0" cy="0"/>
          <a:chOff x="0" y="0"/>
          <a:chExt cx="0" cy="0"/>
        </a:xfrm>
      </p:grpSpPr>
      <p:sp>
        <p:nvSpPr>
          <p:cNvPr id="6" name="object 6">
            <a:extLst>
              <a:ext uri="{FF2B5EF4-FFF2-40B4-BE49-F238E27FC236}">
                <a16:creationId xmlns:a16="http://schemas.microsoft.com/office/drawing/2014/main" id="{E0394493-DE5D-5E3B-1F5F-A5AD98AF809B}"/>
              </a:ext>
            </a:extLst>
          </p:cNvPr>
          <p:cNvSpPr txBox="1">
            <a:spLocks noGrp="1"/>
          </p:cNvSpPr>
          <p:nvPr>
            <p:ph type="title"/>
          </p:nvPr>
        </p:nvSpPr>
        <p:spPr>
          <a:xfrm>
            <a:off x="189687" y="100406"/>
            <a:ext cx="2024380" cy="574675"/>
          </a:xfrm>
          <a:prstGeom prst="rect">
            <a:avLst/>
          </a:prstGeom>
        </p:spPr>
        <p:txBody>
          <a:bodyPr vert="horz" wrap="square" lIns="0" tIns="12700" rIns="0" bIns="0" rtlCol="0">
            <a:spAutoFit/>
          </a:bodyPr>
          <a:lstStyle/>
          <a:p>
            <a:pPr marL="12700">
              <a:lnSpc>
                <a:spcPct val="100000"/>
              </a:lnSpc>
              <a:spcBef>
                <a:spcPts val="100"/>
              </a:spcBef>
            </a:pPr>
            <a:r>
              <a:rPr spc="40" dirty="0">
                <a:solidFill>
                  <a:schemeClr val="tx2"/>
                </a:solidFill>
              </a:rPr>
              <a:t>Software</a:t>
            </a:r>
          </a:p>
        </p:txBody>
      </p:sp>
      <p:sp>
        <p:nvSpPr>
          <p:cNvPr id="2" name="object 2">
            <a:extLst>
              <a:ext uri="{FF2B5EF4-FFF2-40B4-BE49-F238E27FC236}">
                <a16:creationId xmlns:a16="http://schemas.microsoft.com/office/drawing/2014/main" id="{970F636B-6587-B0A9-B6EF-5DDE2FC62146}"/>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3" name="object 3">
            <a:extLst>
              <a:ext uri="{FF2B5EF4-FFF2-40B4-BE49-F238E27FC236}">
                <a16:creationId xmlns:a16="http://schemas.microsoft.com/office/drawing/2014/main" id="{1FFA9C95-3411-5066-CAA8-3CEB3467E70F}"/>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76" y="0"/>
                </a:moveTo>
                <a:lnTo>
                  <a:pt x="82308" y="0"/>
                </a:lnTo>
                <a:lnTo>
                  <a:pt x="82308" y="493776"/>
                </a:lnTo>
                <a:lnTo>
                  <a:pt x="8799576" y="493776"/>
                </a:lnTo>
                <a:lnTo>
                  <a:pt x="8799576" y="0"/>
                </a:lnTo>
                <a:close/>
              </a:path>
            </a:pathLst>
          </a:custGeom>
          <a:solidFill>
            <a:srgbClr val="24216C"/>
          </a:solidFill>
        </p:spPr>
        <p:txBody>
          <a:bodyPr wrap="square" lIns="0" tIns="0" rIns="0" bIns="0" rtlCol="0"/>
          <a:lstStyle/>
          <a:p>
            <a:endParaRPr/>
          </a:p>
        </p:txBody>
      </p:sp>
      <p:sp>
        <p:nvSpPr>
          <p:cNvPr id="4" name="object 4">
            <a:extLst>
              <a:ext uri="{FF2B5EF4-FFF2-40B4-BE49-F238E27FC236}">
                <a16:creationId xmlns:a16="http://schemas.microsoft.com/office/drawing/2014/main" id="{42FB36EB-D023-72E6-13BA-9B11AC6550C8}"/>
              </a:ext>
            </a:extLst>
          </p:cNvPr>
          <p:cNvSpPr/>
          <p:nvPr/>
        </p:nvSpPr>
        <p:spPr>
          <a:xfrm>
            <a:off x="0" y="6364223"/>
            <a:ext cx="1036319" cy="494030"/>
          </a:xfrm>
          <a:custGeom>
            <a:avLst/>
            <a:gdLst/>
            <a:ahLst/>
            <a:cxnLst/>
            <a:rect l="l" t="t" r="r" b="b"/>
            <a:pathLst>
              <a:path w="1036319" h="494029">
                <a:moveTo>
                  <a:pt x="0" y="493773"/>
                </a:moveTo>
                <a:lnTo>
                  <a:pt x="1036319" y="493773"/>
                </a:lnTo>
                <a:lnTo>
                  <a:pt x="1036319" y="0"/>
                </a:lnTo>
                <a:lnTo>
                  <a:pt x="0" y="0"/>
                </a:lnTo>
                <a:lnTo>
                  <a:pt x="0" y="493773"/>
                </a:lnTo>
                <a:close/>
              </a:path>
            </a:pathLst>
          </a:custGeom>
          <a:solidFill>
            <a:srgbClr val="24216C"/>
          </a:solidFill>
        </p:spPr>
        <p:txBody>
          <a:bodyPr wrap="square" lIns="0" tIns="0" rIns="0" bIns="0" rtlCol="0"/>
          <a:lstStyle/>
          <a:p>
            <a:endParaRPr/>
          </a:p>
        </p:txBody>
      </p:sp>
      <p:pic>
        <p:nvPicPr>
          <p:cNvPr id="7" name="object 7">
            <a:extLst>
              <a:ext uri="{FF2B5EF4-FFF2-40B4-BE49-F238E27FC236}">
                <a16:creationId xmlns:a16="http://schemas.microsoft.com/office/drawing/2014/main" id="{214AD3C6-FF6C-4700-B78C-D0123B245F5F}"/>
              </a:ext>
            </a:extLst>
          </p:cNvPr>
          <p:cNvPicPr/>
          <p:nvPr/>
        </p:nvPicPr>
        <p:blipFill>
          <a:blip r:embed="rId2" cstate="print"/>
          <a:stretch>
            <a:fillRect/>
          </a:stretch>
        </p:blipFill>
        <p:spPr>
          <a:xfrm>
            <a:off x="9095231" y="5026152"/>
            <a:ext cx="755903" cy="505968"/>
          </a:xfrm>
          <a:prstGeom prst="rect">
            <a:avLst/>
          </a:prstGeom>
        </p:spPr>
      </p:pic>
      <p:pic>
        <p:nvPicPr>
          <p:cNvPr id="8" name="object 8">
            <a:extLst>
              <a:ext uri="{FF2B5EF4-FFF2-40B4-BE49-F238E27FC236}">
                <a16:creationId xmlns:a16="http://schemas.microsoft.com/office/drawing/2014/main" id="{0831EB86-D60B-3327-F728-AF653916F744}"/>
              </a:ext>
            </a:extLst>
          </p:cNvPr>
          <p:cNvPicPr/>
          <p:nvPr/>
        </p:nvPicPr>
        <p:blipFill>
          <a:blip r:embed="rId3" cstate="print"/>
          <a:stretch>
            <a:fillRect/>
          </a:stretch>
        </p:blipFill>
        <p:spPr>
          <a:xfrm>
            <a:off x="9095231" y="3435096"/>
            <a:ext cx="755903" cy="502919"/>
          </a:xfrm>
          <a:prstGeom prst="rect">
            <a:avLst/>
          </a:prstGeom>
        </p:spPr>
      </p:pic>
      <p:pic>
        <p:nvPicPr>
          <p:cNvPr id="9" name="object 9">
            <a:extLst>
              <a:ext uri="{FF2B5EF4-FFF2-40B4-BE49-F238E27FC236}">
                <a16:creationId xmlns:a16="http://schemas.microsoft.com/office/drawing/2014/main" id="{99ADED6E-9AC1-B04F-A44C-E389C169AEEF}"/>
              </a:ext>
            </a:extLst>
          </p:cNvPr>
          <p:cNvPicPr/>
          <p:nvPr/>
        </p:nvPicPr>
        <p:blipFill>
          <a:blip r:embed="rId4" cstate="print"/>
          <a:stretch>
            <a:fillRect/>
          </a:stretch>
        </p:blipFill>
        <p:spPr>
          <a:xfrm>
            <a:off x="9095231" y="4245864"/>
            <a:ext cx="755903" cy="502919"/>
          </a:xfrm>
          <a:prstGeom prst="rect">
            <a:avLst/>
          </a:prstGeom>
        </p:spPr>
      </p:pic>
      <p:pic>
        <p:nvPicPr>
          <p:cNvPr id="10" name="object 10">
            <a:extLst>
              <a:ext uri="{FF2B5EF4-FFF2-40B4-BE49-F238E27FC236}">
                <a16:creationId xmlns:a16="http://schemas.microsoft.com/office/drawing/2014/main" id="{AC767208-7295-BCDB-C21C-32302E55EAD4}"/>
              </a:ext>
            </a:extLst>
          </p:cNvPr>
          <p:cNvPicPr/>
          <p:nvPr/>
        </p:nvPicPr>
        <p:blipFill>
          <a:blip r:embed="rId5" cstate="print"/>
          <a:stretch>
            <a:fillRect/>
          </a:stretch>
        </p:blipFill>
        <p:spPr>
          <a:xfrm>
            <a:off x="9095231" y="5711952"/>
            <a:ext cx="755903" cy="502920"/>
          </a:xfrm>
          <a:prstGeom prst="rect">
            <a:avLst/>
          </a:prstGeom>
        </p:spPr>
      </p:pic>
      <p:grpSp>
        <p:nvGrpSpPr>
          <p:cNvPr id="11" name="object 11">
            <a:extLst>
              <a:ext uri="{FF2B5EF4-FFF2-40B4-BE49-F238E27FC236}">
                <a16:creationId xmlns:a16="http://schemas.microsoft.com/office/drawing/2014/main" id="{A9FC3F37-EE88-2DA9-54EE-E6AC0EBB3462}"/>
              </a:ext>
            </a:extLst>
          </p:cNvPr>
          <p:cNvGrpSpPr/>
          <p:nvPr/>
        </p:nvGrpSpPr>
        <p:grpSpPr>
          <a:xfrm>
            <a:off x="9549383" y="0"/>
            <a:ext cx="348615" cy="1906270"/>
            <a:chOff x="9549383" y="0"/>
            <a:chExt cx="348615" cy="1906270"/>
          </a:xfrm>
        </p:grpSpPr>
        <p:pic>
          <p:nvPicPr>
            <p:cNvPr id="12" name="object 12">
              <a:extLst>
                <a:ext uri="{FF2B5EF4-FFF2-40B4-BE49-F238E27FC236}">
                  <a16:creationId xmlns:a16="http://schemas.microsoft.com/office/drawing/2014/main" id="{08D93510-C08F-C84F-48DD-9E3B40C8714C}"/>
                </a:ext>
              </a:extLst>
            </p:cNvPr>
            <p:cNvPicPr/>
            <p:nvPr/>
          </p:nvPicPr>
          <p:blipFill>
            <a:blip r:embed="rId6" cstate="print"/>
            <a:stretch>
              <a:fillRect/>
            </a:stretch>
          </p:blipFill>
          <p:spPr>
            <a:xfrm>
              <a:off x="9549383" y="789431"/>
              <a:ext cx="348246" cy="1116330"/>
            </a:xfrm>
            <a:prstGeom prst="rect">
              <a:avLst/>
            </a:prstGeom>
          </p:spPr>
        </p:pic>
        <p:pic>
          <p:nvPicPr>
            <p:cNvPr id="13" name="object 13">
              <a:extLst>
                <a:ext uri="{FF2B5EF4-FFF2-40B4-BE49-F238E27FC236}">
                  <a16:creationId xmlns:a16="http://schemas.microsoft.com/office/drawing/2014/main" id="{A74B3EF1-0137-355D-8D85-0B193D39B167}"/>
                </a:ext>
              </a:extLst>
            </p:cNvPr>
            <p:cNvPicPr/>
            <p:nvPr/>
          </p:nvPicPr>
          <p:blipFill>
            <a:blip r:embed="rId7" cstate="print"/>
            <a:stretch>
              <a:fillRect/>
            </a:stretch>
          </p:blipFill>
          <p:spPr>
            <a:xfrm>
              <a:off x="9549383" y="0"/>
              <a:ext cx="348246" cy="921258"/>
            </a:xfrm>
            <a:prstGeom prst="rect">
              <a:avLst/>
            </a:prstGeom>
          </p:spPr>
        </p:pic>
      </p:grpSp>
      <p:sp>
        <p:nvSpPr>
          <p:cNvPr id="14" name="object 14">
            <a:extLst>
              <a:ext uri="{FF2B5EF4-FFF2-40B4-BE49-F238E27FC236}">
                <a16:creationId xmlns:a16="http://schemas.microsoft.com/office/drawing/2014/main" id="{19AC89D0-67F2-8D07-D8F9-E57F893BDBAE}"/>
              </a:ext>
            </a:extLst>
          </p:cNvPr>
          <p:cNvSpPr txBox="1"/>
          <p:nvPr/>
        </p:nvSpPr>
        <p:spPr>
          <a:xfrm>
            <a:off x="9582973" y="10555"/>
            <a:ext cx="219710" cy="181165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10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5" dirty="0">
                <a:solidFill>
                  <a:srgbClr val="FFFFFF"/>
                </a:solidFill>
                <a:latin typeface="Tahoma"/>
                <a:cs typeface="Tahoma"/>
              </a:rPr>
              <a:t>E</a:t>
            </a:r>
            <a:r>
              <a:rPr sz="1250" spc="-85" dirty="0">
                <a:solidFill>
                  <a:srgbClr val="FFFFFF"/>
                </a:solidFill>
                <a:latin typeface="Tahoma"/>
                <a:cs typeface="Tahoma"/>
              </a:rPr>
              <a:t> </a:t>
            </a:r>
            <a:r>
              <a:rPr sz="1250" spc="-30" dirty="0">
                <a:solidFill>
                  <a:srgbClr val="FFFFFF"/>
                </a:solidFill>
                <a:latin typeface="Tahoma"/>
                <a:cs typeface="Tahoma"/>
              </a:rPr>
              <a:t>L</a:t>
            </a:r>
            <a:r>
              <a:rPr sz="1250" spc="-80" dirty="0">
                <a:solidFill>
                  <a:srgbClr val="FFFFFF"/>
                </a:solidFill>
                <a:latin typeface="Tahoma"/>
                <a:cs typeface="Tahoma"/>
              </a:rPr>
              <a:t> </a:t>
            </a:r>
            <a:r>
              <a:rPr sz="1250" dirty="0">
                <a:solidFill>
                  <a:srgbClr val="FFFFFF"/>
                </a:solidFill>
                <a:latin typeface="Tahoma"/>
                <a:cs typeface="Tahoma"/>
              </a:rPr>
              <a:t>I</a:t>
            </a:r>
            <a:r>
              <a:rPr sz="1250" spc="-80"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A</a:t>
            </a:r>
            <a:r>
              <a:rPr sz="1250" spc="60" dirty="0">
                <a:solidFill>
                  <a:srgbClr val="FFFFFF"/>
                </a:solidFill>
                <a:latin typeface="Tahoma"/>
                <a:cs typeface="Tahoma"/>
              </a:rPr>
              <a:t>  </a:t>
            </a:r>
            <a:r>
              <a:rPr sz="1250" spc="-20" dirty="0">
                <a:solidFill>
                  <a:srgbClr val="FFFFFF"/>
                </a:solidFill>
                <a:latin typeface="Tahoma"/>
                <a:cs typeface="Tahoma"/>
              </a:rPr>
              <a:t>.</a:t>
            </a:r>
            <a:r>
              <a:rPr sz="1250" spc="-85"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5" name="object 15">
            <a:extLst>
              <a:ext uri="{FF2B5EF4-FFF2-40B4-BE49-F238E27FC236}">
                <a16:creationId xmlns:a16="http://schemas.microsoft.com/office/drawing/2014/main" id="{84B38187-0F2F-ECC6-C5C1-9F566E5F4462}"/>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6" name="object 16">
            <a:extLst>
              <a:ext uri="{FF2B5EF4-FFF2-40B4-BE49-F238E27FC236}">
                <a16:creationId xmlns:a16="http://schemas.microsoft.com/office/drawing/2014/main" id="{BDE026AA-BE82-E904-8CF2-B8D4E4B37117}"/>
              </a:ext>
            </a:extLst>
          </p:cNvPr>
          <p:cNvSpPr/>
          <p:nvPr/>
        </p:nvSpPr>
        <p:spPr>
          <a:xfrm>
            <a:off x="9491471" y="6638544"/>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7" name="object 17">
            <a:extLst>
              <a:ext uri="{FF2B5EF4-FFF2-40B4-BE49-F238E27FC236}">
                <a16:creationId xmlns:a16="http://schemas.microsoft.com/office/drawing/2014/main" id="{21557F65-3178-17AC-ACF4-B641EAE46237}"/>
              </a:ext>
            </a:extLst>
          </p:cNvPr>
          <p:cNvGrpSpPr/>
          <p:nvPr/>
        </p:nvGrpSpPr>
        <p:grpSpPr>
          <a:xfrm>
            <a:off x="-6350" y="5894578"/>
            <a:ext cx="1031240" cy="970280"/>
            <a:chOff x="-6350" y="5894578"/>
            <a:chExt cx="1031240" cy="970280"/>
          </a:xfrm>
        </p:grpSpPr>
        <p:sp>
          <p:nvSpPr>
            <p:cNvPr id="18" name="object 18">
              <a:extLst>
                <a:ext uri="{FF2B5EF4-FFF2-40B4-BE49-F238E27FC236}">
                  <a16:creationId xmlns:a16="http://schemas.microsoft.com/office/drawing/2014/main" id="{5489B2E3-5E5A-EC00-F782-09D6B17679C6}"/>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1"/>
                  </a:lnTo>
                  <a:lnTo>
                    <a:pt x="305012" y="932450"/>
                  </a:lnTo>
                  <a:lnTo>
                    <a:pt x="350503" y="946919"/>
                  </a:lnTo>
                  <a:lnTo>
                    <a:pt x="395842" y="957070"/>
                  </a:lnTo>
                  <a:lnTo>
                    <a:pt x="1018032" y="957070"/>
                  </a:lnTo>
                  <a:lnTo>
                    <a:pt x="1018032"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19" name="object 19">
              <a:extLst>
                <a:ext uri="{FF2B5EF4-FFF2-40B4-BE49-F238E27FC236}">
                  <a16:creationId xmlns:a16="http://schemas.microsoft.com/office/drawing/2014/main" id="{CD7DEE06-4C70-788D-6A7C-86289FDDD139}"/>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2" y="483108"/>
                  </a:lnTo>
                  <a:lnTo>
                    <a:pt x="1018032" y="531418"/>
                  </a:lnTo>
                  <a:lnTo>
                    <a:pt x="1018032" y="579729"/>
                  </a:lnTo>
                  <a:lnTo>
                    <a:pt x="1018032" y="917904"/>
                  </a:lnTo>
                  <a:lnTo>
                    <a:pt x="1018032" y="957070"/>
                  </a:lnTo>
                </a:path>
                <a:path w="1018540" h="957579">
                  <a:moveTo>
                    <a:pt x="395842" y="957070"/>
                  </a:moveTo>
                  <a:lnTo>
                    <a:pt x="350503" y="946919"/>
                  </a:lnTo>
                  <a:lnTo>
                    <a:pt x="305012" y="932450"/>
                  </a:lnTo>
                  <a:lnTo>
                    <a:pt x="261527" y="914301"/>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0" name="object 20">
              <a:extLst>
                <a:ext uri="{FF2B5EF4-FFF2-40B4-BE49-F238E27FC236}">
                  <a16:creationId xmlns:a16="http://schemas.microsoft.com/office/drawing/2014/main" id="{9F0D2224-D28A-6B0A-DEE1-7EA21ECBEB66}"/>
                </a:ext>
              </a:extLst>
            </p:cNvPr>
            <p:cNvPicPr/>
            <p:nvPr/>
          </p:nvPicPr>
          <p:blipFill>
            <a:blip r:embed="rId8" cstate="print"/>
            <a:stretch>
              <a:fillRect/>
            </a:stretch>
          </p:blipFill>
          <p:spPr>
            <a:xfrm>
              <a:off x="182879" y="6092950"/>
              <a:ext cx="688848" cy="667510"/>
            </a:xfrm>
            <a:prstGeom prst="rect">
              <a:avLst/>
            </a:prstGeom>
          </p:spPr>
        </p:pic>
      </p:grpSp>
      <p:sp>
        <p:nvSpPr>
          <p:cNvPr id="21" name="object 21">
            <a:extLst>
              <a:ext uri="{FF2B5EF4-FFF2-40B4-BE49-F238E27FC236}">
                <a16:creationId xmlns:a16="http://schemas.microsoft.com/office/drawing/2014/main" id="{FF04CED1-FB2D-29E0-FBEF-8B822AEC2F74}"/>
              </a:ext>
            </a:extLst>
          </p:cNvPr>
          <p:cNvSpPr/>
          <p:nvPr/>
        </p:nvSpPr>
        <p:spPr>
          <a:xfrm>
            <a:off x="1243583" y="6352030"/>
            <a:ext cx="18415" cy="506095"/>
          </a:xfrm>
          <a:custGeom>
            <a:avLst/>
            <a:gdLst/>
            <a:ahLst/>
            <a:cxnLst/>
            <a:rect l="l" t="t" r="r" b="b"/>
            <a:pathLst>
              <a:path w="18415" h="506095">
                <a:moveTo>
                  <a:pt x="18287" y="0"/>
                </a:moveTo>
                <a:lnTo>
                  <a:pt x="0" y="0"/>
                </a:lnTo>
                <a:lnTo>
                  <a:pt x="0" y="505966"/>
                </a:lnTo>
                <a:lnTo>
                  <a:pt x="18287" y="505966"/>
                </a:lnTo>
                <a:lnTo>
                  <a:pt x="18287" y="0"/>
                </a:lnTo>
                <a:close/>
              </a:path>
            </a:pathLst>
          </a:custGeom>
          <a:solidFill>
            <a:srgbClr val="FFFFFF"/>
          </a:solidFill>
        </p:spPr>
        <p:txBody>
          <a:bodyPr wrap="square" lIns="0" tIns="0" rIns="0" bIns="0" rtlCol="0"/>
          <a:lstStyle/>
          <a:p>
            <a:endParaRPr/>
          </a:p>
        </p:txBody>
      </p:sp>
      <p:sp>
        <p:nvSpPr>
          <p:cNvPr id="22" name="object 22">
            <a:extLst>
              <a:ext uri="{FF2B5EF4-FFF2-40B4-BE49-F238E27FC236}">
                <a16:creationId xmlns:a16="http://schemas.microsoft.com/office/drawing/2014/main" id="{CEAEE83D-97C2-26F5-5D23-99F032F68A40}"/>
              </a:ext>
            </a:extLst>
          </p:cNvPr>
          <p:cNvSpPr/>
          <p:nvPr/>
        </p:nvSpPr>
        <p:spPr>
          <a:xfrm>
            <a:off x="1325880" y="6355078"/>
            <a:ext cx="9525" cy="502920"/>
          </a:xfrm>
          <a:custGeom>
            <a:avLst/>
            <a:gdLst/>
            <a:ahLst/>
            <a:cxnLst/>
            <a:rect l="l" t="t" r="r" b="b"/>
            <a:pathLst>
              <a:path w="9525" h="502920">
                <a:moveTo>
                  <a:pt x="9143" y="0"/>
                </a:moveTo>
                <a:lnTo>
                  <a:pt x="0" y="0"/>
                </a:lnTo>
                <a:lnTo>
                  <a:pt x="0" y="502918"/>
                </a:lnTo>
                <a:lnTo>
                  <a:pt x="9143" y="502918"/>
                </a:lnTo>
                <a:lnTo>
                  <a:pt x="9143" y="0"/>
                </a:lnTo>
                <a:close/>
              </a:path>
            </a:pathLst>
          </a:custGeom>
          <a:solidFill>
            <a:srgbClr val="FFFFFF"/>
          </a:solidFill>
        </p:spPr>
        <p:txBody>
          <a:bodyPr wrap="square" lIns="0" tIns="0" rIns="0" bIns="0" rtlCol="0"/>
          <a:lstStyle/>
          <a:p>
            <a:endParaRPr/>
          </a:p>
        </p:txBody>
      </p:sp>
      <p:grpSp>
        <p:nvGrpSpPr>
          <p:cNvPr id="23" name="object 23">
            <a:extLst>
              <a:ext uri="{FF2B5EF4-FFF2-40B4-BE49-F238E27FC236}">
                <a16:creationId xmlns:a16="http://schemas.microsoft.com/office/drawing/2014/main" id="{69185F30-05F1-E641-96DE-E9A4AD0926DF}"/>
              </a:ext>
            </a:extLst>
          </p:cNvPr>
          <p:cNvGrpSpPr/>
          <p:nvPr/>
        </p:nvGrpSpPr>
        <p:grpSpPr>
          <a:xfrm>
            <a:off x="225552" y="819924"/>
            <a:ext cx="8461375" cy="516255"/>
            <a:chOff x="225552" y="819924"/>
            <a:chExt cx="8461375" cy="516255"/>
          </a:xfrm>
        </p:grpSpPr>
        <p:sp>
          <p:nvSpPr>
            <p:cNvPr id="24" name="object 24">
              <a:extLst>
                <a:ext uri="{FF2B5EF4-FFF2-40B4-BE49-F238E27FC236}">
                  <a16:creationId xmlns:a16="http://schemas.microsoft.com/office/drawing/2014/main" id="{65375DA6-EA8B-2DCE-9806-6A0BDE0A5F8B}"/>
                </a:ext>
              </a:extLst>
            </p:cNvPr>
            <p:cNvSpPr/>
            <p:nvPr/>
          </p:nvSpPr>
          <p:spPr>
            <a:xfrm>
              <a:off x="225552" y="853439"/>
              <a:ext cx="8461375" cy="360045"/>
            </a:xfrm>
            <a:custGeom>
              <a:avLst/>
              <a:gdLst/>
              <a:ahLst/>
              <a:cxnLst/>
              <a:rect l="l" t="t" r="r" b="b"/>
              <a:pathLst>
                <a:path w="8461375" h="360044">
                  <a:moveTo>
                    <a:pt x="8461248" y="0"/>
                  </a:moveTo>
                  <a:lnTo>
                    <a:pt x="0" y="0"/>
                  </a:lnTo>
                  <a:lnTo>
                    <a:pt x="0" y="359663"/>
                  </a:lnTo>
                  <a:lnTo>
                    <a:pt x="8461248" y="359663"/>
                  </a:lnTo>
                  <a:lnTo>
                    <a:pt x="8461248" y="0"/>
                  </a:lnTo>
                  <a:close/>
                </a:path>
              </a:pathLst>
            </a:custGeom>
            <a:solidFill>
              <a:srgbClr val="FFC000"/>
            </a:solidFill>
          </p:spPr>
          <p:txBody>
            <a:bodyPr wrap="square" lIns="0" tIns="0" rIns="0" bIns="0" rtlCol="0"/>
            <a:lstStyle/>
            <a:p>
              <a:endParaRPr/>
            </a:p>
          </p:txBody>
        </p:sp>
        <p:pic>
          <p:nvPicPr>
            <p:cNvPr id="25" name="object 25">
              <a:extLst>
                <a:ext uri="{FF2B5EF4-FFF2-40B4-BE49-F238E27FC236}">
                  <a16:creationId xmlns:a16="http://schemas.microsoft.com/office/drawing/2014/main" id="{475D4B43-6C46-C144-9FE0-6E35149B2F64}"/>
                </a:ext>
              </a:extLst>
            </p:cNvPr>
            <p:cNvPicPr/>
            <p:nvPr/>
          </p:nvPicPr>
          <p:blipFill>
            <a:blip r:embed="rId9" cstate="print"/>
            <a:stretch>
              <a:fillRect/>
            </a:stretch>
          </p:blipFill>
          <p:spPr>
            <a:xfrm>
              <a:off x="307848" y="819924"/>
              <a:ext cx="1122426" cy="515861"/>
            </a:xfrm>
            <a:prstGeom prst="rect">
              <a:avLst/>
            </a:prstGeom>
          </p:spPr>
        </p:pic>
        <p:pic>
          <p:nvPicPr>
            <p:cNvPr id="26" name="object 26">
              <a:extLst>
                <a:ext uri="{FF2B5EF4-FFF2-40B4-BE49-F238E27FC236}">
                  <a16:creationId xmlns:a16="http://schemas.microsoft.com/office/drawing/2014/main" id="{1F98BED7-D107-DDA3-5D03-296F658B17DC}"/>
                </a:ext>
              </a:extLst>
            </p:cNvPr>
            <p:cNvPicPr/>
            <p:nvPr/>
          </p:nvPicPr>
          <p:blipFill>
            <a:blip r:embed="rId10" cstate="print"/>
            <a:stretch>
              <a:fillRect/>
            </a:stretch>
          </p:blipFill>
          <p:spPr>
            <a:xfrm>
              <a:off x="1176527" y="819924"/>
              <a:ext cx="811529" cy="515861"/>
            </a:xfrm>
            <a:prstGeom prst="rect">
              <a:avLst/>
            </a:prstGeom>
          </p:spPr>
        </p:pic>
      </p:grpSp>
      <p:sp>
        <p:nvSpPr>
          <p:cNvPr id="27" name="object 27">
            <a:extLst>
              <a:ext uri="{FF2B5EF4-FFF2-40B4-BE49-F238E27FC236}">
                <a16:creationId xmlns:a16="http://schemas.microsoft.com/office/drawing/2014/main" id="{1EFC5E2E-F9E6-102E-55A6-62B658681441}"/>
              </a:ext>
            </a:extLst>
          </p:cNvPr>
          <p:cNvSpPr txBox="1"/>
          <p:nvPr/>
        </p:nvSpPr>
        <p:spPr>
          <a:xfrm>
            <a:off x="225552" y="870026"/>
            <a:ext cx="7865109" cy="300355"/>
          </a:xfrm>
          <a:prstGeom prst="rect">
            <a:avLst/>
          </a:prstGeom>
        </p:spPr>
        <p:txBody>
          <a:bodyPr vert="horz" wrap="square" lIns="0" tIns="12700" rIns="0" bIns="0" rtlCol="0">
            <a:spAutoFit/>
          </a:bodyPr>
          <a:lstStyle/>
          <a:p>
            <a:pPr marL="226060">
              <a:lnSpc>
                <a:spcPct val="100000"/>
              </a:lnSpc>
              <a:spcBef>
                <a:spcPts val="100"/>
              </a:spcBef>
            </a:pPr>
            <a:r>
              <a:rPr sz="1800" i="1" spc="-120" dirty="0">
                <a:solidFill>
                  <a:srgbClr val="FFFFFF"/>
                </a:solidFill>
                <a:latin typeface="Arial"/>
                <a:cs typeface="Arial"/>
              </a:rPr>
              <a:t>BioStone</a:t>
            </a:r>
            <a:r>
              <a:rPr sz="1800" i="1" spc="-55" dirty="0">
                <a:solidFill>
                  <a:srgbClr val="FFFFFF"/>
                </a:solidFill>
                <a:latin typeface="Arial"/>
                <a:cs typeface="Arial"/>
              </a:rPr>
              <a:t> </a:t>
            </a:r>
            <a:r>
              <a:rPr sz="1800" i="1" spc="-40" dirty="0">
                <a:solidFill>
                  <a:srgbClr val="FFFFFF"/>
                </a:solidFill>
                <a:latin typeface="Arial"/>
                <a:cs typeface="Arial"/>
              </a:rPr>
              <a:t>ELISA</a:t>
            </a:r>
            <a:endParaRPr sz="1800" dirty="0">
              <a:latin typeface="Arial"/>
              <a:cs typeface="Arial"/>
            </a:endParaRPr>
          </a:p>
        </p:txBody>
      </p:sp>
      <p:sp>
        <p:nvSpPr>
          <p:cNvPr id="28" name="object 28">
            <a:extLst>
              <a:ext uri="{FF2B5EF4-FFF2-40B4-BE49-F238E27FC236}">
                <a16:creationId xmlns:a16="http://schemas.microsoft.com/office/drawing/2014/main" id="{0BD1CB56-1F24-347D-CA58-E9284510F5F7}"/>
              </a:ext>
            </a:extLst>
          </p:cNvPr>
          <p:cNvSpPr txBox="1"/>
          <p:nvPr/>
        </p:nvSpPr>
        <p:spPr>
          <a:xfrm>
            <a:off x="388721" y="1617344"/>
            <a:ext cx="4195445" cy="226985"/>
          </a:xfrm>
          <a:prstGeom prst="rect">
            <a:avLst/>
          </a:prstGeom>
        </p:spPr>
        <p:txBody>
          <a:bodyPr vert="horz" wrap="square" lIns="0" tIns="11430" rIns="0" bIns="0" rtlCol="0">
            <a:spAutoFit/>
          </a:bodyPr>
          <a:lstStyle/>
          <a:p>
            <a:pPr marL="12700">
              <a:lnSpc>
                <a:spcPct val="100000"/>
              </a:lnSpc>
              <a:spcBef>
                <a:spcPts val="90"/>
              </a:spcBef>
            </a:pPr>
            <a:r>
              <a:rPr lang="en-US" sz="1400" spc="-85" dirty="0">
                <a:latin typeface="Arial"/>
                <a:cs typeface="Arial"/>
              </a:rPr>
              <a:t>https://</a:t>
            </a:r>
            <a:r>
              <a:rPr lang="en-US" sz="1400" spc="-85" dirty="0" err="1">
                <a:latin typeface="Arial"/>
                <a:cs typeface="Arial"/>
              </a:rPr>
              <a:t>biostoneah.com</a:t>
            </a:r>
            <a:r>
              <a:rPr lang="en-US" sz="1400" spc="-85" dirty="0">
                <a:latin typeface="Arial"/>
                <a:cs typeface="Arial"/>
              </a:rPr>
              <a:t>/</a:t>
            </a:r>
            <a:r>
              <a:rPr lang="en-US" sz="1400" spc="-85" dirty="0" err="1">
                <a:latin typeface="Arial"/>
                <a:cs typeface="Arial"/>
              </a:rPr>
              <a:t>elisa</a:t>
            </a:r>
            <a:r>
              <a:rPr lang="en-US" sz="1400" spc="-85" dirty="0">
                <a:latin typeface="Arial"/>
                <a:cs typeface="Arial"/>
              </a:rPr>
              <a:t>-software/</a:t>
            </a:r>
            <a:endParaRPr sz="1400" dirty="0">
              <a:latin typeface="Arial"/>
              <a:cs typeface="Arial"/>
            </a:endParaRPr>
          </a:p>
        </p:txBody>
      </p:sp>
      <p:sp>
        <p:nvSpPr>
          <p:cNvPr id="29" name="object 29">
            <a:extLst>
              <a:ext uri="{FF2B5EF4-FFF2-40B4-BE49-F238E27FC236}">
                <a16:creationId xmlns:a16="http://schemas.microsoft.com/office/drawing/2014/main" id="{DF9A6932-E502-F8E6-CE89-357306A94FF4}"/>
              </a:ext>
            </a:extLst>
          </p:cNvPr>
          <p:cNvSpPr/>
          <p:nvPr/>
        </p:nvSpPr>
        <p:spPr>
          <a:xfrm>
            <a:off x="243840" y="1639823"/>
            <a:ext cx="70485" cy="213360"/>
          </a:xfrm>
          <a:custGeom>
            <a:avLst/>
            <a:gdLst/>
            <a:ahLst/>
            <a:cxnLst/>
            <a:rect l="l" t="t" r="r" b="b"/>
            <a:pathLst>
              <a:path w="70485" h="213360">
                <a:moveTo>
                  <a:pt x="70104" y="0"/>
                </a:moveTo>
                <a:lnTo>
                  <a:pt x="0" y="0"/>
                </a:lnTo>
                <a:lnTo>
                  <a:pt x="0" y="213360"/>
                </a:lnTo>
                <a:lnTo>
                  <a:pt x="70104" y="213360"/>
                </a:lnTo>
                <a:lnTo>
                  <a:pt x="70104" y="0"/>
                </a:lnTo>
                <a:close/>
              </a:path>
            </a:pathLst>
          </a:custGeom>
          <a:solidFill>
            <a:srgbClr val="FFC000"/>
          </a:solidFill>
        </p:spPr>
        <p:txBody>
          <a:bodyPr wrap="square" lIns="0" tIns="0" rIns="0" bIns="0" rtlCol="0"/>
          <a:lstStyle/>
          <a:p>
            <a:endParaRPr/>
          </a:p>
        </p:txBody>
      </p:sp>
      <p:sp>
        <p:nvSpPr>
          <p:cNvPr id="30" name="object 30">
            <a:extLst>
              <a:ext uri="{FF2B5EF4-FFF2-40B4-BE49-F238E27FC236}">
                <a16:creationId xmlns:a16="http://schemas.microsoft.com/office/drawing/2014/main" id="{D431B1DA-CBFE-D808-5E22-B893C8F0034A}"/>
              </a:ext>
            </a:extLst>
          </p:cNvPr>
          <p:cNvSpPr/>
          <p:nvPr/>
        </p:nvSpPr>
        <p:spPr>
          <a:xfrm>
            <a:off x="8109204" y="720851"/>
            <a:ext cx="485140" cy="556895"/>
          </a:xfrm>
          <a:custGeom>
            <a:avLst/>
            <a:gdLst/>
            <a:ahLst/>
            <a:cxnLst/>
            <a:rect l="l" t="t" r="r" b="b"/>
            <a:pathLst>
              <a:path w="485140" h="556894">
                <a:moveTo>
                  <a:pt x="0" y="24384"/>
                </a:moveTo>
                <a:lnTo>
                  <a:pt x="0" y="556768"/>
                </a:lnTo>
              </a:path>
              <a:path w="485140" h="556894">
                <a:moveTo>
                  <a:pt x="170688" y="24384"/>
                </a:moveTo>
                <a:lnTo>
                  <a:pt x="170688" y="556768"/>
                </a:lnTo>
              </a:path>
              <a:path w="485140" h="556894">
                <a:moveTo>
                  <a:pt x="304800" y="21336"/>
                </a:moveTo>
                <a:lnTo>
                  <a:pt x="304800" y="553720"/>
                </a:lnTo>
              </a:path>
              <a:path w="485140" h="556894">
                <a:moveTo>
                  <a:pt x="411479" y="0"/>
                </a:moveTo>
                <a:lnTo>
                  <a:pt x="411479" y="532384"/>
                </a:lnTo>
              </a:path>
              <a:path w="485140" h="556894">
                <a:moveTo>
                  <a:pt x="484631" y="21336"/>
                </a:moveTo>
                <a:lnTo>
                  <a:pt x="484631" y="553720"/>
                </a:lnTo>
              </a:path>
            </a:pathLst>
          </a:custGeom>
          <a:ln w="38100">
            <a:solidFill>
              <a:srgbClr val="FFFFFF"/>
            </a:solidFill>
          </a:ln>
        </p:spPr>
        <p:txBody>
          <a:bodyPr wrap="square" lIns="0" tIns="0" rIns="0" bIns="0" rtlCol="0"/>
          <a:lstStyle/>
          <a:p>
            <a:endParaRPr/>
          </a:p>
        </p:txBody>
      </p:sp>
      <p:sp>
        <p:nvSpPr>
          <p:cNvPr id="31" name="object 31">
            <a:extLst>
              <a:ext uri="{FF2B5EF4-FFF2-40B4-BE49-F238E27FC236}">
                <a16:creationId xmlns:a16="http://schemas.microsoft.com/office/drawing/2014/main" id="{EB028130-2407-DE11-ECB4-F6AD0E3938AB}"/>
              </a:ext>
            </a:extLst>
          </p:cNvPr>
          <p:cNvSpPr/>
          <p:nvPr/>
        </p:nvSpPr>
        <p:spPr>
          <a:xfrm>
            <a:off x="8654795" y="733044"/>
            <a:ext cx="0" cy="532765"/>
          </a:xfrm>
          <a:custGeom>
            <a:avLst/>
            <a:gdLst/>
            <a:ahLst/>
            <a:cxnLst/>
            <a:rect l="l" t="t" r="r" b="b"/>
            <a:pathLst>
              <a:path h="532765">
                <a:moveTo>
                  <a:pt x="0" y="0"/>
                </a:moveTo>
                <a:lnTo>
                  <a:pt x="0" y="532383"/>
                </a:lnTo>
              </a:path>
            </a:pathLst>
          </a:custGeom>
          <a:ln w="38100">
            <a:solidFill>
              <a:srgbClr val="FFFFFF"/>
            </a:solidFill>
          </a:ln>
        </p:spPr>
        <p:txBody>
          <a:bodyPr wrap="square" lIns="0" tIns="0" rIns="0" bIns="0" rtlCol="0"/>
          <a:lstStyle/>
          <a:p>
            <a:endParaRPr/>
          </a:p>
        </p:txBody>
      </p:sp>
      <p:pic>
        <p:nvPicPr>
          <p:cNvPr id="32" name="object 32">
            <a:extLst>
              <a:ext uri="{FF2B5EF4-FFF2-40B4-BE49-F238E27FC236}">
                <a16:creationId xmlns:a16="http://schemas.microsoft.com/office/drawing/2014/main" id="{D7B5BD8F-C5CD-DC61-6814-CD3D0B749CE2}"/>
              </a:ext>
            </a:extLst>
          </p:cNvPr>
          <p:cNvPicPr/>
          <p:nvPr/>
        </p:nvPicPr>
        <p:blipFill>
          <a:blip r:embed="rId11" cstate="print"/>
          <a:stretch>
            <a:fillRect/>
          </a:stretch>
        </p:blipFill>
        <p:spPr>
          <a:xfrm>
            <a:off x="5751576" y="6385553"/>
            <a:ext cx="3694937" cy="472444"/>
          </a:xfrm>
          <a:prstGeom prst="rect">
            <a:avLst/>
          </a:prstGeom>
        </p:spPr>
      </p:pic>
      <p:grpSp>
        <p:nvGrpSpPr>
          <p:cNvPr id="33" name="object 33">
            <a:extLst>
              <a:ext uri="{FF2B5EF4-FFF2-40B4-BE49-F238E27FC236}">
                <a16:creationId xmlns:a16="http://schemas.microsoft.com/office/drawing/2014/main" id="{BE5ED36B-9AAC-BDC2-44DD-13C0090B66B0}"/>
              </a:ext>
            </a:extLst>
          </p:cNvPr>
          <p:cNvGrpSpPr/>
          <p:nvPr/>
        </p:nvGrpSpPr>
        <p:grpSpPr>
          <a:xfrm>
            <a:off x="191937" y="2547978"/>
            <a:ext cx="3541395" cy="2578735"/>
            <a:chOff x="191937" y="2547978"/>
            <a:chExt cx="3541395" cy="2578735"/>
          </a:xfrm>
        </p:grpSpPr>
        <p:pic>
          <p:nvPicPr>
            <p:cNvPr id="34" name="object 34">
              <a:extLst>
                <a:ext uri="{FF2B5EF4-FFF2-40B4-BE49-F238E27FC236}">
                  <a16:creationId xmlns:a16="http://schemas.microsoft.com/office/drawing/2014/main" id="{D4F89BCD-4244-1C2D-9386-8A3366F03F54}"/>
                </a:ext>
              </a:extLst>
            </p:cNvPr>
            <p:cNvPicPr/>
            <p:nvPr/>
          </p:nvPicPr>
          <p:blipFill>
            <a:blip r:embed="rId12" cstate="print"/>
            <a:stretch>
              <a:fillRect/>
            </a:stretch>
          </p:blipFill>
          <p:spPr>
            <a:xfrm>
              <a:off x="191937" y="2547978"/>
              <a:ext cx="3541187" cy="2578146"/>
            </a:xfrm>
            <a:prstGeom prst="rect">
              <a:avLst/>
            </a:prstGeom>
          </p:spPr>
        </p:pic>
        <p:pic>
          <p:nvPicPr>
            <p:cNvPr id="35" name="object 35">
              <a:extLst>
                <a:ext uri="{FF2B5EF4-FFF2-40B4-BE49-F238E27FC236}">
                  <a16:creationId xmlns:a16="http://schemas.microsoft.com/office/drawing/2014/main" id="{EB5A6A06-561B-042A-4950-C8BDDE836B2B}"/>
                </a:ext>
              </a:extLst>
            </p:cNvPr>
            <p:cNvPicPr/>
            <p:nvPr/>
          </p:nvPicPr>
          <p:blipFill>
            <a:blip r:embed="rId13" cstate="print"/>
            <a:stretch>
              <a:fillRect/>
            </a:stretch>
          </p:blipFill>
          <p:spPr>
            <a:xfrm>
              <a:off x="359664" y="2715768"/>
              <a:ext cx="3212592" cy="2249423"/>
            </a:xfrm>
            <a:prstGeom prst="rect">
              <a:avLst/>
            </a:prstGeom>
          </p:spPr>
        </p:pic>
      </p:grpSp>
      <p:grpSp>
        <p:nvGrpSpPr>
          <p:cNvPr id="36" name="object 36">
            <a:extLst>
              <a:ext uri="{FF2B5EF4-FFF2-40B4-BE49-F238E27FC236}">
                <a16:creationId xmlns:a16="http://schemas.microsoft.com/office/drawing/2014/main" id="{927A52AB-2FDD-5C49-33A7-57F5D0B64DC2}"/>
              </a:ext>
            </a:extLst>
          </p:cNvPr>
          <p:cNvGrpSpPr/>
          <p:nvPr/>
        </p:nvGrpSpPr>
        <p:grpSpPr>
          <a:xfrm>
            <a:off x="4700000" y="1383770"/>
            <a:ext cx="4071620" cy="4714875"/>
            <a:chOff x="4700000" y="1383770"/>
            <a:chExt cx="4071620" cy="4714875"/>
          </a:xfrm>
        </p:grpSpPr>
        <p:pic>
          <p:nvPicPr>
            <p:cNvPr id="37" name="object 37">
              <a:extLst>
                <a:ext uri="{FF2B5EF4-FFF2-40B4-BE49-F238E27FC236}">
                  <a16:creationId xmlns:a16="http://schemas.microsoft.com/office/drawing/2014/main" id="{AC56D85D-B7CC-08C3-D343-823F65680674}"/>
                </a:ext>
              </a:extLst>
            </p:cNvPr>
            <p:cNvPicPr/>
            <p:nvPr/>
          </p:nvPicPr>
          <p:blipFill>
            <a:blip r:embed="rId14" cstate="print"/>
            <a:stretch>
              <a:fillRect/>
            </a:stretch>
          </p:blipFill>
          <p:spPr>
            <a:xfrm>
              <a:off x="4700000" y="1383770"/>
              <a:ext cx="4071396" cy="4714537"/>
            </a:xfrm>
            <a:prstGeom prst="rect">
              <a:avLst/>
            </a:prstGeom>
          </p:spPr>
        </p:pic>
        <p:pic>
          <p:nvPicPr>
            <p:cNvPr id="38" name="object 38">
              <a:extLst>
                <a:ext uri="{FF2B5EF4-FFF2-40B4-BE49-F238E27FC236}">
                  <a16:creationId xmlns:a16="http://schemas.microsoft.com/office/drawing/2014/main" id="{23138D5D-48B0-D7BC-9138-80338336FDB0}"/>
                </a:ext>
              </a:extLst>
            </p:cNvPr>
            <p:cNvPicPr/>
            <p:nvPr/>
          </p:nvPicPr>
          <p:blipFill>
            <a:blip r:embed="rId15" cstate="print"/>
            <a:stretch>
              <a:fillRect/>
            </a:stretch>
          </p:blipFill>
          <p:spPr>
            <a:xfrm>
              <a:off x="4867655" y="1551431"/>
              <a:ext cx="3742944" cy="4386072"/>
            </a:xfrm>
            <a:prstGeom prst="rect">
              <a:avLst/>
            </a:prstGeom>
          </p:spPr>
        </p:pic>
      </p:grpSp>
      <p:sp>
        <p:nvSpPr>
          <p:cNvPr id="40" name="object 32">
            <a:extLst>
              <a:ext uri="{FF2B5EF4-FFF2-40B4-BE49-F238E27FC236}">
                <a16:creationId xmlns:a16="http://schemas.microsoft.com/office/drawing/2014/main" id="{21D99D25-BE59-9CB2-34D6-F4DA719A45F4}"/>
              </a:ext>
            </a:extLst>
          </p:cNvPr>
          <p:cNvSpPr txBox="1">
            <a:spLocks noGrp="1"/>
          </p:cNvSpPr>
          <p:nvPr>
            <p:ph type="ftr" sz="quarter" idx="5"/>
          </p:nvPr>
        </p:nvSpPr>
        <p:spPr>
          <a:xfrm>
            <a:off x="5769877" y="6494703"/>
            <a:ext cx="3526142" cy="230832"/>
          </a:xfrm>
          <a:prstGeom prst="rect">
            <a:avLst/>
          </a:prstGeom>
        </p:spPr>
        <p:txBody>
          <a:bodyPr vert="horz" wrap="square" lIns="0" tIns="0" rIns="0" bIns="0" rtlCol="0">
            <a:spAutoFit/>
          </a:bodyPr>
          <a:lstStyle/>
          <a:p>
            <a:pPr marL="12700">
              <a:lnSpc>
                <a:spcPts val="1810"/>
              </a:lnSpc>
            </a:pPr>
            <a:r>
              <a:rPr spc="-50" dirty="0"/>
              <a:t>Making</a:t>
            </a:r>
            <a:r>
              <a:rPr spc="-95" dirty="0"/>
              <a:t> </a:t>
            </a:r>
            <a:r>
              <a:rPr spc="-90" dirty="0"/>
              <a:t>Animals</a:t>
            </a:r>
            <a:r>
              <a:rPr spc="-75" dirty="0"/>
              <a:t> </a:t>
            </a:r>
            <a:r>
              <a:rPr spc="-55" dirty="0"/>
              <a:t>Healt</a:t>
            </a:r>
            <a:r>
              <a:rPr lang="en-US" spc="-55" dirty="0"/>
              <a:t>h</a:t>
            </a:r>
            <a:r>
              <a:rPr spc="-55" dirty="0"/>
              <a:t>ier</a:t>
            </a:r>
            <a:r>
              <a:rPr spc="-70" dirty="0"/>
              <a:t> </a:t>
            </a:r>
            <a:r>
              <a:rPr spc="-80" dirty="0"/>
              <a:t>and</a:t>
            </a:r>
            <a:r>
              <a:rPr spc="-90" dirty="0"/>
              <a:t> </a:t>
            </a:r>
            <a:r>
              <a:rPr spc="-120" dirty="0"/>
              <a:t>Safer </a:t>
            </a:r>
            <a:r>
              <a:rPr spc="-475" dirty="0"/>
              <a:t>®</a:t>
            </a:r>
          </a:p>
        </p:txBody>
      </p:sp>
    </p:spTree>
    <p:extLst>
      <p:ext uri="{BB962C8B-B14F-4D97-AF65-F5344CB8AC3E}">
        <p14:creationId xmlns:p14="http://schemas.microsoft.com/office/powerpoint/2010/main" val="31407282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FC90D9DB-E841-C6AA-0522-210A7E4F31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3162" y="4192867"/>
            <a:ext cx="3325256" cy="2215092"/>
          </a:xfrm>
          <a:prstGeom prst="rect">
            <a:avLst/>
          </a:prstGeom>
        </p:spPr>
      </p:pic>
      <p:pic>
        <p:nvPicPr>
          <p:cNvPr id="26" name="Resim 25">
            <a:extLst>
              <a:ext uri="{FF2B5EF4-FFF2-40B4-BE49-F238E27FC236}">
                <a16:creationId xmlns:a16="http://schemas.microsoft.com/office/drawing/2014/main" id="{8D90EF62-42EE-5E06-3BC1-9799ECE271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57" y="-281"/>
            <a:ext cx="2752658" cy="3157516"/>
          </a:xfrm>
          <a:prstGeom prst="rect">
            <a:avLst/>
          </a:prstGeom>
        </p:spPr>
      </p:pic>
      <p:sp>
        <p:nvSpPr>
          <p:cNvPr id="2" name="object 3">
            <a:extLst>
              <a:ext uri="{FF2B5EF4-FFF2-40B4-BE49-F238E27FC236}">
                <a16:creationId xmlns:a16="http://schemas.microsoft.com/office/drawing/2014/main" id="{9CE48B41-D221-8A1D-3610-64098972C018}"/>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4">
            <a:extLst>
              <a:ext uri="{FF2B5EF4-FFF2-40B4-BE49-F238E27FC236}">
                <a16:creationId xmlns:a16="http://schemas.microsoft.com/office/drawing/2014/main" id="{6F638D7E-4A34-78A8-9164-82FC5A5B2C9B}"/>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9" name="object 5">
            <a:extLst>
              <a:ext uri="{FF2B5EF4-FFF2-40B4-BE49-F238E27FC236}">
                <a16:creationId xmlns:a16="http://schemas.microsoft.com/office/drawing/2014/main" id="{F093F398-CADC-4DDC-2429-93BB3F726BD7}"/>
              </a:ext>
            </a:extLst>
          </p:cNvPr>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0" name="object 8">
            <a:extLst>
              <a:ext uri="{FF2B5EF4-FFF2-40B4-BE49-F238E27FC236}">
                <a16:creationId xmlns:a16="http://schemas.microsoft.com/office/drawing/2014/main" id="{6F9C8E5D-7733-66EF-8883-EA3A9DEF59E4}"/>
              </a:ext>
            </a:extLst>
          </p:cNvPr>
          <p:cNvPicPr/>
          <p:nvPr/>
        </p:nvPicPr>
        <p:blipFill>
          <a:blip r:embed="rId5" cstate="print"/>
          <a:stretch>
            <a:fillRect/>
          </a:stretch>
        </p:blipFill>
        <p:spPr>
          <a:xfrm>
            <a:off x="9095231" y="5026152"/>
            <a:ext cx="755903" cy="505968"/>
          </a:xfrm>
          <a:prstGeom prst="rect">
            <a:avLst/>
          </a:prstGeom>
        </p:spPr>
      </p:pic>
      <p:pic>
        <p:nvPicPr>
          <p:cNvPr id="11" name="object 9">
            <a:extLst>
              <a:ext uri="{FF2B5EF4-FFF2-40B4-BE49-F238E27FC236}">
                <a16:creationId xmlns:a16="http://schemas.microsoft.com/office/drawing/2014/main" id="{01B5832D-B0B3-CAE1-CCBA-079D097D2CAC}"/>
              </a:ext>
            </a:extLst>
          </p:cNvPr>
          <p:cNvPicPr/>
          <p:nvPr/>
        </p:nvPicPr>
        <p:blipFill>
          <a:blip r:embed="rId6" cstate="print"/>
          <a:stretch>
            <a:fillRect/>
          </a:stretch>
        </p:blipFill>
        <p:spPr>
          <a:xfrm>
            <a:off x="9095231" y="3435096"/>
            <a:ext cx="755903" cy="502919"/>
          </a:xfrm>
          <a:prstGeom prst="rect">
            <a:avLst/>
          </a:prstGeom>
        </p:spPr>
      </p:pic>
      <p:pic>
        <p:nvPicPr>
          <p:cNvPr id="12" name="object 10">
            <a:extLst>
              <a:ext uri="{FF2B5EF4-FFF2-40B4-BE49-F238E27FC236}">
                <a16:creationId xmlns:a16="http://schemas.microsoft.com/office/drawing/2014/main" id="{35B4A046-0636-FE74-426F-B877A5A98E5D}"/>
              </a:ext>
            </a:extLst>
          </p:cNvPr>
          <p:cNvPicPr/>
          <p:nvPr/>
        </p:nvPicPr>
        <p:blipFill>
          <a:blip r:embed="rId7" cstate="print"/>
          <a:stretch>
            <a:fillRect/>
          </a:stretch>
        </p:blipFill>
        <p:spPr>
          <a:xfrm>
            <a:off x="9095231" y="4245864"/>
            <a:ext cx="755903" cy="502919"/>
          </a:xfrm>
          <a:prstGeom prst="rect">
            <a:avLst/>
          </a:prstGeom>
        </p:spPr>
      </p:pic>
      <p:pic>
        <p:nvPicPr>
          <p:cNvPr id="13" name="object 11">
            <a:extLst>
              <a:ext uri="{FF2B5EF4-FFF2-40B4-BE49-F238E27FC236}">
                <a16:creationId xmlns:a16="http://schemas.microsoft.com/office/drawing/2014/main" id="{15FBD72F-A075-1526-9B96-6049D14857A5}"/>
              </a:ext>
            </a:extLst>
          </p:cNvPr>
          <p:cNvPicPr/>
          <p:nvPr/>
        </p:nvPicPr>
        <p:blipFill>
          <a:blip r:embed="rId8" cstate="print"/>
          <a:stretch>
            <a:fillRect/>
          </a:stretch>
        </p:blipFill>
        <p:spPr>
          <a:xfrm>
            <a:off x="9095231" y="5711952"/>
            <a:ext cx="755903" cy="502920"/>
          </a:xfrm>
          <a:prstGeom prst="rect">
            <a:avLst/>
          </a:prstGeom>
        </p:spPr>
      </p:pic>
      <p:pic>
        <p:nvPicPr>
          <p:cNvPr id="14" name="object 12">
            <a:extLst>
              <a:ext uri="{FF2B5EF4-FFF2-40B4-BE49-F238E27FC236}">
                <a16:creationId xmlns:a16="http://schemas.microsoft.com/office/drawing/2014/main" id="{0FBD7B36-320B-1AE3-CA6F-17CE30C5EB83}"/>
              </a:ext>
            </a:extLst>
          </p:cNvPr>
          <p:cNvPicPr/>
          <p:nvPr/>
        </p:nvPicPr>
        <p:blipFill>
          <a:blip r:embed="rId9" cstate="print"/>
          <a:stretch>
            <a:fillRect/>
          </a:stretch>
        </p:blipFill>
        <p:spPr>
          <a:xfrm>
            <a:off x="9549383" y="36576"/>
            <a:ext cx="348246" cy="2884170"/>
          </a:xfrm>
          <a:prstGeom prst="rect">
            <a:avLst/>
          </a:prstGeom>
        </p:spPr>
      </p:pic>
      <p:sp>
        <p:nvSpPr>
          <p:cNvPr id="15" name="object 13">
            <a:extLst>
              <a:ext uri="{FF2B5EF4-FFF2-40B4-BE49-F238E27FC236}">
                <a16:creationId xmlns:a16="http://schemas.microsoft.com/office/drawing/2014/main" id="{49881716-7875-7737-7D05-BFB481984A3A}"/>
              </a:ext>
            </a:extLst>
          </p:cNvPr>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6" name="object 14">
            <a:extLst>
              <a:ext uri="{FF2B5EF4-FFF2-40B4-BE49-F238E27FC236}">
                <a16:creationId xmlns:a16="http://schemas.microsoft.com/office/drawing/2014/main" id="{A5DB2ED8-779E-F0CD-33EB-D60224304D66}"/>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5">
            <a:extLst>
              <a:ext uri="{FF2B5EF4-FFF2-40B4-BE49-F238E27FC236}">
                <a16:creationId xmlns:a16="http://schemas.microsoft.com/office/drawing/2014/main" id="{1E5A9843-3DFE-ACAF-48C9-AB274F0AF2BE}"/>
              </a:ext>
            </a:extLst>
          </p:cNvPr>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6">
            <a:extLst>
              <a:ext uri="{FF2B5EF4-FFF2-40B4-BE49-F238E27FC236}">
                <a16:creationId xmlns:a16="http://schemas.microsoft.com/office/drawing/2014/main" id="{C9F66097-9EAF-CB76-F35A-DA42B6ACAAB2}"/>
              </a:ext>
            </a:extLst>
          </p:cNvPr>
          <p:cNvGrpSpPr/>
          <p:nvPr/>
        </p:nvGrpSpPr>
        <p:grpSpPr>
          <a:xfrm>
            <a:off x="-6349" y="5894578"/>
            <a:ext cx="1031240" cy="970280"/>
            <a:chOff x="-6349" y="5894578"/>
            <a:chExt cx="1031240" cy="970280"/>
          </a:xfrm>
        </p:grpSpPr>
        <p:sp>
          <p:nvSpPr>
            <p:cNvPr id="19" name="object 17">
              <a:extLst>
                <a:ext uri="{FF2B5EF4-FFF2-40B4-BE49-F238E27FC236}">
                  <a16:creationId xmlns:a16="http://schemas.microsoft.com/office/drawing/2014/main" id="{B3BFB61D-DCCA-9300-C98A-A891C27224C9}"/>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18">
              <a:extLst>
                <a:ext uri="{FF2B5EF4-FFF2-40B4-BE49-F238E27FC236}">
                  <a16:creationId xmlns:a16="http://schemas.microsoft.com/office/drawing/2014/main" id="{8611416C-F2AA-9B35-723E-12DACBFACC67}"/>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19">
              <a:extLst>
                <a:ext uri="{FF2B5EF4-FFF2-40B4-BE49-F238E27FC236}">
                  <a16:creationId xmlns:a16="http://schemas.microsoft.com/office/drawing/2014/main" id="{52B58F4A-1660-5DAA-024C-A316C5F1FAE8}"/>
                </a:ext>
              </a:extLst>
            </p:cNvPr>
            <p:cNvPicPr/>
            <p:nvPr/>
          </p:nvPicPr>
          <p:blipFill>
            <a:blip r:embed="rId10" cstate="print"/>
            <a:stretch>
              <a:fillRect/>
            </a:stretch>
          </p:blipFill>
          <p:spPr>
            <a:xfrm>
              <a:off x="182879" y="6092952"/>
              <a:ext cx="688848" cy="667510"/>
            </a:xfrm>
            <a:prstGeom prst="rect">
              <a:avLst/>
            </a:prstGeom>
          </p:spPr>
        </p:pic>
      </p:grpSp>
      <p:sp>
        <p:nvSpPr>
          <p:cNvPr id="22" name="object 20">
            <a:extLst>
              <a:ext uri="{FF2B5EF4-FFF2-40B4-BE49-F238E27FC236}">
                <a16:creationId xmlns:a16="http://schemas.microsoft.com/office/drawing/2014/main" id="{096BF5FF-5810-0EF1-74C3-C06F7F18B48E}"/>
              </a:ext>
            </a:extLst>
          </p:cNvPr>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3" name="object 21">
            <a:extLst>
              <a:ext uri="{FF2B5EF4-FFF2-40B4-BE49-F238E27FC236}">
                <a16:creationId xmlns:a16="http://schemas.microsoft.com/office/drawing/2014/main" id="{22DE9395-4050-76C7-F52A-206371138DD8}"/>
              </a:ext>
            </a:extLst>
          </p:cNvPr>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24" name="object 44">
            <a:extLst>
              <a:ext uri="{FF2B5EF4-FFF2-40B4-BE49-F238E27FC236}">
                <a16:creationId xmlns:a16="http://schemas.microsoft.com/office/drawing/2014/main" id="{F3D355C5-239A-48FF-2ED6-5933FD0777BD}"/>
              </a:ext>
            </a:extLst>
          </p:cNvPr>
          <p:cNvPicPr/>
          <p:nvPr/>
        </p:nvPicPr>
        <p:blipFill>
          <a:blip r:embed="rId11" cstate="print"/>
          <a:stretch>
            <a:fillRect/>
          </a:stretch>
        </p:blipFill>
        <p:spPr>
          <a:xfrm>
            <a:off x="5751576" y="6385553"/>
            <a:ext cx="3694937" cy="472446"/>
          </a:xfrm>
          <a:prstGeom prst="rect">
            <a:avLst/>
          </a:prstGeom>
        </p:spPr>
      </p:pic>
      <p:sp>
        <p:nvSpPr>
          <p:cNvPr id="25" name="object 45">
            <a:extLst>
              <a:ext uri="{FF2B5EF4-FFF2-40B4-BE49-F238E27FC236}">
                <a16:creationId xmlns:a16="http://schemas.microsoft.com/office/drawing/2014/main" id="{2B98BE63-79A5-58C7-03A7-8A0C70098360}"/>
              </a:ext>
            </a:extLst>
          </p:cNvPr>
          <p:cNvSpPr txBox="1">
            <a:spLocks/>
          </p:cNvSpPr>
          <p:nvPr/>
        </p:nvSpPr>
        <p:spPr>
          <a:xfrm>
            <a:off x="5886703" y="6494703"/>
            <a:ext cx="3409315" cy="254634"/>
          </a:xfrm>
          <a:prstGeom prst="rect">
            <a:avLst/>
          </a:prstGeom>
        </p:spPr>
        <p:txBody>
          <a:bodyPr vert="horz" wrap="square" lIns="0" tIns="0" rIns="0" bIns="0" rtlCol="0">
            <a:spAutoFit/>
          </a:bodyPr>
          <a:lstStyle>
            <a:defPPr>
              <a:defRPr kern="0"/>
            </a:defPPr>
          </a:lstStyle>
          <a:p>
            <a:pPr marL="12700">
              <a:lnSpc>
                <a:spcPts val="1810"/>
              </a:lnSpc>
            </a:pPr>
            <a:r>
              <a:rPr lang="en-US" spc="-50"/>
              <a:t>Making</a:t>
            </a:r>
            <a:r>
              <a:rPr lang="en-US" spc="-95"/>
              <a:t> </a:t>
            </a:r>
            <a:r>
              <a:rPr lang="en-US" spc="-90"/>
              <a:t>Animals</a:t>
            </a:r>
            <a:r>
              <a:rPr lang="en-US" spc="-75"/>
              <a:t> </a:t>
            </a:r>
            <a:r>
              <a:rPr lang="en-US" spc="-55"/>
              <a:t>Healtier</a:t>
            </a:r>
            <a:r>
              <a:rPr lang="en-US" spc="-70"/>
              <a:t> </a:t>
            </a:r>
            <a:r>
              <a:rPr lang="en-US" spc="-80"/>
              <a:t>and</a:t>
            </a:r>
            <a:r>
              <a:rPr lang="en-US" spc="-90"/>
              <a:t> </a:t>
            </a:r>
            <a:r>
              <a:rPr lang="en-US" spc="-120"/>
              <a:t>Safer </a:t>
            </a:r>
            <a:r>
              <a:rPr lang="en-US" spc="-475"/>
              <a:t>®</a:t>
            </a:r>
            <a:endParaRPr lang="en-US" spc="-475" dirty="0"/>
          </a:p>
        </p:txBody>
      </p:sp>
      <p:sp>
        <p:nvSpPr>
          <p:cNvPr id="27" name="object 32">
            <a:extLst>
              <a:ext uri="{FF2B5EF4-FFF2-40B4-BE49-F238E27FC236}">
                <a16:creationId xmlns:a16="http://schemas.microsoft.com/office/drawing/2014/main" id="{391691CB-C706-1276-F120-981C5637C9F3}"/>
              </a:ext>
            </a:extLst>
          </p:cNvPr>
          <p:cNvSpPr txBox="1">
            <a:spLocks/>
          </p:cNvSpPr>
          <p:nvPr/>
        </p:nvSpPr>
        <p:spPr>
          <a:xfrm>
            <a:off x="5769877" y="6494703"/>
            <a:ext cx="3526142" cy="230832"/>
          </a:xfrm>
          <a:prstGeom prst="rect">
            <a:avLst/>
          </a:prstGeom>
        </p:spPr>
        <p:txBody>
          <a:bodyPr vert="horz" wrap="square" lIns="0" tIns="0" rIns="0" bIns="0" rtlCol="0">
            <a:spAutoFit/>
          </a:bodyPr>
          <a:lstStyle>
            <a:defPPr>
              <a:defRPr kern="0"/>
            </a:defPPr>
          </a:lstStyle>
          <a:p>
            <a:pPr marL="12700">
              <a:lnSpc>
                <a:spcPts val="1810"/>
              </a:lnSpc>
            </a:pPr>
            <a:r>
              <a:rPr lang="en-US" i="1" spc="-50">
                <a:solidFill>
                  <a:schemeClr val="bg1"/>
                </a:solidFill>
              </a:rPr>
              <a:t>Making</a:t>
            </a:r>
            <a:r>
              <a:rPr lang="en-US" i="1" spc="-95">
                <a:solidFill>
                  <a:schemeClr val="bg1"/>
                </a:solidFill>
              </a:rPr>
              <a:t> </a:t>
            </a:r>
            <a:r>
              <a:rPr lang="en-US" i="1" spc="-90">
                <a:solidFill>
                  <a:schemeClr val="bg1"/>
                </a:solidFill>
              </a:rPr>
              <a:t>Animals</a:t>
            </a:r>
            <a:r>
              <a:rPr lang="en-US" i="1" spc="-75">
                <a:solidFill>
                  <a:schemeClr val="bg1"/>
                </a:solidFill>
              </a:rPr>
              <a:t> </a:t>
            </a:r>
            <a:r>
              <a:rPr lang="en-US" i="1" spc="-55">
                <a:solidFill>
                  <a:schemeClr val="bg1"/>
                </a:solidFill>
              </a:rPr>
              <a:t>Healthier</a:t>
            </a:r>
            <a:r>
              <a:rPr lang="en-US" i="1" spc="-70">
                <a:solidFill>
                  <a:schemeClr val="bg1"/>
                </a:solidFill>
              </a:rPr>
              <a:t> </a:t>
            </a:r>
            <a:r>
              <a:rPr lang="en-US" i="1" spc="-80">
                <a:solidFill>
                  <a:schemeClr val="bg1"/>
                </a:solidFill>
              </a:rPr>
              <a:t>and</a:t>
            </a:r>
            <a:r>
              <a:rPr lang="en-US" i="1" spc="-90">
                <a:solidFill>
                  <a:schemeClr val="bg1"/>
                </a:solidFill>
              </a:rPr>
              <a:t> </a:t>
            </a:r>
            <a:r>
              <a:rPr lang="en-US" i="1" spc="-120">
                <a:solidFill>
                  <a:schemeClr val="bg1"/>
                </a:solidFill>
              </a:rPr>
              <a:t>Safer </a:t>
            </a:r>
            <a:r>
              <a:rPr lang="en-US" i="1" spc="-475">
                <a:solidFill>
                  <a:schemeClr val="bg1"/>
                </a:solidFill>
              </a:rPr>
              <a:t>®</a:t>
            </a:r>
            <a:endParaRPr lang="en-US" i="1" spc="-475" dirty="0">
              <a:solidFill>
                <a:schemeClr val="bg1"/>
              </a:solidFill>
            </a:endParaRPr>
          </a:p>
        </p:txBody>
      </p:sp>
      <p:pic>
        <p:nvPicPr>
          <p:cNvPr id="7" name="Resim 6">
            <a:extLst>
              <a:ext uri="{FF2B5EF4-FFF2-40B4-BE49-F238E27FC236}">
                <a16:creationId xmlns:a16="http://schemas.microsoft.com/office/drawing/2014/main" id="{E54FE29D-2C60-F61B-3ACF-F019FDCF08CF}"/>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872209" y="1493040"/>
            <a:ext cx="2466264" cy="2105033"/>
          </a:xfrm>
          <a:prstGeom prst="rect">
            <a:avLst/>
          </a:prstGeom>
        </p:spPr>
      </p:pic>
      <p:sp>
        <p:nvSpPr>
          <p:cNvPr id="29" name="Metin kutusu 28">
            <a:extLst>
              <a:ext uri="{FF2B5EF4-FFF2-40B4-BE49-F238E27FC236}">
                <a16:creationId xmlns:a16="http://schemas.microsoft.com/office/drawing/2014/main" id="{678E6038-98D1-614F-E615-C767CC2C8B1A}"/>
              </a:ext>
            </a:extLst>
          </p:cNvPr>
          <p:cNvSpPr txBox="1"/>
          <p:nvPr/>
        </p:nvSpPr>
        <p:spPr>
          <a:xfrm>
            <a:off x="58091" y="3506909"/>
            <a:ext cx="5214815" cy="2246769"/>
          </a:xfrm>
          <a:prstGeom prst="rect">
            <a:avLst/>
          </a:prstGeom>
          <a:noFill/>
        </p:spPr>
        <p:txBody>
          <a:bodyPr wrap="square">
            <a:spAutoFit/>
          </a:bodyPr>
          <a:lstStyle/>
          <a:p>
            <a:pPr marL="342900" indent="-342900">
              <a:buFont typeface="Wingdings" panose="05000000000000000000" pitchFamily="2" charset="2"/>
              <a:buChar char="ü"/>
            </a:pPr>
            <a:endParaRPr lang="en-US" sz="2000" dirty="0"/>
          </a:p>
          <a:p>
            <a:pPr marL="342900" indent="-342900">
              <a:buFont typeface="Wingdings" panose="05000000000000000000" pitchFamily="2" charset="2"/>
              <a:buChar char="ü"/>
            </a:pPr>
            <a:r>
              <a:rPr lang="en-US" sz="2000" dirty="0"/>
              <a:t>Biostone Test kits are easy to use </a:t>
            </a:r>
            <a:endParaRPr lang="tr-TR" sz="2000" dirty="0"/>
          </a:p>
          <a:p>
            <a:pPr marL="342900" indent="-342900">
              <a:buFont typeface="Wingdings" panose="05000000000000000000" pitchFamily="2" charset="2"/>
              <a:buChar char="ü"/>
            </a:pPr>
            <a:endParaRPr lang="en-US" sz="2000" dirty="0"/>
          </a:p>
          <a:p>
            <a:pPr marL="342900" indent="-342900">
              <a:buFont typeface="Wingdings" panose="05000000000000000000" pitchFamily="2" charset="2"/>
              <a:buChar char="ü"/>
            </a:pPr>
            <a:r>
              <a:rPr lang="en-US" sz="2000" dirty="0"/>
              <a:t>Biostone Test Kits have accurate results </a:t>
            </a:r>
            <a:endParaRPr lang="tr-TR" sz="2000" dirty="0"/>
          </a:p>
          <a:p>
            <a:pPr marL="342900" indent="-342900">
              <a:buFont typeface="Wingdings" panose="05000000000000000000" pitchFamily="2" charset="2"/>
              <a:buChar char="ü"/>
            </a:pPr>
            <a:endParaRPr lang="en-US" sz="2000" dirty="0"/>
          </a:p>
          <a:p>
            <a:pPr marL="342900" indent="-342900">
              <a:buFont typeface="Wingdings" panose="05000000000000000000" pitchFamily="2" charset="2"/>
              <a:buChar char="ü"/>
            </a:pPr>
            <a:r>
              <a:rPr lang="en-US" sz="2000" dirty="0"/>
              <a:t>Biostone reagents achieve higher sensitivity &amp; greater assay reliability</a:t>
            </a:r>
          </a:p>
        </p:txBody>
      </p:sp>
      <p:sp>
        <p:nvSpPr>
          <p:cNvPr id="31" name="Metin kutusu 30">
            <a:extLst>
              <a:ext uri="{FF2B5EF4-FFF2-40B4-BE49-F238E27FC236}">
                <a16:creationId xmlns:a16="http://schemas.microsoft.com/office/drawing/2014/main" id="{A66CB966-FA3E-63C7-A17C-0F5870E0E711}"/>
              </a:ext>
            </a:extLst>
          </p:cNvPr>
          <p:cNvSpPr txBox="1"/>
          <p:nvPr/>
        </p:nvSpPr>
        <p:spPr>
          <a:xfrm>
            <a:off x="2776791" y="140902"/>
            <a:ext cx="6714565" cy="1200329"/>
          </a:xfrm>
          <a:prstGeom prst="rect">
            <a:avLst/>
          </a:prstGeom>
          <a:noFill/>
        </p:spPr>
        <p:txBody>
          <a:bodyPr wrap="square">
            <a:spAutoFit/>
          </a:bodyPr>
          <a:lstStyle/>
          <a:p>
            <a:pPr algn="ctr"/>
            <a:r>
              <a:rPr lang="en-US" sz="2400" dirty="0"/>
              <a:t>Biostone manufactures diagnostic test kits </a:t>
            </a:r>
            <a:endParaRPr lang="tr-TR" sz="2400" dirty="0"/>
          </a:p>
          <a:p>
            <a:pPr algn="ctr"/>
            <a:r>
              <a:rPr lang="en-US" sz="2400" dirty="0"/>
              <a:t>for the detection of diseases </a:t>
            </a:r>
            <a:endParaRPr lang="tr-TR" sz="2400" dirty="0"/>
          </a:p>
          <a:p>
            <a:pPr algn="ctr"/>
            <a:r>
              <a:rPr lang="en-US" sz="2400" dirty="0"/>
              <a:t>in ruminants, equine, poultry and swine.</a:t>
            </a:r>
          </a:p>
        </p:txBody>
      </p:sp>
    </p:spTree>
    <p:extLst>
      <p:ext uri="{BB962C8B-B14F-4D97-AF65-F5344CB8AC3E}">
        <p14:creationId xmlns:p14="http://schemas.microsoft.com/office/powerpoint/2010/main" val="37793781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83B29D-5A3D-82F5-A228-500EDD1C8870}"/>
            </a:ext>
          </a:extLst>
        </p:cNvPr>
        <p:cNvGrpSpPr/>
        <p:nvPr/>
      </p:nvGrpSpPr>
      <p:grpSpPr>
        <a:xfrm>
          <a:off x="0" y="0"/>
          <a:ext cx="0" cy="0"/>
          <a:chOff x="0" y="0"/>
          <a:chExt cx="0" cy="0"/>
        </a:xfrm>
      </p:grpSpPr>
      <p:sp>
        <p:nvSpPr>
          <p:cNvPr id="2" name="object 3">
            <a:extLst>
              <a:ext uri="{FF2B5EF4-FFF2-40B4-BE49-F238E27FC236}">
                <a16:creationId xmlns:a16="http://schemas.microsoft.com/office/drawing/2014/main" id="{8C588AF0-ADC7-CED1-2908-2E0EE35DB71D}"/>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4">
            <a:extLst>
              <a:ext uri="{FF2B5EF4-FFF2-40B4-BE49-F238E27FC236}">
                <a16:creationId xmlns:a16="http://schemas.microsoft.com/office/drawing/2014/main" id="{FF53C339-7EFF-8A72-3D69-004D27D7A6FF}"/>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9" name="object 5">
            <a:extLst>
              <a:ext uri="{FF2B5EF4-FFF2-40B4-BE49-F238E27FC236}">
                <a16:creationId xmlns:a16="http://schemas.microsoft.com/office/drawing/2014/main" id="{AF82DFCD-DC99-6278-3CA8-20A1977175D1}"/>
              </a:ext>
            </a:extLst>
          </p:cNvPr>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0" name="object 8">
            <a:extLst>
              <a:ext uri="{FF2B5EF4-FFF2-40B4-BE49-F238E27FC236}">
                <a16:creationId xmlns:a16="http://schemas.microsoft.com/office/drawing/2014/main" id="{8075171F-6027-C892-5C7D-116EFB6FC15A}"/>
              </a:ext>
            </a:extLst>
          </p:cNvPr>
          <p:cNvPicPr/>
          <p:nvPr/>
        </p:nvPicPr>
        <p:blipFill>
          <a:blip r:embed="rId3" cstate="print"/>
          <a:stretch>
            <a:fillRect/>
          </a:stretch>
        </p:blipFill>
        <p:spPr>
          <a:xfrm>
            <a:off x="9095231" y="5026152"/>
            <a:ext cx="755903" cy="505968"/>
          </a:xfrm>
          <a:prstGeom prst="rect">
            <a:avLst/>
          </a:prstGeom>
        </p:spPr>
      </p:pic>
      <p:pic>
        <p:nvPicPr>
          <p:cNvPr id="11" name="object 9">
            <a:extLst>
              <a:ext uri="{FF2B5EF4-FFF2-40B4-BE49-F238E27FC236}">
                <a16:creationId xmlns:a16="http://schemas.microsoft.com/office/drawing/2014/main" id="{598870FA-03E8-5E80-3ED3-B63468CD2903}"/>
              </a:ext>
            </a:extLst>
          </p:cNvPr>
          <p:cNvPicPr/>
          <p:nvPr/>
        </p:nvPicPr>
        <p:blipFill>
          <a:blip r:embed="rId4" cstate="print"/>
          <a:stretch>
            <a:fillRect/>
          </a:stretch>
        </p:blipFill>
        <p:spPr>
          <a:xfrm>
            <a:off x="9095231" y="3435096"/>
            <a:ext cx="755903" cy="502919"/>
          </a:xfrm>
          <a:prstGeom prst="rect">
            <a:avLst/>
          </a:prstGeom>
        </p:spPr>
      </p:pic>
      <p:pic>
        <p:nvPicPr>
          <p:cNvPr id="12" name="object 10">
            <a:extLst>
              <a:ext uri="{FF2B5EF4-FFF2-40B4-BE49-F238E27FC236}">
                <a16:creationId xmlns:a16="http://schemas.microsoft.com/office/drawing/2014/main" id="{DFF0B255-D42F-5408-2A91-3A64E3523869}"/>
              </a:ext>
            </a:extLst>
          </p:cNvPr>
          <p:cNvPicPr/>
          <p:nvPr/>
        </p:nvPicPr>
        <p:blipFill>
          <a:blip r:embed="rId5" cstate="print"/>
          <a:stretch>
            <a:fillRect/>
          </a:stretch>
        </p:blipFill>
        <p:spPr>
          <a:xfrm>
            <a:off x="9095231" y="4245864"/>
            <a:ext cx="755903" cy="502919"/>
          </a:xfrm>
          <a:prstGeom prst="rect">
            <a:avLst/>
          </a:prstGeom>
        </p:spPr>
      </p:pic>
      <p:pic>
        <p:nvPicPr>
          <p:cNvPr id="13" name="object 11">
            <a:extLst>
              <a:ext uri="{FF2B5EF4-FFF2-40B4-BE49-F238E27FC236}">
                <a16:creationId xmlns:a16="http://schemas.microsoft.com/office/drawing/2014/main" id="{816F9B05-99C8-21B4-9DD9-829D3ED643E4}"/>
              </a:ext>
            </a:extLst>
          </p:cNvPr>
          <p:cNvPicPr/>
          <p:nvPr/>
        </p:nvPicPr>
        <p:blipFill>
          <a:blip r:embed="rId6" cstate="print"/>
          <a:stretch>
            <a:fillRect/>
          </a:stretch>
        </p:blipFill>
        <p:spPr>
          <a:xfrm>
            <a:off x="9095231" y="5711952"/>
            <a:ext cx="755903" cy="502920"/>
          </a:xfrm>
          <a:prstGeom prst="rect">
            <a:avLst/>
          </a:prstGeom>
        </p:spPr>
      </p:pic>
      <p:pic>
        <p:nvPicPr>
          <p:cNvPr id="14" name="object 12">
            <a:extLst>
              <a:ext uri="{FF2B5EF4-FFF2-40B4-BE49-F238E27FC236}">
                <a16:creationId xmlns:a16="http://schemas.microsoft.com/office/drawing/2014/main" id="{ABC60D63-A4D6-B407-4FB5-0A9AE1B3F365}"/>
              </a:ext>
            </a:extLst>
          </p:cNvPr>
          <p:cNvPicPr/>
          <p:nvPr/>
        </p:nvPicPr>
        <p:blipFill>
          <a:blip r:embed="rId7" cstate="print"/>
          <a:stretch>
            <a:fillRect/>
          </a:stretch>
        </p:blipFill>
        <p:spPr>
          <a:xfrm>
            <a:off x="9549383" y="36576"/>
            <a:ext cx="348246" cy="2884170"/>
          </a:xfrm>
          <a:prstGeom prst="rect">
            <a:avLst/>
          </a:prstGeom>
        </p:spPr>
      </p:pic>
      <p:sp>
        <p:nvSpPr>
          <p:cNvPr id="15" name="object 13">
            <a:extLst>
              <a:ext uri="{FF2B5EF4-FFF2-40B4-BE49-F238E27FC236}">
                <a16:creationId xmlns:a16="http://schemas.microsoft.com/office/drawing/2014/main" id="{07CCB2C3-D64B-903C-3B04-CFADD626580E}"/>
              </a:ext>
            </a:extLst>
          </p:cNvPr>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6" name="object 14">
            <a:extLst>
              <a:ext uri="{FF2B5EF4-FFF2-40B4-BE49-F238E27FC236}">
                <a16:creationId xmlns:a16="http://schemas.microsoft.com/office/drawing/2014/main" id="{E16C8045-B6CD-91F7-FC8C-6381D7A01C8B}"/>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5">
            <a:extLst>
              <a:ext uri="{FF2B5EF4-FFF2-40B4-BE49-F238E27FC236}">
                <a16:creationId xmlns:a16="http://schemas.microsoft.com/office/drawing/2014/main" id="{33C1E49B-EDC0-A6FB-F790-0E0078F85C8E}"/>
              </a:ext>
            </a:extLst>
          </p:cNvPr>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6">
            <a:extLst>
              <a:ext uri="{FF2B5EF4-FFF2-40B4-BE49-F238E27FC236}">
                <a16:creationId xmlns:a16="http://schemas.microsoft.com/office/drawing/2014/main" id="{98E75348-7606-4670-C873-B621E5214FDA}"/>
              </a:ext>
            </a:extLst>
          </p:cNvPr>
          <p:cNvGrpSpPr/>
          <p:nvPr/>
        </p:nvGrpSpPr>
        <p:grpSpPr>
          <a:xfrm>
            <a:off x="-6349" y="5894578"/>
            <a:ext cx="1031240" cy="970280"/>
            <a:chOff x="-6349" y="5894578"/>
            <a:chExt cx="1031240" cy="970280"/>
          </a:xfrm>
        </p:grpSpPr>
        <p:sp>
          <p:nvSpPr>
            <p:cNvPr id="19" name="object 17">
              <a:extLst>
                <a:ext uri="{FF2B5EF4-FFF2-40B4-BE49-F238E27FC236}">
                  <a16:creationId xmlns:a16="http://schemas.microsoft.com/office/drawing/2014/main" id="{D970A85F-7A6C-3C16-B87A-2994A38D85F9}"/>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18">
              <a:extLst>
                <a:ext uri="{FF2B5EF4-FFF2-40B4-BE49-F238E27FC236}">
                  <a16:creationId xmlns:a16="http://schemas.microsoft.com/office/drawing/2014/main" id="{1C6794CA-260B-BA2E-40D2-BCDD0C122CA1}"/>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19">
              <a:extLst>
                <a:ext uri="{FF2B5EF4-FFF2-40B4-BE49-F238E27FC236}">
                  <a16:creationId xmlns:a16="http://schemas.microsoft.com/office/drawing/2014/main" id="{ABB7C7C0-F0D5-B933-88E9-5DEA35D3CB15}"/>
                </a:ext>
              </a:extLst>
            </p:cNvPr>
            <p:cNvPicPr/>
            <p:nvPr/>
          </p:nvPicPr>
          <p:blipFill>
            <a:blip r:embed="rId8" cstate="print"/>
            <a:stretch>
              <a:fillRect/>
            </a:stretch>
          </p:blipFill>
          <p:spPr>
            <a:xfrm>
              <a:off x="182879" y="6092952"/>
              <a:ext cx="688848" cy="667510"/>
            </a:xfrm>
            <a:prstGeom prst="rect">
              <a:avLst/>
            </a:prstGeom>
          </p:spPr>
        </p:pic>
      </p:grpSp>
      <p:sp>
        <p:nvSpPr>
          <p:cNvPr id="22" name="object 20">
            <a:extLst>
              <a:ext uri="{FF2B5EF4-FFF2-40B4-BE49-F238E27FC236}">
                <a16:creationId xmlns:a16="http://schemas.microsoft.com/office/drawing/2014/main" id="{A16F448C-B8E6-666E-3D77-2CB9D4130F9F}"/>
              </a:ext>
            </a:extLst>
          </p:cNvPr>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3" name="object 21">
            <a:extLst>
              <a:ext uri="{FF2B5EF4-FFF2-40B4-BE49-F238E27FC236}">
                <a16:creationId xmlns:a16="http://schemas.microsoft.com/office/drawing/2014/main" id="{7E802A0D-7D19-802F-7F2F-D6C0C9B3D56D}"/>
              </a:ext>
            </a:extLst>
          </p:cNvPr>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24" name="object 44">
            <a:extLst>
              <a:ext uri="{FF2B5EF4-FFF2-40B4-BE49-F238E27FC236}">
                <a16:creationId xmlns:a16="http://schemas.microsoft.com/office/drawing/2014/main" id="{613985FD-2C7D-B308-9CCA-13E8300B7522}"/>
              </a:ext>
            </a:extLst>
          </p:cNvPr>
          <p:cNvPicPr/>
          <p:nvPr/>
        </p:nvPicPr>
        <p:blipFill>
          <a:blip r:embed="rId9" cstate="print"/>
          <a:stretch>
            <a:fillRect/>
          </a:stretch>
        </p:blipFill>
        <p:spPr>
          <a:xfrm>
            <a:off x="5751576" y="6385553"/>
            <a:ext cx="3694937" cy="472446"/>
          </a:xfrm>
          <a:prstGeom prst="rect">
            <a:avLst/>
          </a:prstGeom>
        </p:spPr>
      </p:pic>
      <p:sp>
        <p:nvSpPr>
          <p:cNvPr id="25" name="object 45">
            <a:extLst>
              <a:ext uri="{FF2B5EF4-FFF2-40B4-BE49-F238E27FC236}">
                <a16:creationId xmlns:a16="http://schemas.microsoft.com/office/drawing/2014/main" id="{2F0AE02C-6B02-8E26-A909-9EC9B8193060}"/>
              </a:ext>
            </a:extLst>
          </p:cNvPr>
          <p:cNvSpPr txBox="1">
            <a:spLocks/>
          </p:cNvSpPr>
          <p:nvPr/>
        </p:nvSpPr>
        <p:spPr>
          <a:xfrm>
            <a:off x="5886703" y="6494703"/>
            <a:ext cx="3409315" cy="254634"/>
          </a:xfrm>
          <a:prstGeom prst="rect">
            <a:avLst/>
          </a:prstGeom>
        </p:spPr>
        <p:txBody>
          <a:bodyPr vert="horz" wrap="square" lIns="0" tIns="0" rIns="0" bIns="0" rtlCol="0">
            <a:spAutoFit/>
          </a:bodyPr>
          <a:lstStyle>
            <a:defPPr>
              <a:defRPr kern="0"/>
            </a:defPPr>
          </a:lstStyle>
          <a:p>
            <a:pPr marL="12700">
              <a:lnSpc>
                <a:spcPts val="1810"/>
              </a:lnSpc>
            </a:pPr>
            <a:r>
              <a:rPr lang="en-US" spc="-50"/>
              <a:t>Making</a:t>
            </a:r>
            <a:r>
              <a:rPr lang="en-US" spc="-95"/>
              <a:t> </a:t>
            </a:r>
            <a:r>
              <a:rPr lang="en-US" spc="-90"/>
              <a:t>Animals</a:t>
            </a:r>
            <a:r>
              <a:rPr lang="en-US" spc="-75"/>
              <a:t> </a:t>
            </a:r>
            <a:r>
              <a:rPr lang="en-US" spc="-55"/>
              <a:t>Healtier</a:t>
            </a:r>
            <a:r>
              <a:rPr lang="en-US" spc="-70"/>
              <a:t> </a:t>
            </a:r>
            <a:r>
              <a:rPr lang="en-US" spc="-80"/>
              <a:t>and</a:t>
            </a:r>
            <a:r>
              <a:rPr lang="en-US" spc="-90"/>
              <a:t> </a:t>
            </a:r>
            <a:r>
              <a:rPr lang="en-US" spc="-120"/>
              <a:t>Safer </a:t>
            </a:r>
            <a:r>
              <a:rPr lang="en-US" spc="-475"/>
              <a:t>®</a:t>
            </a:r>
            <a:endParaRPr lang="en-US" spc="-475" dirty="0"/>
          </a:p>
        </p:txBody>
      </p:sp>
      <p:sp>
        <p:nvSpPr>
          <p:cNvPr id="27" name="object 32">
            <a:extLst>
              <a:ext uri="{FF2B5EF4-FFF2-40B4-BE49-F238E27FC236}">
                <a16:creationId xmlns:a16="http://schemas.microsoft.com/office/drawing/2014/main" id="{A9BC2250-41BF-5E64-254C-8895B844E84E}"/>
              </a:ext>
            </a:extLst>
          </p:cNvPr>
          <p:cNvSpPr txBox="1">
            <a:spLocks/>
          </p:cNvSpPr>
          <p:nvPr/>
        </p:nvSpPr>
        <p:spPr>
          <a:xfrm>
            <a:off x="5769877" y="6494703"/>
            <a:ext cx="3526142" cy="230832"/>
          </a:xfrm>
          <a:prstGeom prst="rect">
            <a:avLst/>
          </a:prstGeom>
        </p:spPr>
        <p:txBody>
          <a:bodyPr vert="horz" wrap="square" lIns="0" tIns="0" rIns="0" bIns="0" rtlCol="0">
            <a:spAutoFit/>
          </a:bodyPr>
          <a:lstStyle>
            <a:defPPr>
              <a:defRPr kern="0"/>
            </a:defPPr>
          </a:lstStyle>
          <a:p>
            <a:pPr marL="12700">
              <a:lnSpc>
                <a:spcPts val="1810"/>
              </a:lnSpc>
            </a:pPr>
            <a:r>
              <a:rPr lang="en-US" i="1" spc="-50">
                <a:solidFill>
                  <a:schemeClr val="bg1"/>
                </a:solidFill>
              </a:rPr>
              <a:t>Making</a:t>
            </a:r>
            <a:r>
              <a:rPr lang="en-US" i="1" spc="-95">
                <a:solidFill>
                  <a:schemeClr val="bg1"/>
                </a:solidFill>
              </a:rPr>
              <a:t> </a:t>
            </a:r>
            <a:r>
              <a:rPr lang="en-US" i="1" spc="-90">
                <a:solidFill>
                  <a:schemeClr val="bg1"/>
                </a:solidFill>
              </a:rPr>
              <a:t>Animals</a:t>
            </a:r>
            <a:r>
              <a:rPr lang="en-US" i="1" spc="-75">
                <a:solidFill>
                  <a:schemeClr val="bg1"/>
                </a:solidFill>
              </a:rPr>
              <a:t> </a:t>
            </a:r>
            <a:r>
              <a:rPr lang="en-US" i="1" spc="-55">
                <a:solidFill>
                  <a:schemeClr val="bg1"/>
                </a:solidFill>
              </a:rPr>
              <a:t>Healthier</a:t>
            </a:r>
            <a:r>
              <a:rPr lang="en-US" i="1" spc="-70">
                <a:solidFill>
                  <a:schemeClr val="bg1"/>
                </a:solidFill>
              </a:rPr>
              <a:t> </a:t>
            </a:r>
            <a:r>
              <a:rPr lang="en-US" i="1" spc="-80">
                <a:solidFill>
                  <a:schemeClr val="bg1"/>
                </a:solidFill>
              </a:rPr>
              <a:t>and</a:t>
            </a:r>
            <a:r>
              <a:rPr lang="en-US" i="1" spc="-90">
                <a:solidFill>
                  <a:schemeClr val="bg1"/>
                </a:solidFill>
              </a:rPr>
              <a:t> </a:t>
            </a:r>
            <a:r>
              <a:rPr lang="en-US" i="1" spc="-120">
                <a:solidFill>
                  <a:schemeClr val="bg1"/>
                </a:solidFill>
              </a:rPr>
              <a:t>Safer </a:t>
            </a:r>
            <a:r>
              <a:rPr lang="en-US" i="1" spc="-475">
                <a:solidFill>
                  <a:schemeClr val="bg1"/>
                </a:solidFill>
              </a:rPr>
              <a:t>®</a:t>
            </a:r>
            <a:endParaRPr lang="en-US" i="1" spc="-475" dirty="0">
              <a:solidFill>
                <a:schemeClr val="bg1"/>
              </a:solidFill>
            </a:endParaRPr>
          </a:p>
        </p:txBody>
      </p:sp>
      <p:sp>
        <p:nvSpPr>
          <p:cNvPr id="124" name="TextBox 123">
            <a:extLst>
              <a:ext uri="{FF2B5EF4-FFF2-40B4-BE49-F238E27FC236}">
                <a16:creationId xmlns:a16="http://schemas.microsoft.com/office/drawing/2014/main" id="{4DB7EF1E-9B83-54AB-8473-18B4892A3098}"/>
              </a:ext>
            </a:extLst>
          </p:cNvPr>
          <p:cNvSpPr txBox="1"/>
          <p:nvPr/>
        </p:nvSpPr>
        <p:spPr>
          <a:xfrm>
            <a:off x="527303" y="990600"/>
            <a:ext cx="8201660" cy="3322769"/>
          </a:xfrm>
          <a:prstGeom prst="rect">
            <a:avLst/>
          </a:prstGeom>
          <a:noFill/>
        </p:spPr>
        <p:txBody>
          <a:bodyPr wrap="square">
            <a:spAutoFit/>
          </a:bodyPr>
          <a:lstStyle/>
          <a:p>
            <a:pPr marL="81915" marR="280670" algn="just">
              <a:lnSpc>
                <a:spcPct val="103000"/>
              </a:lnSpc>
              <a:spcBef>
                <a:spcPts val="1465"/>
              </a:spcBef>
              <a:spcAft>
                <a:spcPts val="0"/>
              </a:spcAft>
            </a:pPr>
            <a:endParaRPr lang="en-US" sz="1600" spc="-30" dirty="0">
              <a:effectLst/>
              <a:latin typeface="Arial" panose="020B0604020202020204" pitchFamily="34" charset="0"/>
              <a:ea typeface="Arial" panose="020B0604020202020204" pitchFamily="34" charset="0"/>
            </a:endParaRPr>
          </a:p>
          <a:p>
            <a:pPr marL="81915" marR="280670" algn="just">
              <a:lnSpc>
                <a:spcPct val="103000"/>
              </a:lnSpc>
              <a:spcBef>
                <a:spcPts val="1465"/>
              </a:spcBef>
              <a:spcAft>
                <a:spcPts val="0"/>
              </a:spcAft>
            </a:pPr>
            <a:r>
              <a:rPr lang="en-US" sz="2000" spc="-30" dirty="0">
                <a:effectLst/>
                <a:latin typeface="Arial" panose="020B0604020202020204" pitchFamily="34" charset="0"/>
                <a:ea typeface="Arial" panose="020B0604020202020204" pitchFamily="34" charset="0"/>
              </a:rPr>
              <a:t>The </a:t>
            </a:r>
            <a:r>
              <a:rPr lang="en-US" sz="2000" spc="-30" dirty="0" err="1">
                <a:effectLst/>
                <a:latin typeface="Arial" panose="020B0604020202020204" pitchFamily="34" charset="0"/>
                <a:ea typeface="Arial" panose="020B0604020202020204" pitchFamily="34" charset="0"/>
              </a:rPr>
              <a:t>AsurDx</a:t>
            </a:r>
            <a:r>
              <a:rPr lang="en-US" sz="2000" spc="-30" dirty="0">
                <a:effectLst/>
                <a:latin typeface="Arial" panose="020B0604020202020204" pitchFamily="34" charset="0"/>
                <a:ea typeface="Arial" panose="020B0604020202020204" pitchFamily="34" charset="0"/>
              </a:rPr>
              <a:t>™ FMDV Test Kits provides a simple, rapid, sensitive, and specific competitive enzyme-linked immunosorbent assay </a:t>
            </a:r>
            <a:r>
              <a:rPr lang="en-US" sz="2000" spc="-20" dirty="0">
                <a:effectLst/>
                <a:latin typeface="Arial" panose="020B0604020202020204" pitchFamily="34" charset="0"/>
                <a:ea typeface="Arial" panose="020B0604020202020204" pitchFamily="34" charset="0"/>
              </a:rPr>
              <a:t>(ELISA)</a:t>
            </a:r>
            <a:r>
              <a:rPr lang="en-US" sz="2000" spc="-50" dirty="0">
                <a:effectLst/>
                <a:latin typeface="Arial" panose="020B0604020202020204" pitchFamily="34" charset="0"/>
                <a:ea typeface="Arial" panose="020B0604020202020204" pitchFamily="34" charset="0"/>
              </a:rPr>
              <a:t> </a:t>
            </a:r>
            <a:r>
              <a:rPr lang="en-US" sz="2000" spc="-20" dirty="0">
                <a:effectLst/>
                <a:latin typeface="Arial" panose="020B0604020202020204" pitchFamily="34" charset="0"/>
                <a:ea typeface="Arial" panose="020B0604020202020204" pitchFamily="34" charset="0"/>
              </a:rPr>
              <a:t>screening</a:t>
            </a:r>
            <a:r>
              <a:rPr lang="en-US" sz="2000" spc="-50" dirty="0">
                <a:effectLst/>
                <a:latin typeface="Arial" panose="020B0604020202020204" pitchFamily="34" charset="0"/>
                <a:ea typeface="Arial" panose="020B0604020202020204" pitchFamily="34" charset="0"/>
              </a:rPr>
              <a:t> </a:t>
            </a:r>
            <a:r>
              <a:rPr lang="en-US" sz="2000" spc="-20" dirty="0">
                <a:effectLst/>
                <a:latin typeface="Arial" panose="020B0604020202020204" pitchFamily="34" charset="0"/>
                <a:ea typeface="Arial" panose="020B0604020202020204" pitchFamily="34" charset="0"/>
              </a:rPr>
              <a:t>method.</a:t>
            </a:r>
            <a:endParaRPr lang="en-US" sz="2000" dirty="0">
              <a:effectLst/>
              <a:latin typeface="Arial" panose="020B0604020202020204" pitchFamily="34" charset="0"/>
              <a:ea typeface="Arial" panose="020B0604020202020204" pitchFamily="34" charset="0"/>
            </a:endParaRPr>
          </a:p>
          <a:p>
            <a:pPr marL="81915" marR="280670" algn="just">
              <a:lnSpc>
                <a:spcPct val="103000"/>
              </a:lnSpc>
              <a:spcBef>
                <a:spcPts val="1465"/>
              </a:spcBef>
              <a:spcAft>
                <a:spcPts val="0"/>
              </a:spcAft>
            </a:pPr>
            <a:r>
              <a:rPr lang="en-US" sz="2000" dirty="0">
                <a:effectLst/>
                <a:latin typeface="Arial" panose="020B0604020202020204" pitchFamily="34" charset="0"/>
                <a:ea typeface="Arial" panose="020B0604020202020204" pitchFamily="34" charset="0"/>
              </a:rPr>
              <a:t> </a:t>
            </a:r>
          </a:p>
          <a:p>
            <a:pPr marL="88900" marR="273050" algn="just">
              <a:lnSpc>
                <a:spcPct val="103000"/>
              </a:lnSpc>
              <a:spcBef>
                <a:spcPts val="550"/>
              </a:spcBef>
              <a:spcAft>
                <a:spcPts val="0"/>
              </a:spcAft>
            </a:pPr>
            <a:r>
              <a:rPr lang="en-US" sz="2000" dirty="0">
                <a:effectLst/>
                <a:latin typeface="Arial" panose="020B0604020202020204" pitchFamily="34" charset="0"/>
                <a:ea typeface="Arial" panose="020B0604020202020204" pitchFamily="34" charset="0"/>
              </a:rPr>
              <a:t>Foot and mouth disease (FMD) is caused by the FMD virus (FMDV). FMD is one of the most highly contagious and economically devastating diseases of ruminants</a:t>
            </a:r>
            <a:r>
              <a:rPr lang="en-US" sz="2000" spc="-30" dirty="0">
                <a:effectLst/>
                <a:latin typeface="Arial" panose="020B0604020202020204" pitchFamily="34" charset="0"/>
                <a:ea typeface="Arial" panose="020B0604020202020204" pitchFamily="34" charset="0"/>
              </a:rPr>
              <a:t>, and it severely</a:t>
            </a:r>
            <a:r>
              <a:rPr lang="en-US" sz="2000" dirty="0">
                <a:effectLst/>
                <a:latin typeface="Arial" panose="020B0604020202020204" pitchFamily="34" charset="0"/>
                <a:ea typeface="Arial" panose="020B0604020202020204" pitchFamily="34" charset="0"/>
              </a:rPr>
              <a:t> </a:t>
            </a:r>
            <a:r>
              <a:rPr lang="en-US" sz="2000" spc="-30" dirty="0">
                <a:effectLst/>
                <a:latin typeface="Arial" panose="020B0604020202020204" pitchFamily="34" charset="0"/>
                <a:ea typeface="Arial" panose="020B0604020202020204" pitchFamily="34" charset="0"/>
              </a:rPr>
              <a:t>constrains the international trade of animals and</a:t>
            </a:r>
            <a:r>
              <a:rPr lang="en-US" sz="2000" spc="-35" dirty="0">
                <a:effectLst/>
                <a:latin typeface="Arial" panose="020B0604020202020204" pitchFamily="34" charset="0"/>
                <a:ea typeface="Arial" panose="020B0604020202020204" pitchFamily="34" charset="0"/>
              </a:rPr>
              <a:t> </a:t>
            </a:r>
            <a:r>
              <a:rPr lang="en-US" sz="2000" spc="-30" dirty="0">
                <a:effectLst/>
                <a:latin typeface="Arial" panose="020B0604020202020204" pitchFamily="34" charset="0"/>
                <a:ea typeface="Arial" panose="020B0604020202020204" pitchFamily="34" charset="0"/>
              </a:rPr>
              <a:t>animal products.</a:t>
            </a:r>
            <a:endParaRPr lang="en-US" sz="2000" dirty="0">
              <a:effectLst/>
              <a:latin typeface="Arial" panose="020B0604020202020204" pitchFamily="34" charset="0"/>
              <a:ea typeface="Arial" panose="020B0604020202020204" pitchFamily="34" charset="0"/>
            </a:endParaRPr>
          </a:p>
        </p:txBody>
      </p:sp>
      <p:sp>
        <p:nvSpPr>
          <p:cNvPr id="125" name="Textbox 32">
            <a:extLst>
              <a:ext uri="{FF2B5EF4-FFF2-40B4-BE49-F238E27FC236}">
                <a16:creationId xmlns:a16="http://schemas.microsoft.com/office/drawing/2014/main" id="{0B52972A-E026-5A34-226D-1257F2B17E4B}"/>
              </a:ext>
            </a:extLst>
          </p:cNvPr>
          <p:cNvSpPr txBox="1">
            <a:spLocks/>
          </p:cNvSpPr>
          <p:nvPr/>
        </p:nvSpPr>
        <p:spPr>
          <a:xfrm>
            <a:off x="119083" y="559309"/>
            <a:ext cx="9192701" cy="502918"/>
          </a:xfrm>
          <a:prstGeom prst="rect">
            <a:avLst/>
          </a:prstGeom>
          <a:solidFill>
            <a:srgbClr val="FFC000"/>
          </a:solidFill>
        </p:spPr>
        <p:txBody>
          <a:bodyPr wrap="square" lIns="0" tIns="0" rIns="0" bIns="0" rtlCol="0">
            <a:noAutofit/>
          </a:bodyPr>
          <a:lstStyle/>
          <a:p>
            <a:pPr marL="0" marR="0">
              <a:spcBef>
                <a:spcPts val="0"/>
              </a:spcBef>
              <a:spcAft>
                <a:spcPts val="0"/>
              </a:spcAft>
            </a:pPr>
            <a:r>
              <a:rPr lang="en-US" sz="2000" b="1" dirty="0">
                <a:effectLst/>
                <a:latin typeface="Arial" panose="020B0604020202020204" pitchFamily="34" charset="0"/>
                <a:ea typeface="Arial" panose="020B0604020202020204" pitchFamily="34" charset="0"/>
              </a:rPr>
              <a:t>        </a:t>
            </a:r>
            <a:r>
              <a:rPr lang="en-US" sz="2800" b="1" dirty="0">
                <a:effectLst/>
                <a:latin typeface="Arial" panose="020B0604020202020204" pitchFamily="34" charset="0"/>
                <a:ea typeface="Arial" panose="020B0604020202020204" pitchFamily="34" charset="0"/>
              </a:rPr>
              <a:t>A</a:t>
            </a:r>
            <a:r>
              <a:rPr lang="en-US" sz="2800" b="1" spc="-150" dirty="0">
                <a:effectLst/>
                <a:latin typeface="Arial" panose="020B0604020202020204" pitchFamily="34" charset="0"/>
                <a:ea typeface="Arial" panose="020B0604020202020204" pitchFamily="34" charset="0"/>
              </a:rPr>
              <a:t> </a:t>
            </a:r>
            <a:r>
              <a:rPr lang="en-US" sz="2800" b="1" dirty="0">
                <a:effectLst/>
                <a:latin typeface="Arial" panose="020B0604020202020204" pitchFamily="34" charset="0"/>
                <a:ea typeface="Arial" panose="020B0604020202020204" pitchFamily="34" charset="0"/>
              </a:rPr>
              <a:t>s</a:t>
            </a:r>
            <a:r>
              <a:rPr lang="en-US" sz="2800" b="1" spc="-150" dirty="0">
                <a:effectLst/>
                <a:latin typeface="Arial" panose="020B0604020202020204" pitchFamily="34" charset="0"/>
                <a:ea typeface="Arial" panose="020B0604020202020204" pitchFamily="34" charset="0"/>
              </a:rPr>
              <a:t> </a:t>
            </a:r>
            <a:r>
              <a:rPr lang="en-US" sz="2800" b="1" dirty="0">
                <a:effectLst/>
                <a:latin typeface="Arial" panose="020B0604020202020204" pitchFamily="34" charset="0"/>
                <a:ea typeface="Arial" panose="020B0604020202020204" pitchFamily="34" charset="0"/>
              </a:rPr>
              <a:t>u</a:t>
            </a:r>
            <a:r>
              <a:rPr lang="en-US" sz="2800" b="1" spc="-155" dirty="0">
                <a:effectLst/>
                <a:latin typeface="Arial" panose="020B0604020202020204" pitchFamily="34" charset="0"/>
                <a:ea typeface="Arial" panose="020B0604020202020204" pitchFamily="34" charset="0"/>
              </a:rPr>
              <a:t> </a:t>
            </a:r>
            <a:r>
              <a:rPr lang="en-US" sz="2800" b="1" dirty="0">
                <a:effectLst/>
                <a:latin typeface="Arial" panose="020B0604020202020204" pitchFamily="34" charset="0"/>
                <a:ea typeface="Arial" panose="020B0604020202020204" pitchFamily="34" charset="0"/>
              </a:rPr>
              <a:t>r</a:t>
            </a:r>
            <a:r>
              <a:rPr lang="en-US" sz="2800" b="1" spc="-160" dirty="0">
                <a:effectLst/>
                <a:latin typeface="Arial" panose="020B0604020202020204" pitchFamily="34" charset="0"/>
                <a:ea typeface="Arial" panose="020B0604020202020204" pitchFamily="34" charset="0"/>
              </a:rPr>
              <a:t> </a:t>
            </a:r>
            <a:r>
              <a:rPr lang="en-US" sz="2800" b="1" dirty="0">
                <a:effectLst/>
                <a:latin typeface="Arial" panose="020B0604020202020204" pitchFamily="34" charset="0"/>
                <a:ea typeface="Arial" panose="020B0604020202020204" pitchFamily="34" charset="0"/>
              </a:rPr>
              <a:t>D</a:t>
            </a:r>
            <a:r>
              <a:rPr lang="en-US" sz="2800" b="1" spc="-180" dirty="0">
                <a:effectLst/>
                <a:latin typeface="Arial" panose="020B0604020202020204" pitchFamily="34" charset="0"/>
                <a:ea typeface="Arial" panose="020B0604020202020204" pitchFamily="34" charset="0"/>
              </a:rPr>
              <a:t> </a:t>
            </a:r>
            <a:r>
              <a:rPr lang="en-US" sz="2800" b="1" dirty="0">
                <a:effectLst/>
                <a:latin typeface="Arial" panose="020B0604020202020204" pitchFamily="34" charset="0"/>
                <a:ea typeface="Arial" panose="020B0604020202020204" pitchFamily="34" charset="0"/>
              </a:rPr>
              <a:t>X</a:t>
            </a:r>
            <a:r>
              <a:rPr lang="en-US" sz="2800" b="1" spc="-140" dirty="0">
                <a:effectLst/>
                <a:latin typeface="Arial" panose="020B0604020202020204" pitchFamily="34" charset="0"/>
                <a:ea typeface="Arial" panose="020B0604020202020204" pitchFamily="34" charset="0"/>
              </a:rPr>
              <a:t> </a:t>
            </a:r>
            <a:r>
              <a:rPr lang="en-US" sz="2800" b="1" dirty="0">
                <a:effectLst/>
                <a:latin typeface="Arial" panose="020B0604020202020204" pitchFamily="34" charset="0"/>
                <a:ea typeface="Arial" panose="020B0604020202020204" pitchFamily="34" charset="0"/>
              </a:rPr>
              <a:t>™</a:t>
            </a:r>
            <a:r>
              <a:rPr lang="en-US" sz="2800" b="1" spc="320" dirty="0">
                <a:effectLst/>
                <a:latin typeface="Arial" panose="020B0604020202020204" pitchFamily="34" charset="0"/>
                <a:ea typeface="Arial" panose="020B0604020202020204" pitchFamily="34" charset="0"/>
              </a:rPr>
              <a:t> </a:t>
            </a:r>
            <a:r>
              <a:rPr lang="en-US" sz="2800" b="1" dirty="0">
                <a:effectLst/>
                <a:latin typeface="Arial" panose="020B0604020202020204" pitchFamily="34" charset="0"/>
                <a:ea typeface="Arial" panose="020B0604020202020204" pitchFamily="34" charset="0"/>
              </a:rPr>
              <a:t>F</a:t>
            </a:r>
            <a:r>
              <a:rPr lang="en-US" sz="2800" b="1" spc="-150" dirty="0">
                <a:effectLst/>
                <a:latin typeface="Arial" panose="020B0604020202020204" pitchFamily="34" charset="0"/>
                <a:ea typeface="Arial" panose="020B0604020202020204" pitchFamily="34" charset="0"/>
              </a:rPr>
              <a:t> </a:t>
            </a:r>
            <a:r>
              <a:rPr lang="en-US" sz="2800" b="1" dirty="0">
                <a:effectLst/>
                <a:latin typeface="Arial" panose="020B0604020202020204" pitchFamily="34" charset="0"/>
                <a:ea typeface="Arial" panose="020B0604020202020204" pitchFamily="34" charset="0"/>
              </a:rPr>
              <a:t>M</a:t>
            </a:r>
            <a:r>
              <a:rPr lang="en-US" sz="2800" b="1" spc="-155" dirty="0">
                <a:effectLst/>
                <a:latin typeface="Arial" panose="020B0604020202020204" pitchFamily="34" charset="0"/>
                <a:ea typeface="Arial" panose="020B0604020202020204" pitchFamily="34" charset="0"/>
              </a:rPr>
              <a:t> </a:t>
            </a:r>
            <a:r>
              <a:rPr lang="en-US" sz="2800" b="1" dirty="0">
                <a:effectLst/>
                <a:latin typeface="Arial" panose="020B0604020202020204" pitchFamily="34" charset="0"/>
                <a:ea typeface="Arial" panose="020B0604020202020204" pitchFamily="34" charset="0"/>
              </a:rPr>
              <a:t>D</a:t>
            </a:r>
            <a:r>
              <a:rPr lang="en-US" sz="2800" b="1" spc="-180" dirty="0">
                <a:effectLst/>
                <a:latin typeface="Arial" panose="020B0604020202020204" pitchFamily="34" charset="0"/>
                <a:ea typeface="Arial" panose="020B0604020202020204" pitchFamily="34" charset="0"/>
              </a:rPr>
              <a:t> </a:t>
            </a:r>
            <a:r>
              <a:rPr lang="en-US" sz="2800" b="1" dirty="0">
                <a:effectLst/>
                <a:latin typeface="Arial" panose="020B0604020202020204" pitchFamily="34" charset="0"/>
                <a:ea typeface="Arial" panose="020B0604020202020204" pitchFamily="34" charset="0"/>
              </a:rPr>
              <a:t>V</a:t>
            </a:r>
            <a:r>
              <a:rPr lang="en-US" sz="2800" b="1" spc="225" dirty="0">
                <a:effectLst/>
                <a:latin typeface="Arial" panose="020B0604020202020204" pitchFamily="34" charset="0"/>
                <a:ea typeface="Arial" panose="020B0604020202020204" pitchFamily="34" charset="0"/>
              </a:rPr>
              <a:t> </a:t>
            </a:r>
            <a:r>
              <a:rPr lang="en-US" sz="2800" b="1" dirty="0">
                <a:effectLst/>
                <a:latin typeface="Arial" panose="020B0604020202020204" pitchFamily="34" charset="0"/>
                <a:ea typeface="Arial" panose="020B0604020202020204" pitchFamily="34" charset="0"/>
              </a:rPr>
              <a:t>P</a:t>
            </a:r>
            <a:r>
              <a:rPr lang="en-US" sz="2800" b="1" spc="-160" dirty="0">
                <a:effectLst/>
                <a:latin typeface="Arial" panose="020B0604020202020204" pitchFamily="34" charset="0"/>
                <a:ea typeface="Arial" panose="020B0604020202020204" pitchFamily="34" charset="0"/>
              </a:rPr>
              <a:t> </a:t>
            </a:r>
            <a:r>
              <a:rPr lang="en-US" sz="2800" b="1" dirty="0">
                <a:effectLst/>
                <a:latin typeface="Arial" panose="020B0604020202020204" pitchFamily="34" charset="0"/>
                <a:ea typeface="Arial" panose="020B0604020202020204" pitchFamily="34" charset="0"/>
              </a:rPr>
              <a:t>r</a:t>
            </a:r>
            <a:r>
              <a:rPr lang="en-US" sz="2800" b="1" spc="-180" dirty="0">
                <a:effectLst/>
                <a:latin typeface="Arial" panose="020B0604020202020204" pitchFamily="34" charset="0"/>
                <a:ea typeface="Arial" panose="020B0604020202020204" pitchFamily="34" charset="0"/>
              </a:rPr>
              <a:t> </a:t>
            </a:r>
            <a:r>
              <a:rPr lang="en-US" sz="2800" b="1" dirty="0">
                <a:effectLst/>
                <a:latin typeface="Arial" panose="020B0604020202020204" pitchFamily="34" charset="0"/>
                <a:ea typeface="Arial" panose="020B0604020202020204" pitchFamily="34" charset="0"/>
              </a:rPr>
              <a:t>o</a:t>
            </a:r>
            <a:r>
              <a:rPr lang="en-US" sz="2800" b="1" spc="-155" dirty="0">
                <a:effectLst/>
                <a:latin typeface="Arial" panose="020B0604020202020204" pitchFamily="34" charset="0"/>
                <a:ea typeface="Arial" panose="020B0604020202020204" pitchFamily="34" charset="0"/>
              </a:rPr>
              <a:t> </a:t>
            </a:r>
            <a:r>
              <a:rPr lang="en-US" sz="2800" b="1" dirty="0">
                <a:effectLst/>
                <a:latin typeface="Arial" panose="020B0604020202020204" pitchFamily="34" charset="0"/>
                <a:ea typeface="Arial" panose="020B0604020202020204" pitchFamily="34" charset="0"/>
              </a:rPr>
              <a:t>d</a:t>
            </a:r>
            <a:r>
              <a:rPr lang="en-US" sz="2800" b="1" spc="-150" dirty="0">
                <a:effectLst/>
                <a:latin typeface="Arial" panose="020B0604020202020204" pitchFamily="34" charset="0"/>
                <a:ea typeface="Arial" panose="020B0604020202020204" pitchFamily="34" charset="0"/>
              </a:rPr>
              <a:t> </a:t>
            </a:r>
            <a:r>
              <a:rPr lang="en-US" sz="2800" b="1" dirty="0">
                <a:effectLst/>
                <a:latin typeface="Arial" panose="020B0604020202020204" pitchFamily="34" charset="0"/>
                <a:ea typeface="Arial" panose="020B0604020202020204" pitchFamily="34" charset="0"/>
              </a:rPr>
              <a:t>u</a:t>
            </a:r>
            <a:r>
              <a:rPr lang="en-US" sz="2800" b="1" spc="-150" dirty="0">
                <a:effectLst/>
                <a:latin typeface="Arial" panose="020B0604020202020204" pitchFamily="34" charset="0"/>
                <a:ea typeface="Arial" panose="020B0604020202020204" pitchFamily="34" charset="0"/>
              </a:rPr>
              <a:t> </a:t>
            </a:r>
            <a:r>
              <a:rPr lang="en-US" sz="2800" b="1" dirty="0">
                <a:effectLst/>
                <a:latin typeface="Arial" panose="020B0604020202020204" pitchFamily="34" charset="0"/>
                <a:ea typeface="Arial" panose="020B0604020202020204" pitchFamily="34" charset="0"/>
              </a:rPr>
              <a:t>c</a:t>
            </a:r>
            <a:r>
              <a:rPr lang="en-US" sz="2800" b="1" spc="-155" dirty="0">
                <a:effectLst/>
                <a:latin typeface="Arial" panose="020B0604020202020204" pitchFamily="34" charset="0"/>
                <a:ea typeface="Arial" panose="020B0604020202020204" pitchFamily="34" charset="0"/>
              </a:rPr>
              <a:t> </a:t>
            </a:r>
            <a:r>
              <a:rPr lang="en-US" sz="2800" b="1" dirty="0">
                <a:effectLst/>
                <a:latin typeface="Arial" panose="020B0604020202020204" pitchFamily="34" charset="0"/>
                <a:ea typeface="Arial" panose="020B0604020202020204" pitchFamily="34" charset="0"/>
              </a:rPr>
              <a:t>t</a:t>
            </a:r>
            <a:r>
              <a:rPr lang="en-US" sz="2800" b="1" spc="205" dirty="0">
                <a:effectLst/>
                <a:latin typeface="Arial" panose="020B0604020202020204" pitchFamily="34" charset="0"/>
                <a:ea typeface="Arial" panose="020B0604020202020204" pitchFamily="34" charset="0"/>
              </a:rPr>
              <a:t> </a:t>
            </a:r>
            <a:r>
              <a:rPr lang="en-US" sz="2800" b="1" dirty="0">
                <a:effectLst/>
                <a:latin typeface="Arial" panose="020B0604020202020204" pitchFamily="34" charset="0"/>
                <a:ea typeface="Arial" panose="020B0604020202020204" pitchFamily="34" charset="0"/>
              </a:rPr>
              <a:t>F</a:t>
            </a:r>
            <a:r>
              <a:rPr lang="en-US" sz="2800" b="1" spc="-200" dirty="0">
                <a:effectLst/>
                <a:latin typeface="Arial" panose="020B0604020202020204" pitchFamily="34" charset="0"/>
                <a:ea typeface="Arial" panose="020B0604020202020204" pitchFamily="34" charset="0"/>
              </a:rPr>
              <a:t> </a:t>
            </a:r>
            <a:r>
              <a:rPr lang="en-US" sz="2800" b="1" dirty="0">
                <a:effectLst/>
                <a:latin typeface="Arial" panose="020B0604020202020204" pitchFamily="34" charset="0"/>
                <a:ea typeface="Arial" panose="020B0604020202020204" pitchFamily="34" charset="0"/>
              </a:rPr>
              <a:t>a</a:t>
            </a:r>
            <a:r>
              <a:rPr lang="en-US" sz="2800" b="1" spc="-150" dirty="0">
                <a:effectLst/>
                <a:latin typeface="Arial" panose="020B0604020202020204" pitchFamily="34" charset="0"/>
                <a:ea typeface="Arial" panose="020B0604020202020204" pitchFamily="34" charset="0"/>
              </a:rPr>
              <a:t> </a:t>
            </a:r>
            <a:r>
              <a:rPr lang="en-US" sz="2800" b="1" dirty="0">
                <a:effectLst/>
                <a:latin typeface="Arial" panose="020B0604020202020204" pitchFamily="34" charset="0"/>
                <a:ea typeface="Arial" panose="020B0604020202020204" pitchFamily="34" charset="0"/>
              </a:rPr>
              <a:t>m</a:t>
            </a:r>
            <a:r>
              <a:rPr lang="en-US" sz="2800" b="1" spc="-150" dirty="0">
                <a:effectLst/>
                <a:latin typeface="Arial" panose="020B0604020202020204" pitchFamily="34" charset="0"/>
                <a:ea typeface="Arial" panose="020B0604020202020204" pitchFamily="34" charset="0"/>
              </a:rPr>
              <a:t> </a:t>
            </a:r>
            <a:r>
              <a:rPr lang="en-US" sz="2800" b="1" dirty="0" err="1">
                <a:effectLst/>
                <a:latin typeface="Arial" panose="020B0604020202020204" pitchFamily="34" charset="0"/>
                <a:ea typeface="Arial" panose="020B0604020202020204" pitchFamily="34" charset="0"/>
              </a:rPr>
              <a:t>i</a:t>
            </a:r>
            <a:r>
              <a:rPr lang="en-US" sz="2800" b="1" spc="-160" dirty="0">
                <a:effectLst/>
                <a:latin typeface="Arial" panose="020B0604020202020204" pitchFamily="34" charset="0"/>
                <a:ea typeface="Arial" panose="020B0604020202020204" pitchFamily="34" charset="0"/>
              </a:rPr>
              <a:t> </a:t>
            </a:r>
            <a:r>
              <a:rPr lang="en-US" sz="2800" b="1" dirty="0">
                <a:effectLst/>
                <a:latin typeface="Arial" panose="020B0604020202020204" pitchFamily="34" charset="0"/>
                <a:ea typeface="Arial" panose="020B0604020202020204" pitchFamily="34" charset="0"/>
              </a:rPr>
              <a:t>l</a:t>
            </a:r>
            <a:r>
              <a:rPr lang="en-US" sz="2800" b="1" spc="-160" dirty="0">
                <a:effectLst/>
                <a:latin typeface="Arial" panose="020B0604020202020204" pitchFamily="34" charset="0"/>
                <a:ea typeface="Arial" panose="020B0604020202020204" pitchFamily="34" charset="0"/>
              </a:rPr>
              <a:t> </a:t>
            </a:r>
            <a:r>
              <a:rPr lang="en-US" sz="2800" b="1" spc="-50" dirty="0">
                <a:effectLst/>
                <a:latin typeface="Arial" panose="020B0604020202020204" pitchFamily="34" charset="0"/>
                <a:ea typeface="Arial" panose="020B0604020202020204" pitchFamily="34" charset="0"/>
              </a:rPr>
              <a:t>y</a:t>
            </a:r>
            <a:endParaRPr lang="en-US" sz="28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9742439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3F6ADE-D7A6-0346-8F97-E422A80D919A}"/>
            </a:ext>
          </a:extLst>
        </p:cNvPr>
        <p:cNvGrpSpPr/>
        <p:nvPr/>
      </p:nvGrpSpPr>
      <p:grpSpPr>
        <a:xfrm>
          <a:off x="0" y="0"/>
          <a:ext cx="0" cy="0"/>
          <a:chOff x="0" y="0"/>
          <a:chExt cx="0" cy="0"/>
        </a:xfrm>
      </p:grpSpPr>
      <p:sp>
        <p:nvSpPr>
          <p:cNvPr id="2" name="object 3">
            <a:extLst>
              <a:ext uri="{FF2B5EF4-FFF2-40B4-BE49-F238E27FC236}">
                <a16:creationId xmlns:a16="http://schemas.microsoft.com/office/drawing/2014/main" id="{DB8B2769-BD30-02C8-5937-F2ADA25C2338}"/>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4">
            <a:extLst>
              <a:ext uri="{FF2B5EF4-FFF2-40B4-BE49-F238E27FC236}">
                <a16:creationId xmlns:a16="http://schemas.microsoft.com/office/drawing/2014/main" id="{D03A35A3-8694-7D18-FB26-1D8EE8256720}"/>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9" name="object 5">
            <a:extLst>
              <a:ext uri="{FF2B5EF4-FFF2-40B4-BE49-F238E27FC236}">
                <a16:creationId xmlns:a16="http://schemas.microsoft.com/office/drawing/2014/main" id="{A020FA8E-4C1E-F443-043E-D7EB602AC68B}"/>
              </a:ext>
            </a:extLst>
          </p:cNvPr>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0" name="object 8">
            <a:extLst>
              <a:ext uri="{FF2B5EF4-FFF2-40B4-BE49-F238E27FC236}">
                <a16:creationId xmlns:a16="http://schemas.microsoft.com/office/drawing/2014/main" id="{C4085FAE-4318-7054-37D8-2C24C7BED7EE}"/>
              </a:ext>
            </a:extLst>
          </p:cNvPr>
          <p:cNvPicPr/>
          <p:nvPr/>
        </p:nvPicPr>
        <p:blipFill>
          <a:blip r:embed="rId3" cstate="print"/>
          <a:stretch>
            <a:fillRect/>
          </a:stretch>
        </p:blipFill>
        <p:spPr>
          <a:xfrm>
            <a:off x="9095231" y="5026152"/>
            <a:ext cx="755903" cy="505968"/>
          </a:xfrm>
          <a:prstGeom prst="rect">
            <a:avLst/>
          </a:prstGeom>
        </p:spPr>
      </p:pic>
      <p:pic>
        <p:nvPicPr>
          <p:cNvPr id="11" name="object 9">
            <a:extLst>
              <a:ext uri="{FF2B5EF4-FFF2-40B4-BE49-F238E27FC236}">
                <a16:creationId xmlns:a16="http://schemas.microsoft.com/office/drawing/2014/main" id="{510A9D51-6F6C-5E9F-5646-BD36A7A8166C}"/>
              </a:ext>
            </a:extLst>
          </p:cNvPr>
          <p:cNvPicPr/>
          <p:nvPr/>
        </p:nvPicPr>
        <p:blipFill>
          <a:blip r:embed="rId4" cstate="print"/>
          <a:stretch>
            <a:fillRect/>
          </a:stretch>
        </p:blipFill>
        <p:spPr>
          <a:xfrm>
            <a:off x="9095231" y="3435096"/>
            <a:ext cx="755903" cy="502919"/>
          </a:xfrm>
          <a:prstGeom prst="rect">
            <a:avLst/>
          </a:prstGeom>
        </p:spPr>
      </p:pic>
      <p:pic>
        <p:nvPicPr>
          <p:cNvPr id="12" name="object 10">
            <a:extLst>
              <a:ext uri="{FF2B5EF4-FFF2-40B4-BE49-F238E27FC236}">
                <a16:creationId xmlns:a16="http://schemas.microsoft.com/office/drawing/2014/main" id="{3281347B-2A87-F495-7F85-21F93F893355}"/>
              </a:ext>
            </a:extLst>
          </p:cNvPr>
          <p:cNvPicPr/>
          <p:nvPr/>
        </p:nvPicPr>
        <p:blipFill>
          <a:blip r:embed="rId5" cstate="print"/>
          <a:stretch>
            <a:fillRect/>
          </a:stretch>
        </p:blipFill>
        <p:spPr>
          <a:xfrm>
            <a:off x="9095231" y="4245864"/>
            <a:ext cx="755903" cy="502919"/>
          </a:xfrm>
          <a:prstGeom prst="rect">
            <a:avLst/>
          </a:prstGeom>
        </p:spPr>
      </p:pic>
      <p:pic>
        <p:nvPicPr>
          <p:cNvPr id="13" name="object 11">
            <a:extLst>
              <a:ext uri="{FF2B5EF4-FFF2-40B4-BE49-F238E27FC236}">
                <a16:creationId xmlns:a16="http://schemas.microsoft.com/office/drawing/2014/main" id="{EECAAF20-9A7E-0947-1727-B81CDD6FA023}"/>
              </a:ext>
            </a:extLst>
          </p:cNvPr>
          <p:cNvPicPr/>
          <p:nvPr/>
        </p:nvPicPr>
        <p:blipFill>
          <a:blip r:embed="rId6" cstate="print"/>
          <a:stretch>
            <a:fillRect/>
          </a:stretch>
        </p:blipFill>
        <p:spPr>
          <a:xfrm>
            <a:off x="9095231" y="5711952"/>
            <a:ext cx="755903" cy="502920"/>
          </a:xfrm>
          <a:prstGeom prst="rect">
            <a:avLst/>
          </a:prstGeom>
        </p:spPr>
      </p:pic>
      <p:pic>
        <p:nvPicPr>
          <p:cNvPr id="14" name="object 12">
            <a:extLst>
              <a:ext uri="{FF2B5EF4-FFF2-40B4-BE49-F238E27FC236}">
                <a16:creationId xmlns:a16="http://schemas.microsoft.com/office/drawing/2014/main" id="{EA3E80D6-8578-1BDE-6939-5E042BDA203D}"/>
              </a:ext>
            </a:extLst>
          </p:cNvPr>
          <p:cNvPicPr/>
          <p:nvPr/>
        </p:nvPicPr>
        <p:blipFill>
          <a:blip r:embed="rId7" cstate="print"/>
          <a:stretch>
            <a:fillRect/>
          </a:stretch>
        </p:blipFill>
        <p:spPr>
          <a:xfrm>
            <a:off x="9549383" y="36576"/>
            <a:ext cx="348246" cy="2884170"/>
          </a:xfrm>
          <a:prstGeom prst="rect">
            <a:avLst/>
          </a:prstGeom>
        </p:spPr>
      </p:pic>
      <p:sp>
        <p:nvSpPr>
          <p:cNvPr id="15" name="object 13">
            <a:extLst>
              <a:ext uri="{FF2B5EF4-FFF2-40B4-BE49-F238E27FC236}">
                <a16:creationId xmlns:a16="http://schemas.microsoft.com/office/drawing/2014/main" id="{83013249-F60A-36B2-2866-8C7DA84B8723}"/>
              </a:ext>
            </a:extLst>
          </p:cNvPr>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6" name="object 14">
            <a:extLst>
              <a:ext uri="{FF2B5EF4-FFF2-40B4-BE49-F238E27FC236}">
                <a16:creationId xmlns:a16="http://schemas.microsoft.com/office/drawing/2014/main" id="{F1222941-5A5D-5195-F54B-F6FA5C5314AF}"/>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5">
            <a:extLst>
              <a:ext uri="{FF2B5EF4-FFF2-40B4-BE49-F238E27FC236}">
                <a16:creationId xmlns:a16="http://schemas.microsoft.com/office/drawing/2014/main" id="{9D0D6DE4-B7F3-0703-97C0-87D6346777AA}"/>
              </a:ext>
            </a:extLst>
          </p:cNvPr>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6">
            <a:extLst>
              <a:ext uri="{FF2B5EF4-FFF2-40B4-BE49-F238E27FC236}">
                <a16:creationId xmlns:a16="http://schemas.microsoft.com/office/drawing/2014/main" id="{D3A94167-9DC4-8C66-6F41-DAC876FCC039}"/>
              </a:ext>
            </a:extLst>
          </p:cNvPr>
          <p:cNvGrpSpPr/>
          <p:nvPr/>
        </p:nvGrpSpPr>
        <p:grpSpPr>
          <a:xfrm>
            <a:off x="-6349" y="5894578"/>
            <a:ext cx="1031240" cy="970280"/>
            <a:chOff x="-6349" y="5894578"/>
            <a:chExt cx="1031240" cy="970280"/>
          </a:xfrm>
        </p:grpSpPr>
        <p:sp>
          <p:nvSpPr>
            <p:cNvPr id="19" name="object 17">
              <a:extLst>
                <a:ext uri="{FF2B5EF4-FFF2-40B4-BE49-F238E27FC236}">
                  <a16:creationId xmlns:a16="http://schemas.microsoft.com/office/drawing/2014/main" id="{98876407-0D76-492C-E47A-3ADB463F92A8}"/>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18">
              <a:extLst>
                <a:ext uri="{FF2B5EF4-FFF2-40B4-BE49-F238E27FC236}">
                  <a16:creationId xmlns:a16="http://schemas.microsoft.com/office/drawing/2014/main" id="{9D7876D1-A24D-3254-B61D-037AF1818F76}"/>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19">
              <a:extLst>
                <a:ext uri="{FF2B5EF4-FFF2-40B4-BE49-F238E27FC236}">
                  <a16:creationId xmlns:a16="http://schemas.microsoft.com/office/drawing/2014/main" id="{5872B130-0C93-758A-87FB-A0CBAF1CDED1}"/>
                </a:ext>
              </a:extLst>
            </p:cNvPr>
            <p:cNvPicPr/>
            <p:nvPr/>
          </p:nvPicPr>
          <p:blipFill>
            <a:blip r:embed="rId8" cstate="print"/>
            <a:stretch>
              <a:fillRect/>
            </a:stretch>
          </p:blipFill>
          <p:spPr>
            <a:xfrm>
              <a:off x="182879" y="6092952"/>
              <a:ext cx="688848" cy="667510"/>
            </a:xfrm>
            <a:prstGeom prst="rect">
              <a:avLst/>
            </a:prstGeom>
          </p:spPr>
        </p:pic>
      </p:grpSp>
      <p:sp>
        <p:nvSpPr>
          <p:cNvPr id="22" name="object 20">
            <a:extLst>
              <a:ext uri="{FF2B5EF4-FFF2-40B4-BE49-F238E27FC236}">
                <a16:creationId xmlns:a16="http://schemas.microsoft.com/office/drawing/2014/main" id="{56BC86F6-D4BB-CC26-2E70-3FFBBC032CCD}"/>
              </a:ext>
            </a:extLst>
          </p:cNvPr>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3" name="object 21">
            <a:extLst>
              <a:ext uri="{FF2B5EF4-FFF2-40B4-BE49-F238E27FC236}">
                <a16:creationId xmlns:a16="http://schemas.microsoft.com/office/drawing/2014/main" id="{C79E9AF0-9D14-9711-10C2-580B75FA4F56}"/>
              </a:ext>
            </a:extLst>
          </p:cNvPr>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24" name="object 44">
            <a:extLst>
              <a:ext uri="{FF2B5EF4-FFF2-40B4-BE49-F238E27FC236}">
                <a16:creationId xmlns:a16="http://schemas.microsoft.com/office/drawing/2014/main" id="{04D62FF6-1C64-84AE-C50C-B3FE8AD9C330}"/>
              </a:ext>
            </a:extLst>
          </p:cNvPr>
          <p:cNvPicPr/>
          <p:nvPr/>
        </p:nvPicPr>
        <p:blipFill>
          <a:blip r:embed="rId9" cstate="print"/>
          <a:stretch>
            <a:fillRect/>
          </a:stretch>
        </p:blipFill>
        <p:spPr>
          <a:xfrm>
            <a:off x="5751576" y="6385553"/>
            <a:ext cx="3694937" cy="472446"/>
          </a:xfrm>
          <a:prstGeom prst="rect">
            <a:avLst/>
          </a:prstGeom>
        </p:spPr>
      </p:pic>
      <p:sp>
        <p:nvSpPr>
          <p:cNvPr id="25" name="object 45">
            <a:extLst>
              <a:ext uri="{FF2B5EF4-FFF2-40B4-BE49-F238E27FC236}">
                <a16:creationId xmlns:a16="http://schemas.microsoft.com/office/drawing/2014/main" id="{DA3DDAF0-603D-43DA-6914-9DFA4AA24DED}"/>
              </a:ext>
            </a:extLst>
          </p:cNvPr>
          <p:cNvSpPr txBox="1">
            <a:spLocks/>
          </p:cNvSpPr>
          <p:nvPr/>
        </p:nvSpPr>
        <p:spPr>
          <a:xfrm>
            <a:off x="5886703" y="6494703"/>
            <a:ext cx="3409315" cy="254634"/>
          </a:xfrm>
          <a:prstGeom prst="rect">
            <a:avLst/>
          </a:prstGeom>
        </p:spPr>
        <p:txBody>
          <a:bodyPr vert="horz" wrap="square" lIns="0" tIns="0" rIns="0" bIns="0" rtlCol="0">
            <a:spAutoFit/>
          </a:bodyPr>
          <a:lstStyle>
            <a:defPPr>
              <a:defRPr kern="0"/>
            </a:defPPr>
          </a:lstStyle>
          <a:p>
            <a:pPr marL="12700">
              <a:lnSpc>
                <a:spcPts val="1810"/>
              </a:lnSpc>
            </a:pPr>
            <a:r>
              <a:rPr lang="en-US" spc="-50"/>
              <a:t>Making</a:t>
            </a:r>
            <a:r>
              <a:rPr lang="en-US" spc="-95"/>
              <a:t> </a:t>
            </a:r>
            <a:r>
              <a:rPr lang="en-US" spc="-90"/>
              <a:t>Animals</a:t>
            </a:r>
            <a:r>
              <a:rPr lang="en-US" spc="-75"/>
              <a:t> </a:t>
            </a:r>
            <a:r>
              <a:rPr lang="en-US" spc="-55"/>
              <a:t>Healtier</a:t>
            </a:r>
            <a:r>
              <a:rPr lang="en-US" spc="-70"/>
              <a:t> </a:t>
            </a:r>
            <a:r>
              <a:rPr lang="en-US" spc="-80"/>
              <a:t>and</a:t>
            </a:r>
            <a:r>
              <a:rPr lang="en-US" spc="-90"/>
              <a:t> </a:t>
            </a:r>
            <a:r>
              <a:rPr lang="en-US" spc="-120"/>
              <a:t>Safer </a:t>
            </a:r>
            <a:r>
              <a:rPr lang="en-US" spc="-475"/>
              <a:t>®</a:t>
            </a:r>
            <a:endParaRPr lang="en-US" spc="-475" dirty="0"/>
          </a:p>
        </p:txBody>
      </p:sp>
      <p:sp>
        <p:nvSpPr>
          <p:cNvPr id="27" name="object 32">
            <a:extLst>
              <a:ext uri="{FF2B5EF4-FFF2-40B4-BE49-F238E27FC236}">
                <a16:creationId xmlns:a16="http://schemas.microsoft.com/office/drawing/2014/main" id="{2C03FF1E-2AD1-0B55-1059-E3D2BD1A2312}"/>
              </a:ext>
            </a:extLst>
          </p:cNvPr>
          <p:cNvSpPr txBox="1">
            <a:spLocks/>
          </p:cNvSpPr>
          <p:nvPr/>
        </p:nvSpPr>
        <p:spPr>
          <a:xfrm>
            <a:off x="5769877" y="6494703"/>
            <a:ext cx="3526142" cy="230832"/>
          </a:xfrm>
          <a:prstGeom prst="rect">
            <a:avLst/>
          </a:prstGeom>
        </p:spPr>
        <p:txBody>
          <a:bodyPr vert="horz" wrap="square" lIns="0" tIns="0" rIns="0" bIns="0" rtlCol="0">
            <a:spAutoFit/>
          </a:bodyPr>
          <a:lstStyle>
            <a:defPPr>
              <a:defRPr kern="0"/>
            </a:defPPr>
          </a:lstStyle>
          <a:p>
            <a:pPr marL="12700">
              <a:lnSpc>
                <a:spcPts val="1810"/>
              </a:lnSpc>
            </a:pPr>
            <a:r>
              <a:rPr lang="en-US" i="1" spc="-50">
                <a:solidFill>
                  <a:schemeClr val="bg1"/>
                </a:solidFill>
              </a:rPr>
              <a:t>Making</a:t>
            </a:r>
            <a:r>
              <a:rPr lang="en-US" i="1" spc="-95">
                <a:solidFill>
                  <a:schemeClr val="bg1"/>
                </a:solidFill>
              </a:rPr>
              <a:t> </a:t>
            </a:r>
            <a:r>
              <a:rPr lang="en-US" i="1" spc="-90">
                <a:solidFill>
                  <a:schemeClr val="bg1"/>
                </a:solidFill>
              </a:rPr>
              <a:t>Animals</a:t>
            </a:r>
            <a:r>
              <a:rPr lang="en-US" i="1" spc="-75">
                <a:solidFill>
                  <a:schemeClr val="bg1"/>
                </a:solidFill>
              </a:rPr>
              <a:t> </a:t>
            </a:r>
            <a:r>
              <a:rPr lang="en-US" i="1" spc="-55">
                <a:solidFill>
                  <a:schemeClr val="bg1"/>
                </a:solidFill>
              </a:rPr>
              <a:t>Healthier</a:t>
            </a:r>
            <a:r>
              <a:rPr lang="en-US" i="1" spc="-70">
                <a:solidFill>
                  <a:schemeClr val="bg1"/>
                </a:solidFill>
              </a:rPr>
              <a:t> </a:t>
            </a:r>
            <a:r>
              <a:rPr lang="en-US" i="1" spc="-80">
                <a:solidFill>
                  <a:schemeClr val="bg1"/>
                </a:solidFill>
              </a:rPr>
              <a:t>and</a:t>
            </a:r>
            <a:r>
              <a:rPr lang="en-US" i="1" spc="-90">
                <a:solidFill>
                  <a:schemeClr val="bg1"/>
                </a:solidFill>
              </a:rPr>
              <a:t> </a:t>
            </a:r>
            <a:r>
              <a:rPr lang="en-US" i="1" spc="-120">
                <a:solidFill>
                  <a:schemeClr val="bg1"/>
                </a:solidFill>
              </a:rPr>
              <a:t>Safer </a:t>
            </a:r>
            <a:r>
              <a:rPr lang="en-US" i="1" spc="-475">
                <a:solidFill>
                  <a:schemeClr val="bg1"/>
                </a:solidFill>
              </a:rPr>
              <a:t>®</a:t>
            </a:r>
            <a:endParaRPr lang="en-US" i="1" spc="-475" dirty="0">
              <a:solidFill>
                <a:schemeClr val="bg1"/>
              </a:solidFill>
            </a:endParaRPr>
          </a:p>
        </p:txBody>
      </p:sp>
      <p:pic>
        <p:nvPicPr>
          <p:cNvPr id="8" name="Picture 7">
            <a:extLst>
              <a:ext uri="{FF2B5EF4-FFF2-40B4-BE49-F238E27FC236}">
                <a16:creationId xmlns:a16="http://schemas.microsoft.com/office/drawing/2014/main" id="{88659062-445E-A0C1-711C-E2767566FAB2}"/>
              </a:ext>
            </a:extLst>
          </p:cNvPr>
          <p:cNvPicPr>
            <a:picLocks noChangeAspect="1"/>
          </p:cNvPicPr>
          <p:nvPr/>
        </p:nvPicPr>
        <p:blipFill>
          <a:blip r:embed="rId10"/>
          <a:stretch>
            <a:fillRect/>
          </a:stretch>
        </p:blipFill>
        <p:spPr>
          <a:xfrm>
            <a:off x="52902" y="108663"/>
            <a:ext cx="9529956" cy="6362238"/>
          </a:xfrm>
          <a:prstGeom prst="rect">
            <a:avLst/>
          </a:prstGeom>
        </p:spPr>
      </p:pic>
    </p:spTree>
    <p:extLst>
      <p:ext uri="{BB962C8B-B14F-4D97-AF65-F5344CB8AC3E}">
        <p14:creationId xmlns:p14="http://schemas.microsoft.com/office/powerpoint/2010/main" val="35532442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052BDF-F71C-7A8E-15FE-32560C2E1561}"/>
            </a:ext>
          </a:extLst>
        </p:cNvPr>
        <p:cNvGrpSpPr/>
        <p:nvPr/>
      </p:nvGrpSpPr>
      <p:grpSpPr>
        <a:xfrm>
          <a:off x="0" y="0"/>
          <a:ext cx="0" cy="0"/>
          <a:chOff x="0" y="0"/>
          <a:chExt cx="0" cy="0"/>
        </a:xfrm>
      </p:grpSpPr>
      <p:sp>
        <p:nvSpPr>
          <p:cNvPr id="2" name="object 3">
            <a:extLst>
              <a:ext uri="{FF2B5EF4-FFF2-40B4-BE49-F238E27FC236}">
                <a16:creationId xmlns:a16="http://schemas.microsoft.com/office/drawing/2014/main" id="{7051D6BB-EF8D-BDDA-A2FC-32EF09834932}"/>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4">
            <a:extLst>
              <a:ext uri="{FF2B5EF4-FFF2-40B4-BE49-F238E27FC236}">
                <a16:creationId xmlns:a16="http://schemas.microsoft.com/office/drawing/2014/main" id="{1023DD3C-6F2D-B200-419F-FB3EE62DB62A}"/>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9" name="object 5">
            <a:extLst>
              <a:ext uri="{FF2B5EF4-FFF2-40B4-BE49-F238E27FC236}">
                <a16:creationId xmlns:a16="http://schemas.microsoft.com/office/drawing/2014/main" id="{6F9E2C85-BC34-ED1A-1221-9CB561E50499}"/>
              </a:ext>
            </a:extLst>
          </p:cNvPr>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0" name="object 8">
            <a:extLst>
              <a:ext uri="{FF2B5EF4-FFF2-40B4-BE49-F238E27FC236}">
                <a16:creationId xmlns:a16="http://schemas.microsoft.com/office/drawing/2014/main" id="{CD0FA433-44B6-4AE1-C5E2-D2F7EFE72E49}"/>
              </a:ext>
            </a:extLst>
          </p:cNvPr>
          <p:cNvPicPr/>
          <p:nvPr/>
        </p:nvPicPr>
        <p:blipFill>
          <a:blip r:embed="rId3" cstate="print"/>
          <a:stretch>
            <a:fillRect/>
          </a:stretch>
        </p:blipFill>
        <p:spPr>
          <a:xfrm>
            <a:off x="9095231" y="5026152"/>
            <a:ext cx="755903" cy="505968"/>
          </a:xfrm>
          <a:prstGeom prst="rect">
            <a:avLst/>
          </a:prstGeom>
        </p:spPr>
      </p:pic>
      <p:pic>
        <p:nvPicPr>
          <p:cNvPr id="11" name="object 9">
            <a:extLst>
              <a:ext uri="{FF2B5EF4-FFF2-40B4-BE49-F238E27FC236}">
                <a16:creationId xmlns:a16="http://schemas.microsoft.com/office/drawing/2014/main" id="{D8FF39D6-A437-AB26-1118-E507DDA95E3F}"/>
              </a:ext>
            </a:extLst>
          </p:cNvPr>
          <p:cNvPicPr/>
          <p:nvPr/>
        </p:nvPicPr>
        <p:blipFill>
          <a:blip r:embed="rId4" cstate="print"/>
          <a:stretch>
            <a:fillRect/>
          </a:stretch>
        </p:blipFill>
        <p:spPr>
          <a:xfrm>
            <a:off x="9095231" y="3435096"/>
            <a:ext cx="755903" cy="502919"/>
          </a:xfrm>
          <a:prstGeom prst="rect">
            <a:avLst/>
          </a:prstGeom>
        </p:spPr>
      </p:pic>
      <p:pic>
        <p:nvPicPr>
          <p:cNvPr id="12" name="object 10">
            <a:extLst>
              <a:ext uri="{FF2B5EF4-FFF2-40B4-BE49-F238E27FC236}">
                <a16:creationId xmlns:a16="http://schemas.microsoft.com/office/drawing/2014/main" id="{75B06E30-AA38-ACBA-8F67-204A8E517EEE}"/>
              </a:ext>
            </a:extLst>
          </p:cNvPr>
          <p:cNvPicPr/>
          <p:nvPr/>
        </p:nvPicPr>
        <p:blipFill>
          <a:blip r:embed="rId5" cstate="print"/>
          <a:stretch>
            <a:fillRect/>
          </a:stretch>
        </p:blipFill>
        <p:spPr>
          <a:xfrm>
            <a:off x="9095231" y="4245864"/>
            <a:ext cx="755903" cy="502919"/>
          </a:xfrm>
          <a:prstGeom prst="rect">
            <a:avLst/>
          </a:prstGeom>
        </p:spPr>
      </p:pic>
      <p:pic>
        <p:nvPicPr>
          <p:cNvPr id="13" name="object 11">
            <a:extLst>
              <a:ext uri="{FF2B5EF4-FFF2-40B4-BE49-F238E27FC236}">
                <a16:creationId xmlns:a16="http://schemas.microsoft.com/office/drawing/2014/main" id="{A1C0839F-65E5-AD3C-C791-F1D765A05885}"/>
              </a:ext>
            </a:extLst>
          </p:cNvPr>
          <p:cNvPicPr/>
          <p:nvPr/>
        </p:nvPicPr>
        <p:blipFill>
          <a:blip r:embed="rId6" cstate="print"/>
          <a:stretch>
            <a:fillRect/>
          </a:stretch>
        </p:blipFill>
        <p:spPr>
          <a:xfrm>
            <a:off x="9095231" y="5711952"/>
            <a:ext cx="755903" cy="502920"/>
          </a:xfrm>
          <a:prstGeom prst="rect">
            <a:avLst/>
          </a:prstGeom>
        </p:spPr>
      </p:pic>
      <p:pic>
        <p:nvPicPr>
          <p:cNvPr id="14" name="object 12">
            <a:extLst>
              <a:ext uri="{FF2B5EF4-FFF2-40B4-BE49-F238E27FC236}">
                <a16:creationId xmlns:a16="http://schemas.microsoft.com/office/drawing/2014/main" id="{DDF1C833-46CA-55B5-4700-08FF4275A813}"/>
              </a:ext>
            </a:extLst>
          </p:cNvPr>
          <p:cNvPicPr/>
          <p:nvPr/>
        </p:nvPicPr>
        <p:blipFill>
          <a:blip r:embed="rId7" cstate="print"/>
          <a:stretch>
            <a:fillRect/>
          </a:stretch>
        </p:blipFill>
        <p:spPr>
          <a:xfrm>
            <a:off x="9549383" y="36576"/>
            <a:ext cx="348246" cy="2884170"/>
          </a:xfrm>
          <a:prstGeom prst="rect">
            <a:avLst/>
          </a:prstGeom>
        </p:spPr>
      </p:pic>
      <p:sp>
        <p:nvSpPr>
          <p:cNvPr id="15" name="object 13">
            <a:extLst>
              <a:ext uri="{FF2B5EF4-FFF2-40B4-BE49-F238E27FC236}">
                <a16:creationId xmlns:a16="http://schemas.microsoft.com/office/drawing/2014/main" id="{4EAC05B7-01FA-DFE0-4C87-ED338F73386D}"/>
              </a:ext>
            </a:extLst>
          </p:cNvPr>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6" name="object 14">
            <a:extLst>
              <a:ext uri="{FF2B5EF4-FFF2-40B4-BE49-F238E27FC236}">
                <a16:creationId xmlns:a16="http://schemas.microsoft.com/office/drawing/2014/main" id="{D60F8245-992B-E2E4-8637-2A049E6FE8DB}"/>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5">
            <a:extLst>
              <a:ext uri="{FF2B5EF4-FFF2-40B4-BE49-F238E27FC236}">
                <a16:creationId xmlns:a16="http://schemas.microsoft.com/office/drawing/2014/main" id="{06C7E9E8-FC8E-058B-7BEE-EFBCCF953C1F}"/>
              </a:ext>
            </a:extLst>
          </p:cNvPr>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6">
            <a:extLst>
              <a:ext uri="{FF2B5EF4-FFF2-40B4-BE49-F238E27FC236}">
                <a16:creationId xmlns:a16="http://schemas.microsoft.com/office/drawing/2014/main" id="{74DBAB95-A120-03CD-FA5A-233FE0A686B0}"/>
              </a:ext>
            </a:extLst>
          </p:cNvPr>
          <p:cNvGrpSpPr/>
          <p:nvPr/>
        </p:nvGrpSpPr>
        <p:grpSpPr>
          <a:xfrm>
            <a:off x="-6349" y="5894578"/>
            <a:ext cx="1031240" cy="970280"/>
            <a:chOff x="-6349" y="5894578"/>
            <a:chExt cx="1031240" cy="970280"/>
          </a:xfrm>
        </p:grpSpPr>
        <p:sp>
          <p:nvSpPr>
            <p:cNvPr id="19" name="object 17">
              <a:extLst>
                <a:ext uri="{FF2B5EF4-FFF2-40B4-BE49-F238E27FC236}">
                  <a16:creationId xmlns:a16="http://schemas.microsoft.com/office/drawing/2014/main" id="{63BE99E9-3F78-9FB5-DAA5-D03B9AFD284E}"/>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18">
              <a:extLst>
                <a:ext uri="{FF2B5EF4-FFF2-40B4-BE49-F238E27FC236}">
                  <a16:creationId xmlns:a16="http://schemas.microsoft.com/office/drawing/2014/main" id="{C3479C43-AD58-EA80-961D-87F7B80C2CFE}"/>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19">
              <a:extLst>
                <a:ext uri="{FF2B5EF4-FFF2-40B4-BE49-F238E27FC236}">
                  <a16:creationId xmlns:a16="http://schemas.microsoft.com/office/drawing/2014/main" id="{E50A70EA-633C-1DE3-FE7D-C83C6DB70D99}"/>
                </a:ext>
              </a:extLst>
            </p:cNvPr>
            <p:cNvPicPr/>
            <p:nvPr/>
          </p:nvPicPr>
          <p:blipFill>
            <a:blip r:embed="rId8" cstate="print"/>
            <a:stretch>
              <a:fillRect/>
            </a:stretch>
          </p:blipFill>
          <p:spPr>
            <a:xfrm>
              <a:off x="182879" y="6092952"/>
              <a:ext cx="688848" cy="667510"/>
            </a:xfrm>
            <a:prstGeom prst="rect">
              <a:avLst/>
            </a:prstGeom>
          </p:spPr>
        </p:pic>
      </p:grpSp>
      <p:sp>
        <p:nvSpPr>
          <p:cNvPr id="22" name="object 20">
            <a:extLst>
              <a:ext uri="{FF2B5EF4-FFF2-40B4-BE49-F238E27FC236}">
                <a16:creationId xmlns:a16="http://schemas.microsoft.com/office/drawing/2014/main" id="{C535ECCB-05B5-422D-DA03-511AE0DFB4F5}"/>
              </a:ext>
            </a:extLst>
          </p:cNvPr>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3" name="object 21">
            <a:extLst>
              <a:ext uri="{FF2B5EF4-FFF2-40B4-BE49-F238E27FC236}">
                <a16:creationId xmlns:a16="http://schemas.microsoft.com/office/drawing/2014/main" id="{166AF907-5F10-4C83-79EF-D0B9E121AE36}"/>
              </a:ext>
            </a:extLst>
          </p:cNvPr>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24" name="object 44">
            <a:extLst>
              <a:ext uri="{FF2B5EF4-FFF2-40B4-BE49-F238E27FC236}">
                <a16:creationId xmlns:a16="http://schemas.microsoft.com/office/drawing/2014/main" id="{32E7C105-27AE-CD15-2E92-7AFE8678A651}"/>
              </a:ext>
            </a:extLst>
          </p:cNvPr>
          <p:cNvPicPr/>
          <p:nvPr/>
        </p:nvPicPr>
        <p:blipFill>
          <a:blip r:embed="rId9" cstate="print"/>
          <a:stretch>
            <a:fillRect/>
          </a:stretch>
        </p:blipFill>
        <p:spPr>
          <a:xfrm>
            <a:off x="5751576" y="6385553"/>
            <a:ext cx="3694937" cy="472446"/>
          </a:xfrm>
          <a:prstGeom prst="rect">
            <a:avLst/>
          </a:prstGeom>
        </p:spPr>
      </p:pic>
      <p:sp>
        <p:nvSpPr>
          <p:cNvPr id="25" name="object 45">
            <a:extLst>
              <a:ext uri="{FF2B5EF4-FFF2-40B4-BE49-F238E27FC236}">
                <a16:creationId xmlns:a16="http://schemas.microsoft.com/office/drawing/2014/main" id="{9DAD3B34-1B77-A6D4-6E67-BC3E55306235}"/>
              </a:ext>
            </a:extLst>
          </p:cNvPr>
          <p:cNvSpPr txBox="1">
            <a:spLocks/>
          </p:cNvSpPr>
          <p:nvPr/>
        </p:nvSpPr>
        <p:spPr>
          <a:xfrm>
            <a:off x="5886703" y="6494703"/>
            <a:ext cx="3409315" cy="254634"/>
          </a:xfrm>
          <a:prstGeom prst="rect">
            <a:avLst/>
          </a:prstGeom>
        </p:spPr>
        <p:txBody>
          <a:bodyPr vert="horz" wrap="square" lIns="0" tIns="0" rIns="0" bIns="0" rtlCol="0">
            <a:spAutoFit/>
          </a:bodyPr>
          <a:lstStyle>
            <a:defPPr>
              <a:defRPr kern="0"/>
            </a:defPPr>
          </a:lstStyle>
          <a:p>
            <a:pPr marL="12700">
              <a:lnSpc>
                <a:spcPts val="1810"/>
              </a:lnSpc>
            </a:pPr>
            <a:r>
              <a:rPr lang="en-US" spc="-50"/>
              <a:t>Making</a:t>
            </a:r>
            <a:r>
              <a:rPr lang="en-US" spc="-95"/>
              <a:t> </a:t>
            </a:r>
            <a:r>
              <a:rPr lang="en-US" spc="-90"/>
              <a:t>Animals</a:t>
            </a:r>
            <a:r>
              <a:rPr lang="en-US" spc="-75"/>
              <a:t> </a:t>
            </a:r>
            <a:r>
              <a:rPr lang="en-US" spc="-55"/>
              <a:t>Healtier</a:t>
            </a:r>
            <a:r>
              <a:rPr lang="en-US" spc="-70"/>
              <a:t> </a:t>
            </a:r>
            <a:r>
              <a:rPr lang="en-US" spc="-80"/>
              <a:t>and</a:t>
            </a:r>
            <a:r>
              <a:rPr lang="en-US" spc="-90"/>
              <a:t> </a:t>
            </a:r>
            <a:r>
              <a:rPr lang="en-US" spc="-120"/>
              <a:t>Safer </a:t>
            </a:r>
            <a:r>
              <a:rPr lang="en-US" spc="-475"/>
              <a:t>®</a:t>
            </a:r>
            <a:endParaRPr lang="en-US" spc="-475" dirty="0"/>
          </a:p>
        </p:txBody>
      </p:sp>
      <p:sp>
        <p:nvSpPr>
          <p:cNvPr id="27" name="object 32">
            <a:extLst>
              <a:ext uri="{FF2B5EF4-FFF2-40B4-BE49-F238E27FC236}">
                <a16:creationId xmlns:a16="http://schemas.microsoft.com/office/drawing/2014/main" id="{3134AD0C-9578-AC76-0512-38DD67009F1B}"/>
              </a:ext>
            </a:extLst>
          </p:cNvPr>
          <p:cNvSpPr txBox="1">
            <a:spLocks/>
          </p:cNvSpPr>
          <p:nvPr/>
        </p:nvSpPr>
        <p:spPr>
          <a:xfrm>
            <a:off x="5769877" y="6494703"/>
            <a:ext cx="3526142" cy="230832"/>
          </a:xfrm>
          <a:prstGeom prst="rect">
            <a:avLst/>
          </a:prstGeom>
        </p:spPr>
        <p:txBody>
          <a:bodyPr vert="horz" wrap="square" lIns="0" tIns="0" rIns="0" bIns="0" rtlCol="0">
            <a:spAutoFit/>
          </a:bodyPr>
          <a:lstStyle>
            <a:defPPr>
              <a:defRPr kern="0"/>
            </a:defPPr>
          </a:lstStyle>
          <a:p>
            <a:pPr marL="12700">
              <a:lnSpc>
                <a:spcPts val="1810"/>
              </a:lnSpc>
            </a:pPr>
            <a:r>
              <a:rPr lang="en-US" i="1" spc="-50">
                <a:solidFill>
                  <a:schemeClr val="bg1"/>
                </a:solidFill>
              </a:rPr>
              <a:t>Making</a:t>
            </a:r>
            <a:r>
              <a:rPr lang="en-US" i="1" spc="-95">
                <a:solidFill>
                  <a:schemeClr val="bg1"/>
                </a:solidFill>
              </a:rPr>
              <a:t> </a:t>
            </a:r>
            <a:r>
              <a:rPr lang="en-US" i="1" spc="-90">
                <a:solidFill>
                  <a:schemeClr val="bg1"/>
                </a:solidFill>
              </a:rPr>
              <a:t>Animals</a:t>
            </a:r>
            <a:r>
              <a:rPr lang="en-US" i="1" spc="-75">
                <a:solidFill>
                  <a:schemeClr val="bg1"/>
                </a:solidFill>
              </a:rPr>
              <a:t> </a:t>
            </a:r>
            <a:r>
              <a:rPr lang="en-US" i="1" spc="-55">
                <a:solidFill>
                  <a:schemeClr val="bg1"/>
                </a:solidFill>
              </a:rPr>
              <a:t>Healthier</a:t>
            </a:r>
            <a:r>
              <a:rPr lang="en-US" i="1" spc="-70">
                <a:solidFill>
                  <a:schemeClr val="bg1"/>
                </a:solidFill>
              </a:rPr>
              <a:t> </a:t>
            </a:r>
            <a:r>
              <a:rPr lang="en-US" i="1" spc="-80">
                <a:solidFill>
                  <a:schemeClr val="bg1"/>
                </a:solidFill>
              </a:rPr>
              <a:t>and</a:t>
            </a:r>
            <a:r>
              <a:rPr lang="en-US" i="1" spc="-90">
                <a:solidFill>
                  <a:schemeClr val="bg1"/>
                </a:solidFill>
              </a:rPr>
              <a:t> </a:t>
            </a:r>
            <a:r>
              <a:rPr lang="en-US" i="1" spc="-120">
                <a:solidFill>
                  <a:schemeClr val="bg1"/>
                </a:solidFill>
              </a:rPr>
              <a:t>Safer </a:t>
            </a:r>
            <a:r>
              <a:rPr lang="en-US" i="1" spc="-475">
                <a:solidFill>
                  <a:schemeClr val="bg1"/>
                </a:solidFill>
              </a:rPr>
              <a:t>®</a:t>
            </a:r>
            <a:endParaRPr lang="en-US" i="1" spc="-475" dirty="0">
              <a:solidFill>
                <a:schemeClr val="bg1"/>
              </a:solidFill>
            </a:endParaRPr>
          </a:p>
        </p:txBody>
      </p:sp>
      <p:pic>
        <p:nvPicPr>
          <p:cNvPr id="4" name="Picture 3">
            <a:extLst>
              <a:ext uri="{FF2B5EF4-FFF2-40B4-BE49-F238E27FC236}">
                <a16:creationId xmlns:a16="http://schemas.microsoft.com/office/drawing/2014/main" id="{50001DAF-8ACB-240D-76E0-2245D27DE129}"/>
              </a:ext>
            </a:extLst>
          </p:cNvPr>
          <p:cNvPicPr>
            <a:picLocks noChangeAspect="1"/>
          </p:cNvPicPr>
          <p:nvPr/>
        </p:nvPicPr>
        <p:blipFill>
          <a:blip r:embed="rId10"/>
          <a:stretch>
            <a:fillRect/>
          </a:stretch>
        </p:blipFill>
        <p:spPr>
          <a:xfrm>
            <a:off x="447596" y="599598"/>
            <a:ext cx="7048566" cy="5705930"/>
          </a:xfrm>
          <a:prstGeom prst="rect">
            <a:avLst/>
          </a:prstGeom>
        </p:spPr>
      </p:pic>
      <p:sp>
        <p:nvSpPr>
          <p:cNvPr id="6" name="Textbox 32">
            <a:extLst>
              <a:ext uri="{FF2B5EF4-FFF2-40B4-BE49-F238E27FC236}">
                <a16:creationId xmlns:a16="http://schemas.microsoft.com/office/drawing/2014/main" id="{2B3E491E-00CA-05A3-4CAC-1EE56BC39CCE}"/>
              </a:ext>
            </a:extLst>
          </p:cNvPr>
          <p:cNvSpPr txBox="1">
            <a:spLocks/>
          </p:cNvSpPr>
          <p:nvPr/>
        </p:nvSpPr>
        <p:spPr>
          <a:xfrm>
            <a:off x="602543" y="0"/>
            <a:ext cx="7891273" cy="287020"/>
          </a:xfrm>
          <a:prstGeom prst="rect">
            <a:avLst/>
          </a:prstGeom>
          <a:solidFill>
            <a:srgbClr val="FFC000"/>
          </a:solidFill>
        </p:spPr>
        <p:txBody>
          <a:bodyPr wrap="square" lIns="0" tIns="0" rIns="0" bIns="0" rtlCol="0">
            <a:noAutofit/>
          </a:bodyPr>
          <a:lstStyle/>
          <a:p>
            <a:pPr marL="42545" marR="0">
              <a:spcBef>
                <a:spcPts val="325"/>
              </a:spcBef>
              <a:tabLst>
                <a:tab pos="4321810" algn="l"/>
              </a:tabLst>
            </a:pPr>
            <a:r>
              <a:rPr lang="en-US" sz="2000" dirty="0" err="1">
                <a:solidFill>
                  <a:srgbClr val="24216C"/>
                </a:solidFill>
                <a:effectLst/>
                <a:latin typeface="Arial" panose="020B0604020202020204" pitchFamily="34" charset="0"/>
                <a:ea typeface="Arial" panose="020B0604020202020204" pitchFamily="34" charset="0"/>
              </a:rPr>
              <a:t>AsurDx</a:t>
            </a:r>
            <a:r>
              <a:rPr lang="en-US" sz="2000" dirty="0">
                <a:solidFill>
                  <a:srgbClr val="24216C"/>
                </a:solidFill>
                <a:effectLst/>
                <a:latin typeface="Arial" panose="020B0604020202020204" pitchFamily="34" charset="0"/>
                <a:ea typeface="Arial" panose="020B0604020202020204" pitchFamily="34" charset="0"/>
              </a:rPr>
              <a:t>™</a:t>
            </a:r>
            <a:r>
              <a:rPr lang="en-US" sz="2000" spc="-10"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FMDV</a:t>
            </a:r>
            <a:r>
              <a:rPr lang="en-US" sz="2000" spc="1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Multispecies</a:t>
            </a:r>
            <a:r>
              <a:rPr lang="en-US" sz="2000" spc="2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Antibodies</a:t>
            </a:r>
            <a:r>
              <a:rPr lang="en-US" sz="2000" spc="35" dirty="0">
                <a:solidFill>
                  <a:srgbClr val="24216C"/>
                </a:solidFill>
                <a:effectLst/>
                <a:latin typeface="Arial" panose="020B0604020202020204" pitchFamily="34" charset="0"/>
                <a:ea typeface="Arial" panose="020B0604020202020204" pitchFamily="34" charset="0"/>
              </a:rPr>
              <a:t> </a:t>
            </a:r>
            <a:r>
              <a:rPr lang="en-US" sz="2000" dirty="0" err="1">
                <a:solidFill>
                  <a:srgbClr val="24216C"/>
                </a:solidFill>
                <a:effectLst/>
                <a:latin typeface="Arial" panose="020B0604020202020204" pitchFamily="34" charset="0"/>
                <a:ea typeface="Arial" panose="020B0604020202020204" pitchFamily="34" charset="0"/>
              </a:rPr>
              <a:t>bELISA</a:t>
            </a:r>
            <a:r>
              <a:rPr lang="en-US" sz="2000" spc="-3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Test</a:t>
            </a:r>
            <a:r>
              <a:rPr lang="en-US" sz="2000" spc="-45" dirty="0">
                <a:solidFill>
                  <a:srgbClr val="24216C"/>
                </a:solidFill>
                <a:effectLst/>
                <a:latin typeface="Arial" panose="020B0604020202020204" pitchFamily="34" charset="0"/>
                <a:ea typeface="Arial" panose="020B0604020202020204" pitchFamily="34" charset="0"/>
              </a:rPr>
              <a:t> </a:t>
            </a:r>
            <a:r>
              <a:rPr lang="en-US" sz="2000" spc="-25" dirty="0">
                <a:solidFill>
                  <a:srgbClr val="24216C"/>
                </a:solidFill>
                <a:effectLst/>
                <a:latin typeface="Arial" panose="020B0604020202020204" pitchFamily="34" charset="0"/>
                <a:ea typeface="Arial" panose="020B0604020202020204" pitchFamily="34" charset="0"/>
              </a:rPr>
              <a:t>Kit,: can detect as early as dpi 7-9 days—Very sensitive </a:t>
            </a:r>
            <a:endParaRPr lang="en-US" sz="2000" dirty="0">
              <a:effectLst/>
              <a:latin typeface="Arial" panose="020B0604020202020204" pitchFamily="34" charset="0"/>
              <a:ea typeface="Arial" panose="020B0604020202020204" pitchFamily="34" charset="0"/>
            </a:endParaRPr>
          </a:p>
        </p:txBody>
      </p:sp>
      <p:sp>
        <p:nvSpPr>
          <p:cNvPr id="7" name="TextBox 6">
            <a:extLst>
              <a:ext uri="{FF2B5EF4-FFF2-40B4-BE49-F238E27FC236}">
                <a16:creationId xmlns:a16="http://schemas.microsoft.com/office/drawing/2014/main" id="{E8C60A57-B7CB-A36A-26C8-4D948FD6C332}"/>
              </a:ext>
            </a:extLst>
          </p:cNvPr>
          <p:cNvSpPr txBox="1"/>
          <p:nvPr/>
        </p:nvSpPr>
        <p:spPr>
          <a:xfrm>
            <a:off x="7554074" y="632810"/>
            <a:ext cx="1842451" cy="3970318"/>
          </a:xfrm>
          <a:prstGeom prst="rect">
            <a:avLst/>
          </a:prstGeom>
          <a:noFill/>
        </p:spPr>
        <p:txBody>
          <a:bodyPr wrap="square" rtlCol="0">
            <a:spAutoFit/>
          </a:bodyPr>
          <a:lstStyle/>
          <a:p>
            <a:r>
              <a:rPr lang="en-US" dirty="0"/>
              <a:t>Data from FAO and WOAH FMD Reference Laboratory, National Centre for Foreign Animal Disease National</a:t>
            </a:r>
          </a:p>
          <a:p>
            <a:r>
              <a:rPr lang="en-US" dirty="0" err="1"/>
              <a:t>Centres</a:t>
            </a:r>
            <a:r>
              <a:rPr lang="en-US" dirty="0"/>
              <a:t> for Animal Disease, Canadian Food Inspection Agency, Canada</a:t>
            </a:r>
          </a:p>
        </p:txBody>
      </p:sp>
    </p:spTree>
    <p:extLst>
      <p:ext uri="{BB962C8B-B14F-4D97-AF65-F5344CB8AC3E}">
        <p14:creationId xmlns:p14="http://schemas.microsoft.com/office/powerpoint/2010/main" val="42746636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D824B-2A57-2C05-82D4-806B1F2AF1A0}"/>
            </a:ext>
          </a:extLst>
        </p:cNvPr>
        <p:cNvGrpSpPr/>
        <p:nvPr/>
      </p:nvGrpSpPr>
      <p:grpSpPr>
        <a:xfrm>
          <a:off x="0" y="0"/>
          <a:ext cx="0" cy="0"/>
          <a:chOff x="0" y="0"/>
          <a:chExt cx="0" cy="0"/>
        </a:xfrm>
      </p:grpSpPr>
      <p:sp>
        <p:nvSpPr>
          <p:cNvPr id="2" name="object 3">
            <a:extLst>
              <a:ext uri="{FF2B5EF4-FFF2-40B4-BE49-F238E27FC236}">
                <a16:creationId xmlns:a16="http://schemas.microsoft.com/office/drawing/2014/main" id="{819D0286-2708-D328-6436-1F9A56F58FF6}"/>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4">
            <a:extLst>
              <a:ext uri="{FF2B5EF4-FFF2-40B4-BE49-F238E27FC236}">
                <a16:creationId xmlns:a16="http://schemas.microsoft.com/office/drawing/2014/main" id="{C818352E-AC4B-8DF8-63BD-8AF70CA97AC4}"/>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9" name="object 5">
            <a:extLst>
              <a:ext uri="{FF2B5EF4-FFF2-40B4-BE49-F238E27FC236}">
                <a16:creationId xmlns:a16="http://schemas.microsoft.com/office/drawing/2014/main" id="{DF131766-C92D-12DB-65BB-69B684B89539}"/>
              </a:ext>
            </a:extLst>
          </p:cNvPr>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0" name="object 8">
            <a:extLst>
              <a:ext uri="{FF2B5EF4-FFF2-40B4-BE49-F238E27FC236}">
                <a16:creationId xmlns:a16="http://schemas.microsoft.com/office/drawing/2014/main" id="{2BDCC45C-1361-397A-B6FA-1BC946471CE0}"/>
              </a:ext>
            </a:extLst>
          </p:cNvPr>
          <p:cNvPicPr/>
          <p:nvPr/>
        </p:nvPicPr>
        <p:blipFill>
          <a:blip r:embed="rId3" cstate="print"/>
          <a:stretch>
            <a:fillRect/>
          </a:stretch>
        </p:blipFill>
        <p:spPr>
          <a:xfrm>
            <a:off x="9095231" y="5026152"/>
            <a:ext cx="755903" cy="505968"/>
          </a:xfrm>
          <a:prstGeom prst="rect">
            <a:avLst/>
          </a:prstGeom>
        </p:spPr>
      </p:pic>
      <p:pic>
        <p:nvPicPr>
          <p:cNvPr id="11" name="object 9">
            <a:extLst>
              <a:ext uri="{FF2B5EF4-FFF2-40B4-BE49-F238E27FC236}">
                <a16:creationId xmlns:a16="http://schemas.microsoft.com/office/drawing/2014/main" id="{ACF5E589-ECC7-319E-E86B-F6B334F548D9}"/>
              </a:ext>
            </a:extLst>
          </p:cNvPr>
          <p:cNvPicPr/>
          <p:nvPr/>
        </p:nvPicPr>
        <p:blipFill>
          <a:blip r:embed="rId4" cstate="print"/>
          <a:stretch>
            <a:fillRect/>
          </a:stretch>
        </p:blipFill>
        <p:spPr>
          <a:xfrm>
            <a:off x="9095231" y="3435096"/>
            <a:ext cx="755903" cy="502919"/>
          </a:xfrm>
          <a:prstGeom prst="rect">
            <a:avLst/>
          </a:prstGeom>
        </p:spPr>
      </p:pic>
      <p:pic>
        <p:nvPicPr>
          <p:cNvPr id="12" name="object 10">
            <a:extLst>
              <a:ext uri="{FF2B5EF4-FFF2-40B4-BE49-F238E27FC236}">
                <a16:creationId xmlns:a16="http://schemas.microsoft.com/office/drawing/2014/main" id="{CF66BE76-090F-E43D-A398-A3551BAF58C4}"/>
              </a:ext>
            </a:extLst>
          </p:cNvPr>
          <p:cNvPicPr/>
          <p:nvPr/>
        </p:nvPicPr>
        <p:blipFill>
          <a:blip r:embed="rId5" cstate="print"/>
          <a:stretch>
            <a:fillRect/>
          </a:stretch>
        </p:blipFill>
        <p:spPr>
          <a:xfrm>
            <a:off x="9095231" y="4245864"/>
            <a:ext cx="755903" cy="502919"/>
          </a:xfrm>
          <a:prstGeom prst="rect">
            <a:avLst/>
          </a:prstGeom>
        </p:spPr>
      </p:pic>
      <p:pic>
        <p:nvPicPr>
          <p:cNvPr id="13" name="object 11">
            <a:extLst>
              <a:ext uri="{FF2B5EF4-FFF2-40B4-BE49-F238E27FC236}">
                <a16:creationId xmlns:a16="http://schemas.microsoft.com/office/drawing/2014/main" id="{82848367-05C6-3A67-62B2-8324571600A4}"/>
              </a:ext>
            </a:extLst>
          </p:cNvPr>
          <p:cNvPicPr/>
          <p:nvPr/>
        </p:nvPicPr>
        <p:blipFill>
          <a:blip r:embed="rId6" cstate="print"/>
          <a:stretch>
            <a:fillRect/>
          </a:stretch>
        </p:blipFill>
        <p:spPr>
          <a:xfrm>
            <a:off x="9095231" y="5711952"/>
            <a:ext cx="755903" cy="502920"/>
          </a:xfrm>
          <a:prstGeom prst="rect">
            <a:avLst/>
          </a:prstGeom>
        </p:spPr>
      </p:pic>
      <p:pic>
        <p:nvPicPr>
          <p:cNvPr id="14" name="object 12">
            <a:extLst>
              <a:ext uri="{FF2B5EF4-FFF2-40B4-BE49-F238E27FC236}">
                <a16:creationId xmlns:a16="http://schemas.microsoft.com/office/drawing/2014/main" id="{E37895F2-8A56-3EDC-4A5E-05FC66B49539}"/>
              </a:ext>
            </a:extLst>
          </p:cNvPr>
          <p:cNvPicPr/>
          <p:nvPr/>
        </p:nvPicPr>
        <p:blipFill>
          <a:blip r:embed="rId7" cstate="print"/>
          <a:stretch>
            <a:fillRect/>
          </a:stretch>
        </p:blipFill>
        <p:spPr>
          <a:xfrm>
            <a:off x="9549383" y="36576"/>
            <a:ext cx="348246" cy="2884170"/>
          </a:xfrm>
          <a:prstGeom prst="rect">
            <a:avLst/>
          </a:prstGeom>
        </p:spPr>
      </p:pic>
      <p:sp>
        <p:nvSpPr>
          <p:cNvPr id="15" name="object 13">
            <a:extLst>
              <a:ext uri="{FF2B5EF4-FFF2-40B4-BE49-F238E27FC236}">
                <a16:creationId xmlns:a16="http://schemas.microsoft.com/office/drawing/2014/main" id="{E6B02F9B-A85F-65C4-3B32-5AB74184F893}"/>
              </a:ext>
            </a:extLst>
          </p:cNvPr>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6" name="object 14">
            <a:extLst>
              <a:ext uri="{FF2B5EF4-FFF2-40B4-BE49-F238E27FC236}">
                <a16:creationId xmlns:a16="http://schemas.microsoft.com/office/drawing/2014/main" id="{F9FB86FC-5AA9-C776-F034-9E4B8ECFC3F8}"/>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5">
            <a:extLst>
              <a:ext uri="{FF2B5EF4-FFF2-40B4-BE49-F238E27FC236}">
                <a16:creationId xmlns:a16="http://schemas.microsoft.com/office/drawing/2014/main" id="{2A57A7DF-668D-C026-18D7-4CC5BCACBE11}"/>
              </a:ext>
            </a:extLst>
          </p:cNvPr>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6">
            <a:extLst>
              <a:ext uri="{FF2B5EF4-FFF2-40B4-BE49-F238E27FC236}">
                <a16:creationId xmlns:a16="http://schemas.microsoft.com/office/drawing/2014/main" id="{A0DA5DD9-94F7-4118-6510-7C758C10305C}"/>
              </a:ext>
            </a:extLst>
          </p:cNvPr>
          <p:cNvGrpSpPr/>
          <p:nvPr/>
        </p:nvGrpSpPr>
        <p:grpSpPr>
          <a:xfrm>
            <a:off x="-6349" y="5894578"/>
            <a:ext cx="1031240" cy="970280"/>
            <a:chOff x="-6349" y="5894578"/>
            <a:chExt cx="1031240" cy="970280"/>
          </a:xfrm>
        </p:grpSpPr>
        <p:sp>
          <p:nvSpPr>
            <p:cNvPr id="19" name="object 17">
              <a:extLst>
                <a:ext uri="{FF2B5EF4-FFF2-40B4-BE49-F238E27FC236}">
                  <a16:creationId xmlns:a16="http://schemas.microsoft.com/office/drawing/2014/main" id="{89A74A8A-DD70-6B04-4C06-C196F430C948}"/>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18">
              <a:extLst>
                <a:ext uri="{FF2B5EF4-FFF2-40B4-BE49-F238E27FC236}">
                  <a16:creationId xmlns:a16="http://schemas.microsoft.com/office/drawing/2014/main" id="{62EF6250-7AD3-77A4-4389-F1913B2C68E4}"/>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19">
              <a:extLst>
                <a:ext uri="{FF2B5EF4-FFF2-40B4-BE49-F238E27FC236}">
                  <a16:creationId xmlns:a16="http://schemas.microsoft.com/office/drawing/2014/main" id="{EA15F09B-E6B7-E60A-473D-A5B4F4D41A95}"/>
                </a:ext>
              </a:extLst>
            </p:cNvPr>
            <p:cNvPicPr/>
            <p:nvPr/>
          </p:nvPicPr>
          <p:blipFill>
            <a:blip r:embed="rId8" cstate="print"/>
            <a:stretch>
              <a:fillRect/>
            </a:stretch>
          </p:blipFill>
          <p:spPr>
            <a:xfrm>
              <a:off x="182879" y="6092952"/>
              <a:ext cx="688848" cy="667510"/>
            </a:xfrm>
            <a:prstGeom prst="rect">
              <a:avLst/>
            </a:prstGeom>
          </p:spPr>
        </p:pic>
      </p:grpSp>
      <p:sp>
        <p:nvSpPr>
          <p:cNvPr id="22" name="object 20">
            <a:extLst>
              <a:ext uri="{FF2B5EF4-FFF2-40B4-BE49-F238E27FC236}">
                <a16:creationId xmlns:a16="http://schemas.microsoft.com/office/drawing/2014/main" id="{EF45848C-BD93-E58E-0B75-C6C361B6D05C}"/>
              </a:ext>
            </a:extLst>
          </p:cNvPr>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3" name="object 21">
            <a:extLst>
              <a:ext uri="{FF2B5EF4-FFF2-40B4-BE49-F238E27FC236}">
                <a16:creationId xmlns:a16="http://schemas.microsoft.com/office/drawing/2014/main" id="{481560CF-3525-D98C-843D-3FB7979995CA}"/>
              </a:ext>
            </a:extLst>
          </p:cNvPr>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24" name="object 44">
            <a:extLst>
              <a:ext uri="{FF2B5EF4-FFF2-40B4-BE49-F238E27FC236}">
                <a16:creationId xmlns:a16="http://schemas.microsoft.com/office/drawing/2014/main" id="{72565B36-BEF7-2669-91B8-72C9F9B830A2}"/>
              </a:ext>
            </a:extLst>
          </p:cNvPr>
          <p:cNvPicPr/>
          <p:nvPr/>
        </p:nvPicPr>
        <p:blipFill>
          <a:blip r:embed="rId9" cstate="print"/>
          <a:stretch>
            <a:fillRect/>
          </a:stretch>
        </p:blipFill>
        <p:spPr>
          <a:xfrm>
            <a:off x="5751576" y="6385553"/>
            <a:ext cx="3694937" cy="472446"/>
          </a:xfrm>
          <a:prstGeom prst="rect">
            <a:avLst/>
          </a:prstGeom>
        </p:spPr>
      </p:pic>
      <p:sp>
        <p:nvSpPr>
          <p:cNvPr id="25" name="object 45">
            <a:extLst>
              <a:ext uri="{FF2B5EF4-FFF2-40B4-BE49-F238E27FC236}">
                <a16:creationId xmlns:a16="http://schemas.microsoft.com/office/drawing/2014/main" id="{285CB3B9-8435-AF61-B486-5A2EE9A66216}"/>
              </a:ext>
            </a:extLst>
          </p:cNvPr>
          <p:cNvSpPr txBox="1">
            <a:spLocks/>
          </p:cNvSpPr>
          <p:nvPr/>
        </p:nvSpPr>
        <p:spPr>
          <a:xfrm>
            <a:off x="5886703" y="6494703"/>
            <a:ext cx="3409315" cy="254634"/>
          </a:xfrm>
          <a:prstGeom prst="rect">
            <a:avLst/>
          </a:prstGeom>
        </p:spPr>
        <p:txBody>
          <a:bodyPr vert="horz" wrap="square" lIns="0" tIns="0" rIns="0" bIns="0" rtlCol="0">
            <a:spAutoFit/>
          </a:bodyPr>
          <a:lstStyle>
            <a:defPPr>
              <a:defRPr kern="0"/>
            </a:defPPr>
          </a:lstStyle>
          <a:p>
            <a:pPr marL="12700">
              <a:lnSpc>
                <a:spcPts val="1810"/>
              </a:lnSpc>
            </a:pPr>
            <a:r>
              <a:rPr lang="en-US" spc="-50"/>
              <a:t>Making</a:t>
            </a:r>
            <a:r>
              <a:rPr lang="en-US" spc="-95"/>
              <a:t> </a:t>
            </a:r>
            <a:r>
              <a:rPr lang="en-US" spc="-90"/>
              <a:t>Animals</a:t>
            </a:r>
            <a:r>
              <a:rPr lang="en-US" spc="-75"/>
              <a:t> </a:t>
            </a:r>
            <a:r>
              <a:rPr lang="en-US" spc="-55"/>
              <a:t>Healtier</a:t>
            </a:r>
            <a:r>
              <a:rPr lang="en-US" spc="-70"/>
              <a:t> </a:t>
            </a:r>
            <a:r>
              <a:rPr lang="en-US" spc="-80"/>
              <a:t>and</a:t>
            </a:r>
            <a:r>
              <a:rPr lang="en-US" spc="-90"/>
              <a:t> </a:t>
            </a:r>
            <a:r>
              <a:rPr lang="en-US" spc="-120"/>
              <a:t>Safer </a:t>
            </a:r>
            <a:r>
              <a:rPr lang="en-US" spc="-475"/>
              <a:t>®</a:t>
            </a:r>
            <a:endParaRPr lang="en-US" spc="-475" dirty="0"/>
          </a:p>
        </p:txBody>
      </p:sp>
      <p:sp>
        <p:nvSpPr>
          <p:cNvPr id="27" name="object 32">
            <a:extLst>
              <a:ext uri="{FF2B5EF4-FFF2-40B4-BE49-F238E27FC236}">
                <a16:creationId xmlns:a16="http://schemas.microsoft.com/office/drawing/2014/main" id="{46A4C9C1-DAEB-E403-AA1C-301B8C15505B}"/>
              </a:ext>
            </a:extLst>
          </p:cNvPr>
          <p:cNvSpPr txBox="1">
            <a:spLocks/>
          </p:cNvSpPr>
          <p:nvPr/>
        </p:nvSpPr>
        <p:spPr>
          <a:xfrm>
            <a:off x="5769877" y="6494703"/>
            <a:ext cx="3526142" cy="230832"/>
          </a:xfrm>
          <a:prstGeom prst="rect">
            <a:avLst/>
          </a:prstGeom>
        </p:spPr>
        <p:txBody>
          <a:bodyPr vert="horz" wrap="square" lIns="0" tIns="0" rIns="0" bIns="0" rtlCol="0">
            <a:spAutoFit/>
          </a:bodyPr>
          <a:lstStyle>
            <a:defPPr>
              <a:defRPr kern="0"/>
            </a:defPPr>
          </a:lstStyle>
          <a:p>
            <a:pPr marL="12700">
              <a:lnSpc>
                <a:spcPts val="1810"/>
              </a:lnSpc>
            </a:pPr>
            <a:r>
              <a:rPr lang="en-US" i="1" spc="-50">
                <a:solidFill>
                  <a:schemeClr val="bg1"/>
                </a:solidFill>
              </a:rPr>
              <a:t>Making</a:t>
            </a:r>
            <a:r>
              <a:rPr lang="en-US" i="1" spc="-95">
                <a:solidFill>
                  <a:schemeClr val="bg1"/>
                </a:solidFill>
              </a:rPr>
              <a:t> </a:t>
            </a:r>
            <a:r>
              <a:rPr lang="en-US" i="1" spc="-90">
                <a:solidFill>
                  <a:schemeClr val="bg1"/>
                </a:solidFill>
              </a:rPr>
              <a:t>Animals</a:t>
            </a:r>
            <a:r>
              <a:rPr lang="en-US" i="1" spc="-75">
                <a:solidFill>
                  <a:schemeClr val="bg1"/>
                </a:solidFill>
              </a:rPr>
              <a:t> </a:t>
            </a:r>
            <a:r>
              <a:rPr lang="en-US" i="1" spc="-55">
                <a:solidFill>
                  <a:schemeClr val="bg1"/>
                </a:solidFill>
              </a:rPr>
              <a:t>Healthier</a:t>
            </a:r>
            <a:r>
              <a:rPr lang="en-US" i="1" spc="-70">
                <a:solidFill>
                  <a:schemeClr val="bg1"/>
                </a:solidFill>
              </a:rPr>
              <a:t> </a:t>
            </a:r>
            <a:r>
              <a:rPr lang="en-US" i="1" spc="-80">
                <a:solidFill>
                  <a:schemeClr val="bg1"/>
                </a:solidFill>
              </a:rPr>
              <a:t>and</a:t>
            </a:r>
            <a:r>
              <a:rPr lang="en-US" i="1" spc="-90">
                <a:solidFill>
                  <a:schemeClr val="bg1"/>
                </a:solidFill>
              </a:rPr>
              <a:t> </a:t>
            </a:r>
            <a:r>
              <a:rPr lang="en-US" i="1" spc="-120">
                <a:solidFill>
                  <a:schemeClr val="bg1"/>
                </a:solidFill>
              </a:rPr>
              <a:t>Safer </a:t>
            </a:r>
            <a:r>
              <a:rPr lang="en-US" i="1" spc="-475">
                <a:solidFill>
                  <a:schemeClr val="bg1"/>
                </a:solidFill>
              </a:rPr>
              <a:t>®</a:t>
            </a:r>
            <a:endParaRPr lang="en-US" i="1" spc="-475" dirty="0">
              <a:solidFill>
                <a:schemeClr val="bg1"/>
              </a:solidFill>
            </a:endParaRPr>
          </a:p>
        </p:txBody>
      </p:sp>
      <p:sp>
        <p:nvSpPr>
          <p:cNvPr id="6" name="Textbox 32">
            <a:extLst>
              <a:ext uri="{FF2B5EF4-FFF2-40B4-BE49-F238E27FC236}">
                <a16:creationId xmlns:a16="http://schemas.microsoft.com/office/drawing/2014/main" id="{B6723C12-C9A8-900C-72AE-788577C24D13}"/>
              </a:ext>
            </a:extLst>
          </p:cNvPr>
          <p:cNvSpPr txBox="1">
            <a:spLocks/>
          </p:cNvSpPr>
          <p:nvPr/>
        </p:nvSpPr>
        <p:spPr>
          <a:xfrm>
            <a:off x="602543" y="0"/>
            <a:ext cx="7891273" cy="287020"/>
          </a:xfrm>
          <a:prstGeom prst="rect">
            <a:avLst/>
          </a:prstGeom>
          <a:solidFill>
            <a:srgbClr val="FFC000"/>
          </a:solidFill>
        </p:spPr>
        <p:txBody>
          <a:bodyPr wrap="square" lIns="0" tIns="0" rIns="0" bIns="0" rtlCol="0">
            <a:noAutofit/>
          </a:bodyPr>
          <a:lstStyle/>
          <a:p>
            <a:pPr marL="42545" marR="0">
              <a:spcBef>
                <a:spcPts val="325"/>
              </a:spcBef>
              <a:tabLst>
                <a:tab pos="4321810" algn="l"/>
              </a:tabLst>
            </a:pPr>
            <a:r>
              <a:rPr lang="en-US" sz="2000" dirty="0" err="1">
                <a:solidFill>
                  <a:srgbClr val="24216C"/>
                </a:solidFill>
                <a:effectLst/>
                <a:latin typeface="Arial" panose="020B0604020202020204" pitchFamily="34" charset="0"/>
                <a:ea typeface="Arial" panose="020B0604020202020204" pitchFamily="34" charset="0"/>
              </a:rPr>
              <a:t>AsurDx</a:t>
            </a:r>
            <a:r>
              <a:rPr lang="en-US" sz="2000" dirty="0">
                <a:solidFill>
                  <a:srgbClr val="24216C"/>
                </a:solidFill>
                <a:effectLst/>
                <a:latin typeface="Arial" panose="020B0604020202020204" pitchFamily="34" charset="0"/>
                <a:ea typeface="Arial" panose="020B0604020202020204" pitchFamily="34" charset="0"/>
              </a:rPr>
              <a:t>™</a:t>
            </a:r>
            <a:r>
              <a:rPr lang="en-US" sz="2000" spc="-10"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FMDV</a:t>
            </a:r>
            <a:r>
              <a:rPr lang="en-US" sz="2000" spc="1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Multispecies</a:t>
            </a:r>
            <a:r>
              <a:rPr lang="en-US" sz="2000" spc="2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Antibodies</a:t>
            </a:r>
            <a:r>
              <a:rPr lang="en-US" sz="2000" spc="35" dirty="0">
                <a:solidFill>
                  <a:srgbClr val="24216C"/>
                </a:solidFill>
                <a:effectLst/>
                <a:latin typeface="Arial" panose="020B0604020202020204" pitchFamily="34" charset="0"/>
                <a:ea typeface="Arial" panose="020B0604020202020204" pitchFamily="34" charset="0"/>
              </a:rPr>
              <a:t> </a:t>
            </a:r>
            <a:r>
              <a:rPr lang="en-US" sz="2000" dirty="0" err="1">
                <a:solidFill>
                  <a:srgbClr val="24216C"/>
                </a:solidFill>
                <a:effectLst/>
                <a:latin typeface="Arial" panose="020B0604020202020204" pitchFamily="34" charset="0"/>
                <a:ea typeface="Arial" panose="020B0604020202020204" pitchFamily="34" charset="0"/>
              </a:rPr>
              <a:t>bELISA</a:t>
            </a:r>
            <a:r>
              <a:rPr lang="en-US" sz="2000" spc="-3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Test</a:t>
            </a:r>
            <a:r>
              <a:rPr lang="en-US" sz="2000" spc="-45" dirty="0">
                <a:solidFill>
                  <a:srgbClr val="24216C"/>
                </a:solidFill>
                <a:effectLst/>
                <a:latin typeface="Arial" panose="020B0604020202020204" pitchFamily="34" charset="0"/>
                <a:ea typeface="Arial" panose="020B0604020202020204" pitchFamily="34" charset="0"/>
              </a:rPr>
              <a:t> </a:t>
            </a:r>
            <a:r>
              <a:rPr lang="en-US" sz="2000" spc="-25" dirty="0">
                <a:solidFill>
                  <a:srgbClr val="24216C"/>
                </a:solidFill>
                <a:effectLst/>
                <a:latin typeface="Arial" panose="020B0604020202020204" pitchFamily="34" charset="0"/>
                <a:ea typeface="Arial" panose="020B0604020202020204" pitchFamily="34" charset="0"/>
              </a:rPr>
              <a:t>Kit,: can detect as early as dpi 7-9 days—Very sensitive </a:t>
            </a:r>
            <a:endParaRPr lang="en-US" sz="2000" dirty="0">
              <a:effectLst/>
              <a:latin typeface="Arial" panose="020B0604020202020204" pitchFamily="34" charset="0"/>
              <a:ea typeface="Arial" panose="020B0604020202020204" pitchFamily="34" charset="0"/>
            </a:endParaRPr>
          </a:p>
        </p:txBody>
      </p:sp>
      <p:sp>
        <p:nvSpPr>
          <p:cNvPr id="7" name="TextBox 6">
            <a:extLst>
              <a:ext uri="{FF2B5EF4-FFF2-40B4-BE49-F238E27FC236}">
                <a16:creationId xmlns:a16="http://schemas.microsoft.com/office/drawing/2014/main" id="{EBF8A481-2BF3-8CCD-5D03-3DAE14DADF67}"/>
              </a:ext>
            </a:extLst>
          </p:cNvPr>
          <p:cNvSpPr txBox="1"/>
          <p:nvPr/>
        </p:nvSpPr>
        <p:spPr>
          <a:xfrm>
            <a:off x="7554074" y="632810"/>
            <a:ext cx="1842451" cy="3970318"/>
          </a:xfrm>
          <a:prstGeom prst="rect">
            <a:avLst/>
          </a:prstGeom>
          <a:noFill/>
        </p:spPr>
        <p:txBody>
          <a:bodyPr wrap="square" rtlCol="0">
            <a:spAutoFit/>
          </a:bodyPr>
          <a:lstStyle/>
          <a:p>
            <a:r>
              <a:rPr lang="en-US" dirty="0"/>
              <a:t>Data from FAO and WOAH FMD Reference Laboratory, National Centre for Foreign Animal Disease National</a:t>
            </a:r>
          </a:p>
          <a:p>
            <a:r>
              <a:rPr lang="en-US" dirty="0" err="1"/>
              <a:t>Centres</a:t>
            </a:r>
            <a:r>
              <a:rPr lang="en-US" dirty="0"/>
              <a:t> for Animal Disease, Canadian Food Inspection Agency, Canada</a:t>
            </a:r>
          </a:p>
        </p:txBody>
      </p:sp>
      <p:pic>
        <p:nvPicPr>
          <p:cNvPr id="3" name="Picture 2">
            <a:extLst>
              <a:ext uri="{FF2B5EF4-FFF2-40B4-BE49-F238E27FC236}">
                <a16:creationId xmlns:a16="http://schemas.microsoft.com/office/drawing/2014/main" id="{935CD8F2-C268-3BB6-D0FC-CB95B81576B2}"/>
              </a:ext>
            </a:extLst>
          </p:cNvPr>
          <p:cNvPicPr>
            <a:picLocks noChangeAspect="1"/>
          </p:cNvPicPr>
          <p:nvPr/>
        </p:nvPicPr>
        <p:blipFill>
          <a:blip r:embed="rId10"/>
          <a:stretch>
            <a:fillRect/>
          </a:stretch>
        </p:blipFill>
        <p:spPr>
          <a:xfrm>
            <a:off x="468523" y="643530"/>
            <a:ext cx="7058721" cy="5316958"/>
          </a:xfrm>
          <a:prstGeom prst="rect">
            <a:avLst/>
          </a:prstGeom>
        </p:spPr>
      </p:pic>
      <p:sp>
        <p:nvSpPr>
          <p:cNvPr id="8" name="TextBox 7">
            <a:extLst>
              <a:ext uri="{FF2B5EF4-FFF2-40B4-BE49-F238E27FC236}">
                <a16:creationId xmlns:a16="http://schemas.microsoft.com/office/drawing/2014/main" id="{56CDB433-309F-7247-84CF-45BC4E2F85B2}"/>
              </a:ext>
            </a:extLst>
          </p:cNvPr>
          <p:cNvSpPr txBox="1"/>
          <p:nvPr/>
        </p:nvSpPr>
        <p:spPr>
          <a:xfrm>
            <a:off x="2295099" y="6029804"/>
            <a:ext cx="3392169" cy="369332"/>
          </a:xfrm>
          <a:prstGeom prst="rect">
            <a:avLst/>
          </a:prstGeom>
          <a:noFill/>
        </p:spPr>
        <p:txBody>
          <a:bodyPr wrap="square" rtlCol="0">
            <a:spAutoFit/>
          </a:bodyPr>
          <a:lstStyle/>
          <a:p>
            <a:r>
              <a:rPr lang="en-US" dirty="0"/>
              <a:t>Dpi: date post infection</a:t>
            </a:r>
          </a:p>
        </p:txBody>
      </p:sp>
      <p:sp>
        <p:nvSpPr>
          <p:cNvPr id="26" name="TextBox 25">
            <a:extLst>
              <a:ext uri="{FF2B5EF4-FFF2-40B4-BE49-F238E27FC236}">
                <a16:creationId xmlns:a16="http://schemas.microsoft.com/office/drawing/2014/main" id="{67C3ACAC-9D87-4F40-CFEC-F1780B02C99A}"/>
              </a:ext>
            </a:extLst>
          </p:cNvPr>
          <p:cNvSpPr txBox="1"/>
          <p:nvPr/>
        </p:nvSpPr>
        <p:spPr>
          <a:xfrm>
            <a:off x="7572590" y="4525303"/>
            <a:ext cx="1842451" cy="1477328"/>
          </a:xfrm>
          <a:prstGeom prst="rect">
            <a:avLst/>
          </a:prstGeom>
          <a:noFill/>
        </p:spPr>
        <p:txBody>
          <a:bodyPr wrap="square" rtlCol="0">
            <a:spAutoFit/>
          </a:bodyPr>
          <a:lstStyle/>
          <a:p>
            <a:r>
              <a:rPr lang="en-US" sz="1800" dirty="0"/>
              <a:t> IP &lt; 40% (negative); IP ≥ 50% (positive); 50%&gt;IP ≥ 40% doubtable</a:t>
            </a:r>
          </a:p>
        </p:txBody>
      </p:sp>
    </p:spTree>
    <p:extLst>
      <p:ext uri="{BB962C8B-B14F-4D97-AF65-F5344CB8AC3E}">
        <p14:creationId xmlns:p14="http://schemas.microsoft.com/office/powerpoint/2010/main" val="526242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EBD544-8875-4BD5-4FE7-C8E0D7007D26}"/>
            </a:ext>
          </a:extLst>
        </p:cNvPr>
        <p:cNvGrpSpPr/>
        <p:nvPr/>
      </p:nvGrpSpPr>
      <p:grpSpPr>
        <a:xfrm>
          <a:off x="0" y="0"/>
          <a:ext cx="0" cy="0"/>
          <a:chOff x="0" y="0"/>
          <a:chExt cx="0" cy="0"/>
        </a:xfrm>
      </p:grpSpPr>
      <p:sp>
        <p:nvSpPr>
          <p:cNvPr id="2" name="object 3">
            <a:extLst>
              <a:ext uri="{FF2B5EF4-FFF2-40B4-BE49-F238E27FC236}">
                <a16:creationId xmlns:a16="http://schemas.microsoft.com/office/drawing/2014/main" id="{9C40FC50-FC92-E4EC-D38D-C790A9120952}"/>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4">
            <a:extLst>
              <a:ext uri="{FF2B5EF4-FFF2-40B4-BE49-F238E27FC236}">
                <a16:creationId xmlns:a16="http://schemas.microsoft.com/office/drawing/2014/main" id="{F55B56D0-0DDE-8EAE-1794-2F73D4563DB1}"/>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9" name="object 5">
            <a:extLst>
              <a:ext uri="{FF2B5EF4-FFF2-40B4-BE49-F238E27FC236}">
                <a16:creationId xmlns:a16="http://schemas.microsoft.com/office/drawing/2014/main" id="{D51D0BFE-02CE-F7F3-C3CE-47257F36A5CD}"/>
              </a:ext>
            </a:extLst>
          </p:cNvPr>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0" name="object 8">
            <a:extLst>
              <a:ext uri="{FF2B5EF4-FFF2-40B4-BE49-F238E27FC236}">
                <a16:creationId xmlns:a16="http://schemas.microsoft.com/office/drawing/2014/main" id="{89E82DD5-C000-DF4B-D7DD-F50721440846}"/>
              </a:ext>
            </a:extLst>
          </p:cNvPr>
          <p:cNvPicPr/>
          <p:nvPr/>
        </p:nvPicPr>
        <p:blipFill>
          <a:blip r:embed="rId3" cstate="print"/>
          <a:stretch>
            <a:fillRect/>
          </a:stretch>
        </p:blipFill>
        <p:spPr>
          <a:xfrm>
            <a:off x="9095231" y="5026152"/>
            <a:ext cx="755903" cy="505968"/>
          </a:xfrm>
          <a:prstGeom prst="rect">
            <a:avLst/>
          </a:prstGeom>
        </p:spPr>
      </p:pic>
      <p:pic>
        <p:nvPicPr>
          <p:cNvPr id="11" name="object 9">
            <a:extLst>
              <a:ext uri="{FF2B5EF4-FFF2-40B4-BE49-F238E27FC236}">
                <a16:creationId xmlns:a16="http://schemas.microsoft.com/office/drawing/2014/main" id="{5478BDB4-DBE0-EC14-6CCA-A533ADF8AE98}"/>
              </a:ext>
            </a:extLst>
          </p:cNvPr>
          <p:cNvPicPr/>
          <p:nvPr/>
        </p:nvPicPr>
        <p:blipFill>
          <a:blip r:embed="rId4" cstate="print"/>
          <a:stretch>
            <a:fillRect/>
          </a:stretch>
        </p:blipFill>
        <p:spPr>
          <a:xfrm>
            <a:off x="9095231" y="3435096"/>
            <a:ext cx="755903" cy="502919"/>
          </a:xfrm>
          <a:prstGeom prst="rect">
            <a:avLst/>
          </a:prstGeom>
        </p:spPr>
      </p:pic>
      <p:pic>
        <p:nvPicPr>
          <p:cNvPr id="12" name="object 10">
            <a:extLst>
              <a:ext uri="{FF2B5EF4-FFF2-40B4-BE49-F238E27FC236}">
                <a16:creationId xmlns:a16="http://schemas.microsoft.com/office/drawing/2014/main" id="{36B3A7C6-F2D2-A942-F55F-66E81F92CB29}"/>
              </a:ext>
            </a:extLst>
          </p:cNvPr>
          <p:cNvPicPr/>
          <p:nvPr/>
        </p:nvPicPr>
        <p:blipFill>
          <a:blip r:embed="rId5" cstate="print"/>
          <a:stretch>
            <a:fillRect/>
          </a:stretch>
        </p:blipFill>
        <p:spPr>
          <a:xfrm>
            <a:off x="9095231" y="4245864"/>
            <a:ext cx="755903" cy="502919"/>
          </a:xfrm>
          <a:prstGeom prst="rect">
            <a:avLst/>
          </a:prstGeom>
        </p:spPr>
      </p:pic>
      <p:pic>
        <p:nvPicPr>
          <p:cNvPr id="13" name="object 11">
            <a:extLst>
              <a:ext uri="{FF2B5EF4-FFF2-40B4-BE49-F238E27FC236}">
                <a16:creationId xmlns:a16="http://schemas.microsoft.com/office/drawing/2014/main" id="{F9967225-533A-6602-0FD5-64C372750B58}"/>
              </a:ext>
            </a:extLst>
          </p:cNvPr>
          <p:cNvPicPr/>
          <p:nvPr/>
        </p:nvPicPr>
        <p:blipFill>
          <a:blip r:embed="rId6" cstate="print"/>
          <a:stretch>
            <a:fillRect/>
          </a:stretch>
        </p:blipFill>
        <p:spPr>
          <a:xfrm>
            <a:off x="9095231" y="5711952"/>
            <a:ext cx="755903" cy="502920"/>
          </a:xfrm>
          <a:prstGeom prst="rect">
            <a:avLst/>
          </a:prstGeom>
        </p:spPr>
      </p:pic>
      <p:pic>
        <p:nvPicPr>
          <p:cNvPr id="14" name="object 12">
            <a:extLst>
              <a:ext uri="{FF2B5EF4-FFF2-40B4-BE49-F238E27FC236}">
                <a16:creationId xmlns:a16="http://schemas.microsoft.com/office/drawing/2014/main" id="{C2F6324E-97A3-5231-1DD2-7D38BD320013}"/>
              </a:ext>
            </a:extLst>
          </p:cNvPr>
          <p:cNvPicPr/>
          <p:nvPr/>
        </p:nvPicPr>
        <p:blipFill>
          <a:blip r:embed="rId7" cstate="print"/>
          <a:stretch>
            <a:fillRect/>
          </a:stretch>
        </p:blipFill>
        <p:spPr>
          <a:xfrm>
            <a:off x="9549383" y="36576"/>
            <a:ext cx="348246" cy="2884170"/>
          </a:xfrm>
          <a:prstGeom prst="rect">
            <a:avLst/>
          </a:prstGeom>
        </p:spPr>
      </p:pic>
      <p:sp>
        <p:nvSpPr>
          <p:cNvPr id="15" name="object 13">
            <a:extLst>
              <a:ext uri="{FF2B5EF4-FFF2-40B4-BE49-F238E27FC236}">
                <a16:creationId xmlns:a16="http://schemas.microsoft.com/office/drawing/2014/main" id="{E4D988AA-213D-08BE-AA34-9919DF96CFA5}"/>
              </a:ext>
            </a:extLst>
          </p:cNvPr>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6" name="object 14">
            <a:extLst>
              <a:ext uri="{FF2B5EF4-FFF2-40B4-BE49-F238E27FC236}">
                <a16:creationId xmlns:a16="http://schemas.microsoft.com/office/drawing/2014/main" id="{FFB0F16F-6098-8D86-D6A5-35401B079AED}"/>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5">
            <a:extLst>
              <a:ext uri="{FF2B5EF4-FFF2-40B4-BE49-F238E27FC236}">
                <a16:creationId xmlns:a16="http://schemas.microsoft.com/office/drawing/2014/main" id="{33A6F2DF-29C9-5D85-432E-E2B2960FB2D3}"/>
              </a:ext>
            </a:extLst>
          </p:cNvPr>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6">
            <a:extLst>
              <a:ext uri="{FF2B5EF4-FFF2-40B4-BE49-F238E27FC236}">
                <a16:creationId xmlns:a16="http://schemas.microsoft.com/office/drawing/2014/main" id="{56C21693-61A3-348C-6B1E-F57744E39A8E}"/>
              </a:ext>
            </a:extLst>
          </p:cNvPr>
          <p:cNvGrpSpPr/>
          <p:nvPr/>
        </p:nvGrpSpPr>
        <p:grpSpPr>
          <a:xfrm>
            <a:off x="-6349" y="5894578"/>
            <a:ext cx="1031240" cy="970280"/>
            <a:chOff x="-6349" y="5894578"/>
            <a:chExt cx="1031240" cy="970280"/>
          </a:xfrm>
        </p:grpSpPr>
        <p:sp>
          <p:nvSpPr>
            <p:cNvPr id="19" name="object 17">
              <a:extLst>
                <a:ext uri="{FF2B5EF4-FFF2-40B4-BE49-F238E27FC236}">
                  <a16:creationId xmlns:a16="http://schemas.microsoft.com/office/drawing/2014/main" id="{6C69C350-8FCA-C041-A4A0-27E7E827EFDC}"/>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18">
              <a:extLst>
                <a:ext uri="{FF2B5EF4-FFF2-40B4-BE49-F238E27FC236}">
                  <a16:creationId xmlns:a16="http://schemas.microsoft.com/office/drawing/2014/main" id="{0AEFFAFD-AD98-81C6-147E-1E651AA5872E}"/>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19">
              <a:extLst>
                <a:ext uri="{FF2B5EF4-FFF2-40B4-BE49-F238E27FC236}">
                  <a16:creationId xmlns:a16="http://schemas.microsoft.com/office/drawing/2014/main" id="{CEAC74E8-5676-FAAE-8F41-F7652C2AB79B}"/>
                </a:ext>
              </a:extLst>
            </p:cNvPr>
            <p:cNvPicPr/>
            <p:nvPr/>
          </p:nvPicPr>
          <p:blipFill>
            <a:blip r:embed="rId8" cstate="print"/>
            <a:stretch>
              <a:fillRect/>
            </a:stretch>
          </p:blipFill>
          <p:spPr>
            <a:xfrm>
              <a:off x="182879" y="6092952"/>
              <a:ext cx="688848" cy="667510"/>
            </a:xfrm>
            <a:prstGeom prst="rect">
              <a:avLst/>
            </a:prstGeom>
          </p:spPr>
        </p:pic>
      </p:grpSp>
      <p:sp>
        <p:nvSpPr>
          <p:cNvPr id="22" name="object 20">
            <a:extLst>
              <a:ext uri="{FF2B5EF4-FFF2-40B4-BE49-F238E27FC236}">
                <a16:creationId xmlns:a16="http://schemas.microsoft.com/office/drawing/2014/main" id="{039BEA09-1FE3-5676-D30E-A257DEF244EA}"/>
              </a:ext>
            </a:extLst>
          </p:cNvPr>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3" name="object 21">
            <a:extLst>
              <a:ext uri="{FF2B5EF4-FFF2-40B4-BE49-F238E27FC236}">
                <a16:creationId xmlns:a16="http://schemas.microsoft.com/office/drawing/2014/main" id="{88D5181E-7FC4-23E8-760F-A220C010A3CD}"/>
              </a:ext>
            </a:extLst>
          </p:cNvPr>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24" name="object 44">
            <a:extLst>
              <a:ext uri="{FF2B5EF4-FFF2-40B4-BE49-F238E27FC236}">
                <a16:creationId xmlns:a16="http://schemas.microsoft.com/office/drawing/2014/main" id="{2AF89ADD-B7E1-186B-D439-DE29574E0EFC}"/>
              </a:ext>
            </a:extLst>
          </p:cNvPr>
          <p:cNvPicPr/>
          <p:nvPr/>
        </p:nvPicPr>
        <p:blipFill>
          <a:blip r:embed="rId9" cstate="print"/>
          <a:stretch>
            <a:fillRect/>
          </a:stretch>
        </p:blipFill>
        <p:spPr>
          <a:xfrm>
            <a:off x="5751576" y="6385553"/>
            <a:ext cx="3694937" cy="472446"/>
          </a:xfrm>
          <a:prstGeom prst="rect">
            <a:avLst/>
          </a:prstGeom>
        </p:spPr>
      </p:pic>
      <p:sp>
        <p:nvSpPr>
          <p:cNvPr id="25" name="object 45">
            <a:extLst>
              <a:ext uri="{FF2B5EF4-FFF2-40B4-BE49-F238E27FC236}">
                <a16:creationId xmlns:a16="http://schemas.microsoft.com/office/drawing/2014/main" id="{A4C5B906-B531-F670-0C3A-8A2A587DEDC7}"/>
              </a:ext>
            </a:extLst>
          </p:cNvPr>
          <p:cNvSpPr txBox="1">
            <a:spLocks/>
          </p:cNvSpPr>
          <p:nvPr/>
        </p:nvSpPr>
        <p:spPr>
          <a:xfrm>
            <a:off x="5886703" y="6494703"/>
            <a:ext cx="3409315" cy="254634"/>
          </a:xfrm>
          <a:prstGeom prst="rect">
            <a:avLst/>
          </a:prstGeom>
        </p:spPr>
        <p:txBody>
          <a:bodyPr vert="horz" wrap="square" lIns="0" tIns="0" rIns="0" bIns="0" rtlCol="0">
            <a:spAutoFit/>
          </a:bodyPr>
          <a:lstStyle>
            <a:defPPr>
              <a:defRPr kern="0"/>
            </a:defPPr>
          </a:lstStyle>
          <a:p>
            <a:pPr marL="12700">
              <a:lnSpc>
                <a:spcPts val="1810"/>
              </a:lnSpc>
            </a:pPr>
            <a:r>
              <a:rPr lang="en-US" spc="-50"/>
              <a:t>Making</a:t>
            </a:r>
            <a:r>
              <a:rPr lang="en-US" spc="-95"/>
              <a:t> </a:t>
            </a:r>
            <a:r>
              <a:rPr lang="en-US" spc="-90"/>
              <a:t>Animals</a:t>
            </a:r>
            <a:r>
              <a:rPr lang="en-US" spc="-75"/>
              <a:t> </a:t>
            </a:r>
            <a:r>
              <a:rPr lang="en-US" spc="-55"/>
              <a:t>Healtier</a:t>
            </a:r>
            <a:r>
              <a:rPr lang="en-US" spc="-70"/>
              <a:t> </a:t>
            </a:r>
            <a:r>
              <a:rPr lang="en-US" spc="-80"/>
              <a:t>and</a:t>
            </a:r>
            <a:r>
              <a:rPr lang="en-US" spc="-90"/>
              <a:t> </a:t>
            </a:r>
            <a:r>
              <a:rPr lang="en-US" spc="-120"/>
              <a:t>Safer </a:t>
            </a:r>
            <a:r>
              <a:rPr lang="en-US" spc="-475"/>
              <a:t>®</a:t>
            </a:r>
            <a:endParaRPr lang="en-US" spc="-475" dirty="0"/>
          </a:p>
        </p:txBody>
      </p:sp>
      <p:sp>
        <p:nvSpPr>
          <p:cNvPr id="27" name="object 32">
            <a:extLst>
              <a:ext uri="{FF2B5EF4-FFF2-40B4-BE49-F238E27FC236}">
                <a16:creationId xmlns:a16="http://schemas.microsoft.com/office/drawing/2014/main" id="{8FEB8212-7DDF-17F6-6EB7-9CFDBEB5ECEC}"/>
              </a:ext>
            </a:extLst>
          </p:cNvPr>
          <p:cNvSpPr txBox="1">
            <a:spLocks/>
          </p:cNvSpPr>
          <p:nvPr/>
        </p:nvSpPr>
        <p:spPr>
          <a:xfrm>
            <a:off x="5769877" y="6494703"/>
            <a:ext cx="3526142" cy="230832"/>
          </a:xfrm>
          <a:prstGeom prst="rect">
            <a:avLst/>
          </a:prstGeom>
        </p:spPr>
        <p:txBody>
          <a:bodyPr vert="horz" wrap="square" lIns="0" tIns="0" rIns="0" bIns="0" rtlCol="0">
            <a:spAutoFit/>
          </a:bodyPr>
          <a:lstStyle>
            <a:defPPr>
              <a:defRPr kern="0"/>
            </a:defPPr>
          </a:lstStyle>
          <a:p>
            <a:pPr marL="12700">
              <a:lnSpc>
                <a:spcPts val="1810"/>
              </a:lnSpc>
            </a:pPr>
            <a:r>
              <a:rPr lang="en-US" i="1" spc="-50">
                <a:solidFill>
                  <a:schemeClr val="bg1"/>
                </a:solidFill>
              </a:rPr>
              <a:t>Making</a:t>
            </a:r>
            <a:r>
              <a:rPr lang="en-US" i="1" spc="-95">
                <a:solidFill>
                  <a:schemeClr val="bg1"/>
                </a:solidFill>
              </a:rPr>
              <a:t> </a:t>
            </a:r>
            <a:r>
              <a:rPr lang="en-US" i="1" spc="-90">
                <a:solidFill>
                  <a:schemeClr val="bg1"/>
                </a:solidFill>
              </a:rPr>
              <a:t>Animals</a:t>
            </a:r>
            <a:r>
              <a:rPr lang="en-US" i="1" spc="-75">
                <a:solidFill>
                  <a:schemeClr val="bg1"/>
                </a:solidFill>
              </a:rPr>
              <a:t> </a:t>
            </a:r>
            <a:r>
              <a:rPr lang="en-US" i="1" spc="-55">
                <a:solidFill>
                  <a:schemeClr val="bg1"/>
                </a:solidFill>
              </a:rPr>
              <a:t>Healthier</a:t>
            </a:r>
            <a:r>
              <a:rPr lang="en-US" i="1" spc="-70">
                <a:solidFill>
                  <a:schemeClr val="bg1"/>
                </a:solidFill>
              </a:rPr>
              <a:t> </a:t>
            </a:r>
            <a:r>
              <a:rPr lang="en-US" i="1" spc="-80">
                <a:solidFill>
                  <a:schemeClr val="bg1"/>
                </a:solidFill>
              </a:rPr>
              <a:t>and</a:t>
            </a:r>
            <a:r>
              <a:rPr lang="en-US" i="1" spc="-90">
                <a:solidFill>
                  <a:schemeClr val="bg1"/>
                </a:solidFill>
              </a:rPr>
              <a:t> </a:t>
            </a:r>
            <a:r>
              <a:rPr lang="en-US" i="1" spc="-120">
                <a:solidFill>
                  <a:schemeClr val="bg1"/>
                </a:solidFill>
              </a:rPr>
              <a:t>Safer </a:t>
            </a:r>
            <a:r>
              <a:rPr lang="en-US" i="1" spc="-475">
                <a:solidFill>
                  <a:schemeClr val="bg1"/>
                </a:solidFill>
              </a:rPr>
              <a:t>®</a:t>
            </a:r>
            <a:endParaRPr lang="en-US" i="1" spc="-475" dirty="0">
              <a:solidFill>
                <a:schemeClr val="bg1"/>
              </a:solidFill>
            </a:endParaRPr>
          </a:p>
        </p:txBody>
      </p:sp>
      <p:sp>
        <p:nvSpPr>
          <p:cNvPr id="6" name="Textbox 32">
            <a:extLst>
              <a:ext uri="{FF2B5EF4-FFF2-40B4-BE49-F238E27FC236}">
                <a16:creationId xmlns:a16="http://schemas.microsoft.com/office/drawing/2014/main" id="{46B61483-AFA7-BB3C-6B20-C4B2C8233A88}"/>
              </a:ext>
            </a:extLst>
          </p:cNvPr>
          <p:cNvSpPr txBox="1">
            <a:spLocks/>
          </p:cNvSpPr>
          <p:nvPr/>
        </p:nvSpPr>
        <p:spPr>
          <a:xfrm>
            <a:off x="103317" y="0"/>
            <a:ext cx="9386796" cy="287020"/>
          </a:xfrm>
          <a:prstGeom prst="rect">
            <a:avLst/>
          </a:prstGeom>
          <a:solidFill>
            <a:srgbClr val="FFC000"/>
          </a:solidFill>
        </p:spPr>
        <p:txBody>
          <a:bodyPr wrap="square" lIns="0" tIns="0" rIns="0" bIns="0" rtlCol="0">
            <a:noAutofit/>
          </a:bodyPr>
          <a:lstStyle/>
          <a:p>
            <a:pPr marL="42545" marR="0">
              <a:spcBef>
                <a:spcPts val="325"/>
              </a:spcBef>
              <a:tabLst>
                <a:tab pos="4321810" algn="l"/>
              </a:tabLst>
            </a:pPr>
            <a:r>
              <a:rPr lang="en-US" sz="2000" dirty="0" err="1">
                <a:solidFill>
                  <a:srgbClr val="24216C"/>
                </a:solidFill>
                <a:effectLst/>
                <a:latin typeface="Arial" panose="020B0604020202020204" pitchFamily="34" charset="0"/>
                <a:ea typeface="Arial" panose="020B0604020202020204" pitchFamily="34" charset="0"/>
              </a:rPr>
              <a:t>AsurDx</a:t>
            </a:r>
            <a:r>
              <a:rPr lang="en-US" sz="2000" dirty="0">
                <a:solidFill>
                  <a:srgbClr val="24216C"/>
                </a:solidFill>
                <a:effectLst/>
                <a:latin typeface="Arial" panose="020B0604020202020204" pitchFamily="34" charset="0"/>
                <a:ea typeface="Arial" panose="020B0604020202020204" pitchFamily="34" charset="0"/>
              </a:rPr>
              <a:t>™</a:t>
            </a:r>
            <a:r>
              <a:rPr lang="en-US" sz="2000" spc="-10"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FMDV</a:t>
            </a:r>
            <a:r>
              <a:rPr lang="en-US" sz="2000" spc="1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 Type A </a:t>
            </a:r>
            <a:r>
              <a:rPr lang="en-US" sz="2000" spc="2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Antibody</a:t>
            </a:r>
            <a:r>
              <a:rPr lang="en-US" sz="2000" spc="35" dirty="0">
                <a:solidFill>
                  <a:srgbClr val="24216C"/>
                </a:solidFill>
                <a:effectLst/>
                <a:latin typeface="Arial" panose="020B0604020202020204" pitchFamily="34" charset="0"/>
                <a:ea typeface="Arial" panose="020B0604020202020204" pitchFamily="34" charset="0"/>
              </a:rPr>
              <a:t> </a:t>
            </a:r>
            <a:r>
              <a:rPr lang="en-US" sz="2000" spc="35" dirty="0" err="1">
                <a:solidFill>
                  <a:srgbClr val="24216C"/>
                </a:solidFill>
                <a:latin typeface="Arial" panose="020B0604020202020204" pitchFamily="34" charset="0"/>
                <a:ea typeface="Arial" panose="020B0604020202020204" pitchFamily="34" charset="0"/>
              </a:rPr>
              <a:t>c</a:t>
            </a:r>
            <a:r>
              <a:rPr lang="en-US" sz="2000" dirty="0" err="1">
                <a:solidFill>
                  <a:srgbClr val="24216C"/>
                </a:solidFill>
                <a:effectLst/>
                <a:latin typeface="Arial" panose="020B0604020202020204" pitchFamily="34" charset="0"/>
                <a:ea typeface="Arial" panose="020B0604020202020204" pitchFamily="34" charset="0"/>
              </a:rPr>
              <a:t>ELISA</a:t>
            </a:r>
            <a:r>
              <a:rPr lang="en-US" sz="2000" spc="-3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Test</a:t>
            </a:r>
            <a:r>
              <a:rPr lang="en-US" sz="2000" spc="-45" dirty="0">
                <a:solidFill>
                  <a:srgbClr val="24216C"/>
                </a:solidFill>
                <a:effectLst/>
                <a:latin typeface="Arial" panose="020B0604020202020204" pitchFamily="34" charset="0"/>
                <a:ea typeface="Arial" panose="020B0604020202020204" pitchFamily="34" charset="0"/>
              </a:rPr>
              <a:t> </a:t>
            </a:r>
            <a:r>
              <a:rPr lang="en-US" sz="2000" spc="-25" dirty="0">
                <a:solidFill>
                  <a:srgbClr val="24216C"/>
                </a:solidFill>
                <a:effectLst/>
                <a:latin typeface="Arial" panose="020B0604020202020204" pitchFamily="34" charset="0"/>
                <a:ea typeface="Arial" panose="020B0604020202020204" pitchFamily="34" charset="0"/>
              </a:rPr>
              <a:t>Kit,: 99% sensitivity;99% specificity</a:t>
            </a:r>
            <a:endParaRPr lang="en-US" sz="2000" dirty="0">
              <a:effectLst/>
              <a:latin typeface="Arial" panose="020B0604020202020204" pitchFamily="34" charset="0"/>
              <a:ea typeface="Arial" panose="020B0604020202020204" pitchFamily="34" charset="0"/>
            </a:endParaRPr>
          </a:p>
        </p:txBody>
      </p:sp>
      <p:sp>
        <p:nvSpPr>
          <p:cNvPr id="7" name="TextBox 6">
            <a:extLst>
              <a:ext uri="{FF2B5EF4-FFF2-40B4-BE49-F238E27FC236}">
                <a16:creationId xmlns:a16="http://schemas.microsoft.com/office/drawing/2014/main" id="{790B6F06-44B5-0493-BD83-057E74AE0813}"/>
              </a:ext>
            </a:extLst>
          </p:cNvPr>
          <p:cNvSpPr txBox="1"/>
          <p:nvPr/>
        </p:nvSpPr>
        <p:spPr>
          <a:xfrm>
            <a:off x="306032" y="5013225"/>
            <a:ext cx="9386796" cy="1323439"/>
          </a:xfrm>
          <a:prstGeom prst="rect">
            <a:avLst/>
          </a:prstGeom>
          <a:noFill/>
        </p:spPr>
        <p:txBody>
          <a:bodyPr wrap="square" rtlCol="0">
            <a:spAutoFit/>
          </a:bodyPr>
          <a:lstStyle/>
          <a:p>
            <a:r>
              <a:rPr lang="en-US" sz="1600" dirty="0"/>
              <a:t>Data from FAO and WOAH FMD Reference Laboratory, National Centre for Foreign Animal Disease National </a:t>
            </a:r>
            <a:r>
              <a:rPr lang="en-US" sz="1600" dirty="0" err="1"/>
              <a:t>Centres</a:t>
            </a:r>
            <a:r>
              <a:rPr lang="en-US" sz="1600" dirty="0"/>
              <a:t> for Animal Disease, Canadian Food Inspection Agency, Canada</a:t>
            </a:r>
          </a:p>
          <a:p>
            <a:r>
              <a:rPr lang="en-US" sz="1600" dirty="0"/>
              <a:t> IP &lt; 40% (negative); IP ≥ 50% (positive); 50%&gt;IP ≥ 40% doubtable</a:t>
            </a:r>
          </a:p>
          <a:p>
            <a:endParaRPr lang="en-US" sz="1600" dirty="0"/>
          </a:p>
          <a:p>
            <a:endParaRPr lang="en-US" sz="1600" dirty="0"/>
          </a:p>
        </p:txBody>
      </p:sp>
      <p:pic>
        <p:nvPicPr>
          <p:cNvPr id="4" name="Picture 3">
            <a:extLst>
              <a:ext uri="{FF2B5EF4-FFF2-40B4-BE49-F238E27FC236}">
                <a16:creationId xmlns:a16="http://schemas.microsoft.com/office/drawing/2014/main" id="{2B625314-F4E2-A02E-4B06-87BE330154BB}"/>
              </a:ext>
            </a:extLst>
          </p:cNvPr>
          <p:cNvPicPr>
            <a:picLocks noChangeAspect="1"/>
          </p:cNvPicPr>
          <p:nvPr/>
        </p:nvPicPr>
        <p:blipFill>
          <a:blip r:embed="rId10"/>
          <a:stretch>
            <a:fillRect/>
          </a:stretch>
        </p:blipFill>
        <p:spPr>
          <a:xfrm>
            <a:off x="331726" y="465406"/>
            <a:ext cx="8929978" cy="4452084"/>
          </a:xfrm>
          <a:prstGeom prst="rect">
            <a:avLst/>
          </a:prstGeom>
        </p:spPr>
      </p:pic>
    </p:spTree>
    <p:extLst>
      <p:ext uri="{BB962C8B-B14F-4D97-AF65-F5344CB8AC3E}">
        <p14:creationId xmlns:p14="http://schemas.microsoft.com/office/powerpoint/2010/main" val="1504237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A55FF8-CBA9-FEC8-CF30-B5B9CEBF296A}"/>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B4DFED76-A449-0FBD-EFCB-638BB96515A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66" t="2612" r="3800" b="11615"/>
          <a:stretch/>
        </p:blipFill>
        <p:spPr bwMode="auto">
          <a:xfrm>
            <a:off x="7998" y="-1399"/>
            <a:ext cx="9898002" cy="3041257"/>
          </a:xfrm>
          <a:prstGeom prst="rect">
            <a:avLst/>
          </a:prstGeom>
          <a:noFill/>
          <a:extLst>
            <a:ext uri="{909E8E84-426E-40DD-AFC4-6F175D3DCCD1}">
              <a14:hiddenFill xmlns:a14="http://schemas.microsoft.com/office/drawing/2010/main">
                <a:solidFill>
                  <a:srgbClr val="FFFFFF"/>
                </a:solidFill>
              </a14:hiddenFill>
            </a:ext>
          </a:extLst>
        </p:spPr>
      </p:pic>
      <p:pic>
        <p:nvPicPr>
          <p:cNvPr id="3" name="object 3">
            <a:extLst>
              <a:ext uri="{FF2B5EF4-FFF2-40B4-BE49-F238E27FC236}">
                <a16:creationId xmlns:a16="http://schemas.microsoft.com/office/drawing/2014/main" id="{A699F546-3457-0C7C-CC55-B0F618A4550D}"/>
              </a:ext>
            </a:extLst>
          </p:cNvPr>
          <p:cNvPicPr/>
          <p:nvPr/>
        </p:nvPicPr>
        <p:blipFill>
          <a:blip r:embed="rId3" cstate="print"/>
          <a:stretch>
            <a:fillRect/>
          </a:stretch>
        </p:blipFill>
        <p:spPr>
          <a:xfrm>
            <a:off x="9095231" y="5026152"/>
            <a:ext cx="755903" cy="505968"/>
          </a:xfrm>
          <a:prstGeom prst="rect">
            <a:avLst/>
          </a:prstGeom>
        </p:spPr>
      </p:pic>
      <p:pic>
        <p:nvPicPr>
          <p:cNvPr id="4" name="object 4">
            <a:extLst>
              <a:ext uri="{FF2B5EF4-FFF2-40B4-BE49-F238E27FC236}">
                <a16:creationId xmlns:a16="http://schemas.microsoft.com/office/drawing/2014/main" id="{87E94D9C-EE49-2BF6-9FC1-C7F6482374EB}"/>
              </a:ext>
            </a:extLst>
          </p:cNvPr>
          <p:cNvPicPr/>
          <p:nvPr/>
        </p:nvPicPr>
        <p:blipFill>
          <a:blip r:embed="rId4" cstate="print"/>
          <a:stretch>
            <a:fillRect/>
          </a:stretch>
        </p:blipFill>
        <p:spPr>
          <a:xfrm>
            <a:off x="9095231" y="3435096"/>
            <a:ext cx="755903" cy="502919"/>
          </a:xfrm>
          <a:prstGeom prst="rect">
            <a:avLst/>
          </a:prstGeom>
        </p:spPr>
      </p:pic>
      <p:pic>
        <p:nvPicPr>
          <p:cNvPr id="5" name="object 5">
            <a:extLst>
              <a:ext uri="{FF2B5EF4-FFF2-40B4-BE49-F238E27FC236}">
                <a16:creationId xmlns:a16="http://schemas.microsoft.com/office/drawing/2014/main" id="{F65C9616-931A-F5E6-45A7-1435F8A1DB35}"/>
              </a:ext>
            </a:extLst>
          </p:cNvPr>
          <p:cNvPicPr/>
          <p:nvPr/>
        </p:nvPicPr>
        <p:blipFill>
          <a:blip r:embed="rId5" cstate="print"/>
          <a:stretch>
            <a:fillRect/>
          </a:stretch>
        </p:blipFill>
        <p:spPr>
          <a:xfrm>
            <a:off x="9095231" y="4245864"/>
            <a:ext cx="755903" cy="502919"/>
          </a:xfrm>
          <a:prstGeom prst="rect">
            <a:avLst/>
          </a:prstGeom>
        </p:spPr>
      </p:pic>
      <p:pic>
        <p:nvPicPr>
          <p:cNvPr id="6" name="object 6">
            <a:extLst>
              <a:ext uri="{FF2B5EF4-FFF2-40B4-BE49-F238E27FC236}">
                <a16:creationId xmlns:a16="http://schemas.microsoft.com/office/drawing/2014/main" id="{9826AB67-4372-4C0D-5D97-EB501FC1C95C}"/>
              </a:ext>
            </a:extLst>
          </p:cNvPr>
          <p:cNvPicPr/>
          <p:nvPr/>
        </p:nvPicPr>
        <p:blipFill>
          <a:blip r:embed="rId6" cstate="print"/>
          <a:stretch>
            <a:fillRect/>
          </a:stretch>
        </p:blipFill>
        <p:spPr>
          <a:xfrm>
            <a:off x="9095231" y="5711952"/>
            <a:ext cx="755903" cy="502920"/>
          </a:xfrm>
          <a:prstGeom prst="rect">
            <a:avLst/>
          </a:prstGeom>
        </p:spPr>
      </p:pic>
      <p:sp>
        <p:nvSpPr>
          <p:cNvPr id="12" name="object 12">
            <a:extLst>
              <a:ext uri="{FF2B5EF4-FFF2-40B4-BE49-F238E27FC236}">
                <a16:creationId xmlns:a16="http://schemas.microsoft.com/office/drawing/2014/main" id="{2A4F94AE-F941-B40A-456B-26FA18BECDE6}"/>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3" name="object 13">
            <a:extLst>
              <a:ext uri="{FF2B5EF4-FFF2-40B4-BE49-F238E27FC236}">
                <a16:creationId xmlns:a16="http://schemas.microsoft.com/office/drawing/2014/main" id="{44689CAA-9625-33CB-3457-DEBE7A63BFE5}"/>
              </a:ext>
            </a:extLst>
          </p:cNvPr>
          <p:cNvSpPr/>
          <p:nvPr/>
        </p:nvSpPr>
        <p:spPr>
          <a:xfrm>
            <a:off x="9491471" y="6638544"/>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4" name="object 14">
            <a:extLst>
              <a:ext uri="{FF2B5EF4-FFF2-40B4-BE49-F238E27FC236}">
                <a16:creationId xmlns:a16="http://schemas.microsoft.com/office/drawing/2014/main" id="{337E97CC-F4EC-E6B0-951A-E488F1510724}"/>
              </a:ext>
            </a:extLst>
          </p:cNvPr>
          <p:cNvGrpSpPr/>
          <p:nvPr/>
        </p:nvGrpSpPr>
        <p:grpSpPr>
          <a:xfrm>
            <a:off x="-6350" y="5894578"/>
            <a:ext cx="1031240" cy="970280"/>
            <a:chOff x="-6350" y="5894578"/>
            <a:chExt cx="1031240" cy="970280"/>
          </a:xfrm>
        </p:grpSpPr>
        <p:sp>
          <p:nvSpPr>
            <p:cNvPr id="15" name="object 15">
              <a:extLst>
                <a:ext uri="{FF2B5EF4-FFF2-40B4-BE49-F238E27FC236}">
                  <a16:creationId xmlns:a16="http://schemas.microsoft.com/office/drawing/2014/main" id="{934FD596-F07E-615E-ADB0-FF3B7BDA0A02}"/>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1"/>
                  </a:lnTo>
                  <a:lnTo>
                    <a:pt x="305012" y="932450"/>
                  </a:lnTo>
                  <a:lnTo>
                    <a:pt x="350503" y="946919"/>
                  </a:lnTo>
                  <a:lnTo>
                    <a:pt x="395842" y="957070"/>
                  </a:lnTo>
                  <a:lnTo>
                    <a:pt x="1018032" y="957070"/>
                  </a:lnTo>
                  <a:lnTo>
                    <a:pt x="1018032"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16" name="object 16">
              <a:extLst>
                <a:ext uri="{FF2B5EF4-FFF2-40B4-BE49-F238E27FC236}">
                  <a16:creationId xmlns:a16="http://schemas.microsoft.com/office/drawing/2014/main" id="{BBC15E8F-EF76-3E10-8824-E46002888884}"/>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2" y="483108"/>
                  </a:lnTo>
                  <a:lnTo>
                    <a:pt x="1018032" y="531418"/>
                  </a:lnTo>
                  <a:lnTo>
                    <a:pt x="1018032" y="579729"/>
                  </a:lnTo>
                  <a:lnTo>
                    <a:pt x="1018032" y="917904"/>
                  </a:lnTo>
                  <a:lnTo>
                    <a:pt x="1018032" y="957070"/>
                  </a:lnTo>
                </a:path>
                <a:path w="1018540" h="957579">
                  <a:moveTo>
                    <a:pt x="395842" y="957070"/>
                  </a:moveTo>
                  <a:lnTo>
                    <a:pt x="350503" y="946919"/>
                  </a:lnTo>
                  <a:lnTo>
                    <a:pt x="305012" y="932450"/>
                  </a:lnTo>
                  <a:lnTo>
                    <a:pt x="261527" y="914301"/>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17" name="object 17">
              <a:extLst>
                <a:ext uri="{FF2B5EF4-FFF2-40B4-BE49-F238E27FC236}">
                  <a16:creationId xmlns:a16="http://schemas.microsoft.com/office/drawing/2014/main" id="{1F3D2211-D5E0-4E74-F1BF-D89ADE3F149D}"/>
                </a:ext>
              </a:extLst>
            </p:cNvPr>
            <p:cNvPicPr/>
            <p:nvPr/>
          </p:nvPicPr>
          <p:blipFill>
            <a:blip r:embed="rId7" cstate="print"/>
            <a:stretch>
              <a:fillRect/>
            </a:stretch>
          </p:blipFill>
          <p:spPr>
            <a:xfrm>
              <a:off x="182879" y="6092950"/>
              <a:ext cx="688848" cy="667510"/>
            </a:xfrm>
            <a:prstGeom prst="rect">
              <a:avLst/>
            </a:prstGeom>
          </p:spPr>
        </p:pic>
      </p:grpSp>
      <p:sp>
        <p:nvSpPr>
          <p:cNvPr id="18" name="object 18">
            <a:extLst>
              <a:ext uri="{FF2B5EF4-FFF2-40B4-BE49-F238E27FC236}">
                <a16:creationId xmlns:a16="http://schemas.microsoft.com/office/drawing/2014/main" id="{20647413-8613-5999-2004-30837E429528}"/>
              </a:ext>
            </a:extLst>
          </p:cNvPr>
          <p:cNvSpPr/>
          <p:nvPr/>
        </p:nvSpPr>
        <p:spPr>
          <a:xfrm>
            <a:off x="1243583" y="6352030"/>
            <a:ext cx="18415" cy="506095"/>
          </a:xfrm>
          <a:custGeom>
            <a:avLst/>
            <a:gdLst/>
            <a:ahLst/>
            <a:cxnLst/>
            <a:rect l="l" t="t" r="r" b="b"/>
            <a:pathLst>
              <a:path w="18415" h="506095">
                <a:moveTo>
                  <a:pt x="18287" y="0"/>
                </a:moveTo>
                <a:lnTo>
                  <a:pt x="0" y="0"/>
                </a:lnTo>
                <a:lnTo>
                  <a:pt x="0" y="505966"/>
                </a:lnTo>
                <a:lnTo>
                  <a:pt x="18287" y="505966"/>
                </a:lnTo>
                <a:lnTo>
                  <a:pt x="18287" y="0"/>
                </a:lnTo>
                <a:close/>
              </a:path>
            </a:pathLst>
          </a:custGeom>
          <a:solidFill>
            <a:srgbClr val="FFFFFF"/>
          </a:solidFill>
        </p:spPr>
        <p:txBody>
          <a:bodyPr wrap="square" lIns="0" tIns="0" rIns="0" bIns="0" rtlCol="0"/>
          <a:lstStyle/>
          <a:p>
            <a:endParaRPr/>
          </a:p>
        </p:txBody>
      </p:sp>
      <p:sp>
        <p:nvSpPr>
          <p:cNvPr id="19" name="object 19">
            <a:extLst>
              <a:ext uri="{FF2B5EF4-FFF2-40B4-BE49-F238E27FC236}">
                <a16:creationId xmlns:a16="http://schemas.microsoft.com/office/drawing/2014/main" id="{1ADC2D42-970F-9256-973A-4A9C99D98518}"/>
              </a:ext>
            </a:extLst>
          </p:cNvPr>
          <p:cNvSpPr/>
          <p:nvPr/>
        </p:nvSpPr>
        <p:spPr>
          <a:xfrm>
            <a:off x="1325880" y="6355078"/>
            <a:ext cx="9525" cy="502920"/>
          </a:xfrm>
          <a:custGeom>
            <a:avLst/>
            <a:gdLst/>
            <a:ahLst/>
            <a:cxnLst/>
            <a:rect l="l" t="t" r="r" b="b"/>
            <a:pathLst>
              <a:path w="9525" h="502920">
                <a:moveTo>
                  <a:pt x="9143" y="0"/>
                </a:moveTo>
                <a:lnTo>
                  <a:pt x="0" y="0"/>
                </a:lnTo>
                <a:lnTo>
                  <a:pt x="0" y="502918"/>
                </a:lnTo>
                <a:lnTo>
                  <a:pt x="9143" y="502918"/>
                </a:lnTo>
                <a:lnTo>
                  <a:pt x="9143" y="0"/>
                </a:lnTo>
                <a:close/>
              </a:path>
            </a:pathLst>
          </a:custGeom>
          <a:solidFill>
            <a:srgbClr val="FFFFFF"/>
          </a:solidFill>
        </p:spPr>
        <p:txBody>
          <a:bodyPr wrap="square" lIns="0" tIns="0" rIns="0" bIns="0" rtlCol="0"/>
          <a:lstStyle/>
          <a:p>
            <a:endParaRPr/>
          </a:p>
        </p:txBody>
      </p:sp>
      <p:sp>
        <p:nvSpPr>
          <p:cNvPr id="21" name="object 52">
            <a:extLst>
              <a:ext uri="{FF2B5EF4-FFF2-40B4-BE49-F238E27FC236}">
                <a16:creationId xmlns:a16="http://schemas.microsoft.com/office/drawing/2014/main" id="{2A42A588-7C6F-4F6C-946B-4211D3816408}"/>
              </a:ext>
            </a:extLst>
          </p:cNvPr>
          <p:cNvSpPr txBox="1">
            <a:spLocks/>
          </p:cNvSpPr>
          <p:nvPr/>
        </p:nvSpPr>
        <p:spPr>
          <a:xfrm>
            <a:off x="5724527" y="6494703"/>
            <a:ext cx="3571492" cy="230832"/>
          </a:xfrm>
          <a:prstGeom prst="rect">
            <a:avLst/>
          </a:prstGeom>
        </p:spPr>
        <p:txBody>
          <a:bodyPr vert="horz" wrap="square" lIns="0" tIns="0" rIns="0" bIns="0" rtlCol="0">
            <a:spAutoFit/>
          </a:bodyPr>
          <a:lstStyle>
            <a:defPPr>
              <a:defRPr kern="0"/>
            </a:defPPr>
          </a:lstStyle>
          <a:p>
            <a:pPr marL="12700">
              <a:lnSpc>
                <a:spcPts val="1810"/>
              </a:lnSpc>
            </a:pPr>
            <a:r>
              <a:rPr lang="en-US" i="1" spc="-50" dirty="0">
                <a:solidFill>
                  <a:schemeClr val="bg1"/>
                </a:solidFill>
              </a:rPr>
              <a:t>Making</a:t>
            </a:r>
            <a:r>
              <a:rPr lang="en-US" i="1" spc="-95" dirty="0">
                <a:solidFill>
                  <a:schemeClr val="bg1"/>
                </a:solidFill>
              </a:rPr>
              <a:t> </a:t>
            </a:r>
            <a:r>
              <a:rPr lang="en-US" i="1" spc="-90" dirty="0">
                <a:solidFill>
                  <a:schemeClr val="bg1"/>
                </a:solidFill>
              </a:rPr>
              <a:t>Animals</a:t>
            </a:r>
            <a:r>
              <a:rPr lang="en-US" i="1" spc="-75" dirty="0">
                <a:solidFill>
                  <a:schemeClr val="bg1"/>
                </a:solidFill>
              </a:rPr>
              <a:t> </a:t>
            </a:r>
            <a:r>
              <a:rPr lang="en-US" i="1" spc="-55" dirty="0">
                <a:solidFill>
                  <a:schemeClr val="bg1"/>
                </a:solidFill>
              </a:rPr>
              <a:t>Healthier</a:t>
            </a:r>
            <a:r>
              <a:rPr lang="en-US" i="1" spc="-70" dirty="0">
                <a:solidFill>
                  <a:schemeClr val="bg1"/>
                </a:solidFill>
              </a:rPr>
              <a:t> </a:t>
            </a:r>
            <a:r>
              <a:rPr lang="en-US" i="1" spc="-80" dirty="0">
                <a:solidFill>
                  <a:schemeClr val="bg1"/>
                </a:solidFill>
              </a:rPr>
              <a:t>and</a:t>
            </a:r>
            <a:r>
              <a:rPr lang="en-US" i="1" spc="-90" dirty="0">
                <a:solidFill>
                  <a:schemeClr val="bg1"/>
                </a:solidFill>
              </a:rPr>
              <a:t> </a:t>
            </a:r>
            <a:r>
              <a:rPr lang="en-US" i="1" spc="-120" dirty="0">
                <a:solidFill>
                  <a:schemeClr val="bg1"/>
                </a:solidFill>
              </a:rPr>
              <a:t>Safer </a:t>
            </a:r>
            <a:r>
              <a:rPr lang="en-US" i="1" spc="-475" dirty="0">
                <a:solidFill>
                  <a:schemeClr val="bg1"/>
                </a:solidFill>
              </a:rPr>
              <a:t>®</a:t>
            </a:r>
          </a:p>
        </p:txBody>
      </p:sp>
      <p:pic>
        <p:nvPicPr>
          <p:cNvPr id="2050" name="Picture 2">
            <a:extLst>
              <a:ext uri="{FF2B5EF4-FFF2-40B4-BE49-F238E27FC236}">
                <a16:creationId xmlns:a16="http://schemas.microsoft.com/office/drawing/2014/main" id="{DDA9D857-ED05-9553-A4DD-D2EA7EAF301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14600" y="3039858"/>
            <a:ext cx="4442923" cy="3331614"/>
          </a:xfrm>
          <a:prstGeom prst="rect">
            <a:avLst/>
          </a:prstGeom>
          <a:noFill/>
          <a:extLst>
            <a:ext uri="{909E8E84-426E-40DD-AFC4-6F175D3DCCD1}">
              <a14:hiddenFill xmlns:a14="http://schemas.microsoft.com/office/drawing/2010/main">
                <a:solidFill>
                  <a:srgbClr val="FFFFFF"/>
                </a:solidFill>
              </a14:hiddenFill>
            </a:ext>
          </a:extLst>
        </p:spPr>
      </p:pic>
      <p:sp>
        <p:nvSpPr>
          <p:cNvPr id="9" name="Metin kutusu 8">
            <a:extLst>
              <a:ext uri="{FF2B5EF4-FFF2-40B4-BE49-F238E27FC236}">
                <a16:creationId xmlns:a16="http://schemas.microsoft.com/office/drawing/2014/main" id="{3E3E7804-7045-174D-2446-5D407B03CB33}"/>
              </a:ext>
            </a:extLst>
          </p:cNvPr>
          <p:cNvSpPr txBox="1"/>
          <p:nvPr/>
        </p:nvSpPr>
        <p:spPr>
          <a:xfrm>
            <a:off x="5953596" y="5740590"/>
            <a:ext cx="3113353" cy="461665"/>
          </a:xfrm>
          <a:prstGeom prst="rect">
            <a:avLst/>
          </a:prstGeom>
          <a:noFill/>
        </p:spPr>
        <p:txBody>
          <a:bodyPr wrap="none" rtlCol="0">
            <a:spAutoFit/>
          </a:bodyPr>
          <a:lstStyle/>
          <a:p>
            <a:r>
              <a:rPr lang="tr-TR" sz="2400" dirty="0"/>
              <a:t>www.biostoneah.com</a:t>
            </a:r>
          </a:p>
        </p:txBody>
      </p:sp>
      <p:sp>
        <p:nvSpPr>
          <p:cNvPr id="10" name="Metin kutusu 9">
            <a:extLst>
              <a:ext uri="{FF2B5EF4-FFF2-40B4-BE49-F238E27FC236}">
                <a16:creationId xmlns:a16="http://schemas.microsoft.com/office/drawing/2014/main" id="{72AE09DB-F031-5D95-82FC-9428489E18DC}"/>
              </a:ext>
            </a:extLst>
          </p:cNvPr>
          <p:cNvSpPr txBox="1"/>
          <p:nvPr/>
        </p:nvSpPr>
        <p:spPr>
          <a:xfrm>
            <a:off x="86821" y="3253118"/>
            <a:ext cx="3113353" cy="461665"/>
          </a:xfrm>
          <a:prstGeom prst="rect">
            <a:avLst/>
          </a:prstGeom>
          <a:noFill/>
        </p:spPr>
        <p:txBody>
          <a:bodyPr wrap="none" rtlCol="0">
            <a:spAutoFit/>
          </a:bodyPr>
          <a:lstStyle/>
          <a:p>
            <a:r>
              <a:rPr lang="tr-TR" sz="2400" dirty="0"/>
              <a:t>www.biostoneah.com</a:t>
            </a:r>
          </a:p>
        </p:txBody>
      </p:sp>
    </p:spTree>
    <p:extLst>
      <p:ext uri="{BB962C8B-B14F-4D97-AF65-F5344CB8AC3E}">
        <p14:creationId xmlns:p14="http://schemas.microsoft.com/office/powerpoint/2010/main" val="13403256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AA0FC-839D-2C37-AC15-DFF46CC522D3}"/>
            </a:ext>
          </a:extLst>
        </p:cNvPr>
        <p:cNvGrpSpPr/>
        <p:nvPr/>
      </p:nvGrpSpPr>
      <p:grpSpPr>
        <a:xfrm>
          <a:off x="0" y="0"/>
          <a:ext cx="0" cy="0"/>
          <a:chOff x="0" y="0"/>
          <a:chExt cx="0" cy="0"/>
        </a:xfrm>
      </p:grpSpPr>
      <p:sp>
        <p:nvSpPr>
          <p:cNvPr id="2" name="object 3">
            <a:extLst>
              <a:ext uri="{FF2B5EF4-FFF2-40B4-BE49-F238E27FC236}">
                <a16:creationId xmlns:a16="http://schemas.microsoft.com/office/drawing/2014/main" id="{07BA70DB-D225-075A-9045-1123BC0009FD}"/>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4">
            <a:extLst>
              <a:ext uri="{FF2B5EF4-FFF2-40B4-BE49-F238E27FC236}">
                <a16:creationId xmlns:a16="http://schemas.microsoft.com/office/drawing/2014/main" id="{A96C26D9-5233-0074-8308-8F4428BD3C6D}"/>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9" name="object 5">
            <a:extLst>
              <a:ext uri="{FF2B5EF4-FFF2-40B4-BE49-F238E27FC236}">
                <a16:creationId xmlns:a16="http://schemas.microsoft.com/office/drawing/2014/main" id="{55E1DA3A-5CE7-C473-6CB2-ED4048929B98}"/>
              </a:ext>
            </a:extLst>
          </p:cNvPr>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0" name="object 8">
            <a:extLst>
              <a:ext uri="{FF2B5EF4-FFF2-40B4-BE49-F238E27FC236}">
                <a16:creationId xmlns:a16="http://schemas.microsoft.com/office/drawing/2014/main" id="{3069EC28-A4B4-3497-11EC-9C4634FA7100}"/>
              </a:ext>
            </a:extLst>
          </p:cNvPr>
          <p:cNvPicPr/>
          <p:nvPr/>
        </p:nvPicPr>
        <p:blipFill>
          <a:blip r:embed="rId3" cstate="print"/>
          <a:stretch>
            <a:fillRect/>
          </a:stretch>
        </p:blipFill>
        <p:spPr>
          <a:xfrm>
            <a:off x="9095231" y="5026152"/>
            <a:ext cx="755903" cy="505968"/>
          </a:xfrm>
          <a:prstGeom prst="rect">
            <a:avLst/>
          </a:prstGeom>
        </p:spPr>
      </p:pic>
      <p:pic>
        <p:nvPicPr>
          <p:cNvPr id="11" name="object 9">
            <a:extLst>
              <a:ext uri="{FF2B5EF4-FFF2-40B4-BE49-F238E27FC236}">
                <a16:creationId xmlns:a16="http://schemas.microsoft.com/office/drawing/2014/main" id="{0A9092A3-517D-261F-4453-FBFDC22B9A0E}"/>
              </a:ext>
            </a:extLst>
          </p:cNvPr>
          <p:cNvPicPr/>
          <p:nvPr/>
        </p:nvPicPr>
        <p:blipFill>
          <a:blip r:embed="rId4" cstate="print"/>
          <a:stretch>
            <a:fillRect/>
          </a:stretch>
        </p:blipFill>
        <p:spPr>
          <a:xfrm>
            <a:off x="9095231" y="3435096"/>
            <a:ext cx="755903" cy="502919"/>
          </a:xfrm>
          <a:prstGeom prst="rect">
            <a:avLst/>
          </a:prstGeom>
        </p:spPr>
      </p:pic>
      <p:pic>
        <p:nvPicPr>
          <p:cNvPr id="12" name="object 10">
            <a:extLst>
              <a:ext uri="{FF2B5EF4-FFF2-40B4-BE49-F238E27FC236}">
                <a16:creationId xmlns:a16="http://schemas.microsoft.com/office/drawing/2014/main" id="{C41AD76B-FCB4-A8D2-D72F-E6F946C71DE4}"/>
              </a:ext>
            </a:extLst>
          </p:cNvPr>
          <p:cNvPicPr/>
          <p:nvPr/>
        </p:nvPicPr>
        <p:blipFill>
          <a:blip r:embed="rId5" cstate="print"/>
          <a:stretch>
            <a:fillRect/>
          </a:stretch>
        </p:blipFill>
        <p:spPr>
          <a:xfrm>
            <a:off x="9095231" y="4245864"/>
            <a:ext cx="755903" cy="502919"/>
          </a:xfrm>
          <a:prstGeom prst="rect">
            <a:avLst/>
          </a:prstGeom>
        </p:spPr>
      </p:pic>
      <p:pic>
        <p:nvPicPr>
          <p:cNvPr id="13" name="object 11">
            <a:extLst>
              <a:ext uri="{FF2B5EF4-FFF2-40B4-BE49-F238E27FC236}">
                <a16:creationId xmlns:a16="http://schemas.microsoft.com/office/drawing/2014/main" id="{263AEBCF-2029-8013-ABF5-513E9F9E36BD}"/>
              </a:ext>
            </a:extLst>
          </p:cNvPr>
          <p:cNvPicPr/>
          <p:nvPr/>
        </p:nvPicPr>
        <p:blipFill>
          <a:blip r:embed="rId6" cstate="print"/>
          <a:stretch>
            <a:fillRect/>
          </a:stretch>
        </p:blipFill>
        <p:spPr>
          <a:xfrm>
            <a:off x="9095231" y="5711952"/>
            <a:ext cx="755903" cy="502920"/>
          </a:xfrm>
          <a:prstGeom prst="rect">
            <a:avLst/>
          </a:prstGeom>
        </p:spPr>
      </p:pic>
      <p:pic>
        <p:nvPicPr>
          <p:cNvPr id="14" name="object 12">
            <a:extLst>
              <a:ext uri="{FF2B5EF4-FFF2-40B4-BE49-F238E27FC236}">
                <a16:creationId xmlns:a16="http://schemas.microsoft.com/office/drawing/2014/main" id="{FE290614-4BCA-F363-8B10-F98A63B24D6A}"/>
              </a:ext>
            </a:extLst>
          </p:cNvPr>
          <p:cNvPicPr/>
          <p:nvPr/>
        </p:nvPicPr>
        <p:blipFill>
          <a:blip r:embed="rId7" cstate="print"/>
          <a:stretch>
            <a:fillRect/>
          </a:stretch>
        </p:blipFill>
        <p:spPr>
          <a:xfrm>
            <a:off x="9549383" y="36576"/>
            <a:ext cx="348246" cy="2884170"/>
          </a:xfrm>
          <a:prstGeom prst="rect">
            <a:avLst/>
          </a:prstGeom>
        </p:spPr>
      </p:pic>
      <p:sp>
        <p:nvSpPr>
          <p:cNvPr id="15" name="object 13">
            <a:extLst>
              <a:ext uri="{FF2B5EF4-FFF2-40B4-BE49-F238E27FC236}">
                <a16:creationId xmlns:a16="http://schemas.microsoft.com/office/drawing/2014/main" id="{C7DE6204-B851-1AB7-05BB-F9A7A8B227A7}"/>
              </a:ext>
            </a:extLst>
          </p:cNvPr>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6" name="object 14">
            <a:extLst>
              <a:ext uri="{FF2B5EF4-FFF2-40B4-BE49-F238E27FC236}">
                <a16:creationId xmlns:a16="http://schemas.microsoft.com/office/drawing/2014/main" id="{D4300DBC-8695-5AD8-0D9D-46CF39AA0FA2}"/>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5">
            <a:extLst>
              <a:ext uri="{FF2B5EF4-FFF2-40B4-BE49-F238E27FC236}">
                <a16:creationId xmlns:a16="http://schemas.microsoft.com/office/drawing/2014/main" id="{26CBE015-93A7-CA52-DB63-FF9A4B055BC0}"/>
              </a:ext>
            </a:extLst>
          </p:cNvPr>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6">
            <a:extLst>
              <a:ext uri="{FF2B5EF4-FFF2-40B4-BE49-F238E27FC236}">
                <a16:creationId xmlns:a16="http://schemas.microsoft.com/office/drawing/2014/main" id="{F05F3A87-0393-8C48-6856-06C1FC9CFE7B}"/>
              </a:ext>
            </a:extLst>
          </p:cNvPr>
          <p:cNvGrpSpPr/>
          <p:nvPr/>
        </p:nvGrpSpPr>
        <p:grpSpPr>
          <a:xfrm>
            <a:off x="-6349" y="5894578"/>
            <a:ext cx="1031240" cy="970280"/>
            <a:chOff x="-6349" y="5894578"/>
            <a:chExt cx="1031240" cy="970280"/>
          </a:xfrm>
        </p:grpSpPr>
        <p:sp>
          <p:nvSpPr>
            <p:cNvPr id="19" name="object 17">
              <a:extLst>
                <a:ext uri="{FF2B5EF4-FFF2-40B4-BE49-F238E27FC236}">
                  <a16:creationId xmlns:a16="http://schemas.microsoft.com/office/drawing/2014/main" id="{CB0F170A-7415-65BA-DF93-CB966922E9A0}"/>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18">
              <a:extLst>
                <a:ext uri="{FF2B5EF4-FFF2-40B4-BE49-F238E27FC236}">
                  <a16:creationId xmlns:a16="http://schemas.microsoft.com/office/drawing/2014/main" id="{D7444E3F-2D40-0C7F-F4BD-09FEBF7843D6}"/>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19">
              <a:extLst>
                <a:ext uri="{FF2B5EF4-FFF2-40B4-BE49-F238E27FC236}">
                  <a16:creationId xmlns:a16="http://schemas.microsoft.com/office/drawing/2014/main" id="{5A08365B-4DDF-7105-B4E2-E522A400071E}"/>
                </a:ext>
              </a:extLst>
            </p:cNvPr>
            <p:cNvPicPr/>
            <p:nvPr/>
          </p:nvPicPr>
          <p:blipFill>
            <a:blip r:embed="rId8" cstate="print"/>
            <a:stretch>
              <a:fillRect/>
            </a:stretch>
          </p:blipFill>
          <p:spPr>
            <a:xfrm>
              <a:off x="182879" y="6092952"/>
              <a:ext cx="688848" cy="667510"/>
            </a:xfrm>
            <a:prstGeom prst="rect">
              <a:avLst/>
            </a:prstGeom>
          </p:spPr>
        </p:pic>
      </p:grpSp>
      <p:sp>
        <p:nvSpPr>
          <p:cNvPr id="22" name="object 20">
            <a:extLst>
              <a:ext uri="{FF2B5EF4-FFF2-40B4-BE49-F238E27FC236}">
                <a16:creationId xmlns:a16="http://schemas.microsoft.com/office/drawing/2014/main" id="{9974D2E9-8FE4-A8BF-A234-25976AEBB203}"/>
              </a:ext>
            </a:extLst>
          </p:cNvPr>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3" name="object 21">
            <a:extLst>
              <a:ext uri="{FF2B5EF4-FFF2-40B4-BE49-F238E27FC236}">
                <a16:creationId xmlns:a16="http://schemas.microsoft.com/office/drawing/2014/main" id="{31BAA2AA-EC46-B5C5-9529-ABF1E6CD980F}"/>
              </a:ext>
            </a:extLst>
          </p:cNvPr>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24" name="object 44">
            <a:extLst>
              <a:ext uri="{FF2B5EF4-FFF2-40B4-BE49-F238E27FC236}">
                <a16:creationId xmlns:a16="http://schemas.microsoft.com/office/drawing/2014/main" id="{71814A40-D08A-7799-7A85-637B3C8292FF}"/>
              </a:ext>
            </a:extLst>
          </p:cNvPr>
          <p:cNvPicPr/>
          <p:nvPr/>
        </p:nvPicPr>
        <p:blipFill>
          <a:blip r:embed="rId9" cstate="print"/>
          <a:stretch>
            <a:fillRect/>
          </a:stretch>
        </p:blipFill>
        <p:spPr>
          <a:xfrm>
            <a:off x="5751576" y="6385553"/>
            <a:ext cx="3694937" cy="472446"/>
          </a:xfrm>
          <a:prstGeom prst="rect">
            <a:avLst/>
          </a:prstGeom>
        </p:spPr>
      </p:pic>
      <p:sp>
        <p:nvSpPr>
          <p:cNvPr id="25" name="object 45">
            <a:extLst>
              <a:ext uri="{FF2B5EF4-FFF2-40B4-BE49-F238E27FC236}">
                <a16:creationId xmlns:a16="http://schemas.microsoft.com/office/drawing/2014/main" id="{2F9DFFA9-A95B-5DD8-17C2-6D42470E8383}"/>
              </a:ext>
            </a:extLst>
          </p:cNvPr>
          <p:cNvSpPr txBox="1">
            <a:spLocks/>
          </p:cNvSpPr>
          <p:nvPr/>
        </p:nvSpPr>
        <p:spPr>
          <a:xfrm>
            <a:off x="5886703" y="6494703"/>
            <a:ext cx="3409315" cy="254634"/>
          </a:xfrm>
          <a:prstGeom prst="rect">
            <a:avLst/>
          </a:prstGeom>
        </p:spPr>
        <p:txBody>
          <a:bodyPr vert="horz" wrap="square" lIns="0" tIns="0" rIns="0" bIns="0" rtlCol="0">
            <a:spAutoFit/>
          </a:bodyPr>
          <a:lstStyle>
            <a:defPPr>
              <a:defRPr kern="0"/>
            </a:defPPr>
          </a:lstStyle>
          <a:p>
            <a:pPr marL="12700">
              <a:lnSpc>
                <a:spcPts val="1810"/>
              </a:lnSpc>
            </a:pPr>
            <a:r>
              <a:rPr lang="en-US" spc="-50"/>
              <a:t>Making</a:t>
            </a:r>
            <a:r>
              <a:rPr lang="en-US" spc="-95"/>
              <a:t> </a:t>
            </a:r>
            <a:r>
              <a:rPr lang="en-US" spc="-90"/>
              <a:t>Animals</a:t>
            </a:r>
            <a:r>
              <a:rPr lang="en-US" spc="-75"/>
              <a:t> </a:t>
            </a:r>
            <a:r>
              <a:rPr lang="en-US" spc="-55"/>
              <a:t>Healtier</a:t>
            </a:r>
            <a:r>
              <a:rPr lang="en-US" spc="-70"/>
              <a:t> </a:t>
            </a:r>
            <a:r>
              <a:rPr lang="en-US" spc="-80"/>
              <a:t>and</a:t>
            </a:r>
            <a:r>
              <a:rPr lang="en-US" spc="-90"/>
              <a:t> </a:t>
            </a:r>
            <a:r>
              <a:rPr lang="en-US" spc="-120"/>
              <a:t>Safer </a:t>
            </a:r>
            <a:r>
              <a:rPr lang="en-US" spc="-475"/>
              <a:t>®</a:t>
            </a:r>
            <a:endParaRPr lang="en-US" spc="-475" dirty="0"/>
          </a:p>
        </p:txBody>
      </p:sp>
      <p:sp>
        <p:nvSpPr>
          <p:cNvPr id="27" name="object 32">
            <a:extLst>
              <a:ext uri="{FF2B5EF4-FFF2-40B4-BE49-F238E27FC236}">
                <a16:creationId xmlns:a16="http://schemas.microsoft.com/office/drawing/2014/main" id="{3A42B278-4EDA-A656-B83F-95BE542CDF37}"/>
              </a:ext>
            </a:extLst>
          </p:cNvPr>
          <p:cNvSpPr txBox="1">
            <a:spLocks/>
          </p:cNvSpPr>
          <p:nvPr/>
        </p:nvSpPr>
        <p:spPr>
          <a:xfrm>
            <a:off x="5769877" y="6494703"/>
            <a:ext cx="3526142" cy="230832"/>
          </a:xfrm>
          <a:prstGeom prst="rect">
            <a:avLst/>
          </a:prstGeom>
        </p:spPr>
        <p:txBody>
          <a:bodyPr vert="horz" wrap="square" lIns="0" tIns="0" rIns="0" bIns="0" rtlCol="0">
            <a:spAutoFit/>
          </a:bodyPr>
          <a:lstStyle>
            <a:defPPr>
              <a:defRPr kern="0"/>
            </a:defPPr>
          </a:lstStyle>
          <a:p>
            <a:pPr marL="12700">
              <a:lnSpc>
                <a:spcPts val="1810"/>
              </a:lnSpc>
            </a:pPr>
            <a:r>
              <a:rPr lang="en-US" i="1" spc="-50">
                <a:solidFill>
                  <a:schemeClr val="bg1"/>
                </a:solidFill>
              </a:rPr>
              <a:t>Making</a:t>
            </a:r>
            <a:r>
              <a:rPr lang="en-US" i="1" spc="-95">
                <a:solidFill>
                  <a:schemeClr val="bg1"/>
                </a:solidFill>
              </a:rPr>
              <a:t> </a:t>
            </a:r>
            <a:r>
              <a:rPr lang="en-US" i="1" spc="-90">
                <a:solidFill>
                  <a:schemeClr val="bg1"/>
                </a:solidFill>
              </a:rPr>
              <a:t>Animals</a:t>
            </a:r>
            <a:r>
              <a:rPr lang="en-US" i="1" spc="-75">
                <a:solidFill>
                  <a:schemeClr val="bg1"/>
                </a:solidFill>
              </a:rPr>
              <a:t> </a:t>
            </a:r>
            <a:r>
              <a:rPr lang="en-US" i="1" spc="-55">
                <a:solidFill>
                  <a:schemeClr val="bg1"/>
                </a:solidFill>
              </a:rPr>
              <a:t>Healthier</a:t>
            </a:r>
            <a:r>
              <a:rPr lang="en-US" i="1" spc="-70">
                <a:solidFill>
                  <a:schemeClr val="bg1"/>
                </a:solidFill>
              </a:rPr>
              <a:t> </a:t>
            </a:r>
            <a:r>
              <a:rPr lang="en-US" i="1" spc="-80">
                <a:solidFill>
                  <a:schemeClr val="bg1"/>
                </a:solidFill>
              </a:rPr>
              <a:t>and</a:t>
            </a:r>
            <a:r>
              <a:rPr lang="en-US" i="1" spc="-90">
                <a:solidFill>
                  <a:schemeClr val="bg1"/>
                </a:solidFill>
              </a:rPr>
              <a:t> </a:t>
            </a:r>
            <a:r>
              <a:rPr lang="en-US" i="1" spc="-120">
                <a:solidFill>
                  <a:schemeClr val="bg1"/>
                </a:solidFill>
              </a:rPr>
              <a:t>Safer </a:t>
            </a:r>
            <a:r>
              <a:rPr lang="en-US" i="1" spc="-475">
                <a:solidFill>
                  <a:schemeClr val="bg1"/>
                </a:solidFill>
              </a:rPr>
              <a:t>®</a:t>
            </a:r>
            <a:endParaRPr lang="en-US" i="1" spc="-475" dirty="0">
              <a:solidFill>
                <a:schemeClr val="bg1"/>
              </a:solidFill>
            </a:endParaRPr>
          </a:p>
        </p:txBody>
      </p:sp>
      <p:sp>
        <p:nvSpPr>
          <p:cNvPr id="6" name="Textbox 32">
            <a:extLst>
              <a:ext uri="{FF2B5EF4-FFF2-40B4-BE49-F238E27FC236}">
                <a16:creationId xmlns:a16="http://schemas.microsoft.com/office/drawing/2014/main" id="{4BB64DC5-7BE1-2606-A9F5-DACCF74C8F56}"/>
              </a:ext>
            </a:extLst>
          </p:cNvPr>
          <p:cNvSpPr txBox="1">
            <a:spLocks/>
          </p:cNvSpPr>
          <p:nvPr/>
        </p:nvSpPr>
        <p:spPr>
          <a:xfrm>
            <a:off x="103316" y="0"/>
            <a:ext cx="9479541" cy="287020"/>
          </a:xfrm>
          <a:prstGeom prst="rect">
            <a:avLst/>
          </a:prstGeom>
          <a:solidFill>
            <a:srgbClr val="FFC000"/>
          </a:solidFill>
        </p:spPr>
        <p:txBody>
          <a:bodyPr wrap="square" lIns="0" tIns="0" rIns="0" bIns="0" rtlCol="0">
            <a:noAutofit/>
          </a:bodyPr>
          <a:lstStyle/>
          <a:p>
            <a:pPr marL="42545" marR="0">
              <a:spcBef>
                <a:spcPts val="325"/>
              </a:spcBef>
              <a:tabLst>
                <a:tab pos="4321810" algn="l"/>
              </a:tabLst>
            </a:pPr>
            <a:r>
              <a:rPr lang="en-US" sz="2000" dirty="0" err="1">
                <a:solidFill>
                  <a:srgbClr val="24216C"/>
                </a:solidFill>
                <a:effectLst/>
                <a:latin typeface="Arial" panose="020B0604020202020204" pitchFamily="34" charset="0"/>
                <a:ea typeface="Arial" panose="020B0604020202020204" pitchFamily="34" charset="0"/>
              </a:rPr>
              <a:t>AsurDx</a:t>
            </a:r>
            <a:r>
              <a:rPr lang="en-US" sz="2000" dirty="0">
                <a:solidFill>
                  <a:srgbClr val="24216C"/>
                </a:solidFill>
                <a:effectLst/>
                <a:latin typeface="Arial" panose="020B0604020202020204" pitchFamily="34" charset="0"/>
                <a:ea typeface="Arial" panose="020B0604020202020204" pitchFamily="34" charset="0"/>
              </a:rPr>
              <a:t>™</a:t>
            </a:r>
            <a:r>
              <a:rPr lang="en-US" sz="2000" spc="-10"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FMDV</a:t>
            </a:r>
            <a:r>
              <a:rPr lang="en-US" sz="2000" spc="1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 Type O </a:t>
            </a:r>
            <a:r>
              <a:rPr lang="en-US" sz="2000" spc="2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Antibody</a:t>
            </a:r>
            <a:r>
              <a:rPr lang="en-US" sz="2000" spc="35" dirty="0">
                <a:solidFill>
                  <a:srgbClr val="24216C"/>
                </a:solidFill>
                <a:effectLst/>
                <a:latin typeface="Arial" panose="020B0604020202020204" pitchFamily="34" charset="0"/>
                <a:ea typeface="Arial" panose="020B0604020202020204" pitchFamily="34" charset="0"/>
              </a:rPr>
              <a:t> </a:t>
            </a:r>
            <a:r>
              <a:rPr lang="en-US" sz="2000" spc="35" dirty="0" err="1">
                <a:solidFill>
                  <a:srgbClr val="24216C"/>
                </a:solidFill>
                <a:latin typeface="Arial" panose="020B0604020202020204" pitchFamily="34" charset="0"/>
                <a:ea typeface="Arial" panose="020B0604020202020204" pitchFamily="34" charset="0"/>
              </a:rPr>
              <a:t>c</a:t>
            </a:r>
            <a:r>
              <a:rPr lang="en-US" sz="2000" dirty="0" err="1">
                <a:solidFill>
                  <a:srgbClr val="24216C"/>
                </a:solidFill>
                <a:effectLst/>
                <a:latin typeface="Arial" panose="020B0604020202020204" pitchFamily="34" charset="0"/>
                <a:ea typeface="Arial" panose="020B0604020202020204" pitchFamily="34" charset="0"/>
              </a:rPr>
              <a:t>ELISA</a:t>
            </a:r>
            <a:r>
              <a:rPr lang="en-US" sz="2000" spc="-3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Test</a:t>
            </a:r>
            <a:r>
              <a:rPr lang="en-US" sz="2000" spc="-45" dirty="0">
                <a:solidFill>
                  <a:srgbClr val="24216C"/>
                </a:solidFill>
                <a:effectLst/>
                <a:latin typeface="Arial" panose="020B0604020202020204" pitchFamily="34" charset="0"/>
                <a:ea typeface="Arial" panose="020B0604020202020204" pitchFamily="34" charset="0"/>
              </a:rPr>
              <a:t> </a:t>
            </a:r>
            <a:r>
              <a:rPr lang="en-US" sz="2000" spc="-25" dirty="0">
                <a:solidFill>
                  <a:srgbClr val="24216C"/>
                </a:solidFill>
                <a:effectLst/>
                <a:latin typeface="Arial" panose="020B0604020202020204" pitchFamily="34" charset="0"/>
                <a:ea typeface="Arial" panose="020B0604020202020204" pitchFamily="34" charset="0"/>
              </a:rPr>
              <a:t>Kit,: 99% sensitivity;99% specificity</a:t>
            </a:r>
            <a:endParaRPr lang="en-US" sz="2000" dirty="0">
              <a:effectLst/>
              <a:latin typeface="Arial" panose="020B0604020202020204" pitchFamily="34" charset="0"/>
              <a:ea typeface="Arial" panose="020B0604020202020204" pitchFamily="34" charset="0"/>
            </a:endParaRPr>
          </a:p>
        </p:txBody>
      </p:sp>
      <p:sp>
        <p:nvSpPr>
          <p:cNvPr id="7" name="TextBox 6">
            <a:extLst>
              <a:ext uri="{FF2B5EF4-FFF2-40B4-BE49-F238E27FC236}">
                <a16:creationId xmlns:a16="http://schemas.microsoft.com/office/drawing/2014/main" id="{954C90F5-B47E-090E-99B9-75F4AF7EAF00}"/>
              </a:ext>
            </a:extLst>
          </p:cNvPr>
          <p:cNvSpPr txBox="1"/>
          <p:nvPr/>
        </p:nvSpPr>
        <p:spPr>
          <a:xfrm>
            <a:off x="196061" y="5180246"/>
            <a:ext cx="9386796" cy="1323439"/>
          </a:xfrm>
          <a:prstGeom prst="rect">
            <a:avLst/>
          </a:prstGeom>
          <a:noFill/>
        </p:spPr>
        <p:txBody>
          <a:bodyPr wrap="square" rtlCol="0">
            <a:spAutoFit/>
          </a:bodyPr>
          <a:lstStyle/>
          <a:p>
            <a:r>
              <a:rPr lang="en-US" sz="1600" dirty="0"/>
              <a:t>Data from FAO and WOAH FMD Reference Laboratory, National Centre for Foreign Animal Disease National </a:t>
            </a:r>
            <a:r>
              <a:rPr lang="en-US" sz="1600" dirty="0" err="1"/>
              <a:t>Centres</a:t>
            </a:r>
            <a:r>
              <a:rPr lang="en-US" sz="1600" dirty="0"/>
              <a:t> for Animal Disease, Canadian Food Inspection Agency, Canada</a:t>
            </a:r>
          </a:p>
          <a:p>
            <a:r>
              <a:rPr lang="en-US" sz="1600" dirty="0"/>
              <a:t> IP &lt; 40% (negative); IP ≥ 50% (positive); 50%&gt;IP ≥ 40% doubtable</a:t>
            </a:r>
          </a:p>
          <a:p>
            <a:endParaRPr lang="en-US" sz="1600" dirty="0"/>
          </a:p>
          <a:p>
            <a:endParaRPr lang="en-US" sz="1600" dirty="0"/>
          </a:p>
        </p:txBody>
      </p:sp>
      <p:pic>
        <p:nvPicPr>
          <p:cNvPr id="3" name="Picture 2">
            <a:extLst>
              <a:ext uri="{FF2B5EF4-FFF2-40B4-BE49-F238E27FC236}">
                <a16:creationId xmlns:a16="http://schemas.microsoft.com/office/drawing/2014/main" id="{0C012A19-8FCE-DD3F-C53A-296D7753E8C5}"/>
              </a:ext>
            </a:extLst>
          </p:cNvPr>
          <p:cNvPicPr>
            <a:picLocks noChangeAspect="1"/>
          </p:cNvPicPr>
          <p:nvPr/>
        </p:nvPicPr>
        <p:blipFill>
          <a:blip r:embed="rId10"/>
          <a:stretch>
            <a:fillRect/>
          </a:stretch>
        </p:blipFill>
        <p:spPr>
          <a:xfrm>
            <a:off x="193199" y="354315"/>
            <a:ext cx="9213646" cy="4825676"/>
          </a:xfrm>
          <a:prstGeom prst="rect">
            <a:avLst/>
          </a:prstGeom>
        </p:spPr>
      </p:pic>
    </p:spTree>
    <p:extLst>
      <p:ext uri="{BB962C8B-B14F-4D97-AF65-F5344CB8AC3E}">
        <p14:creationId xmlns:p14="http://schemas.microsoft.com/office/powerpoint/2010/main" val="2833226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EA5D50-0C6F-776E-8524-AA1F08EB1F82}"/>
            </a:ext>
          </a:extLst>
        </p:cNvPr>
        <p:cNvGrpSpPr/>
        <p:nvPr/>
      </p:nvGrpSpPr>
      <p:grpSpPr>
        <a:xfrm>
          <a:off x="0" y="0"/>
          <a:ext cx="0" cy="0"/>
          <a:chOff x="0" y="0"/>
          <a:chExt cx="0" cy="0"/>
        </a:xfrm>
      </p:grpSpPr>
      <p:sp>
        <p:nvSpPr>
          <p:cNvPr id="2" name="object 3">
            <a:extLst>
              <a:ext uri="{FF2B5EF4-FFF2-40B4-BE49-F238E27FC236}">
                <a16:creationId xmlns:a16="http://schemas.microsoft.com/office/drawing/2014/main" id="{7B2BE981-BDC9-9480-DFCB-AEF3019D45A6}"/>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4">
            <a:extLst>
              <a:ext uri="{FF2B5EF4-FFF2-40B4-BE49-F238E27FC236}">
                <a16:creationId xmlns:a16="http://schemas.microsoft.com/office/drawing/2014/main" id="{47DEE498-633B-77C6-049B-B871ED84710C}"/>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9" name="object 5">
            <a:extLst>
              <a:ext uri="{FF2B5EF4-FFF2-40B4-BE49-F238E27FC236}">
                <a16:creationId xmlns:a16="http://schemas.microsoft.com/office/drawing/2014/main" id="{AA1F10D6-47D6-22E1-CD89-1E8C7BDDE810}"/>
              </a:ext>
            </a:extLst>
          </p:cNvPr>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0" name="object 8">
            <a:extLst>
              <a:ext uri="{FF2B5EF4-FFF2-40B4-BE49-F238E27FC236}">
                <a16:creationId xmlns:a16="http://schemas.microsoft.com/office/drawing/2014/main" id="{FA604E1B-3351-EF36-A557-C7FB37B21724}"/>
              </a:ext>
            </a:extLst>
          </p:cNvPr>
          <p:cNvPicPr/>
          <p:nvPr/>
        </p:nvPicPr>
        <p:blipFill>
          <a:blip r:embed="rId3" cstate="print"/>
          <a:stretch>
            <a:fillRect/>
          </a:stretch>
        </p:blipFill>
        <p:spPr>
          <a:xfrm>
            <a:off x="9095231" y="5026152"/>
            <a:ext cx="755903" cy="505968"/>
          </a:xfrm>
          <a:prstGeom prst="rect">
            <a:avLst/>
          </a:prstGeom>
        </p:spPr>
      </p:pic>
      <p:pic>
        <p:nvPicPr>
          <p:cNvPr id="11" name="object 9">
            <a:extLst>
              <a:ext uri="{FF2B5EF4-FFF2-40B4-BE49-F238E27FC236}">
                <a16:creationId xmlns:a16="http://schemas.microsoft.com/office/drawing/2014/main" id="{4359E05D-3537-D409-28F2-97F1B686AE88}"/>
              </a:ext>
            </a:extLst>
          </p:cNvPr>
          <p:cNvPicPr/>
          <p:nvPr/>
        </p:nvPicPr>
        <p:blipFill>
          <a:blip r:embed="rId4" cstate="print"/>
          <a:stretch>
            <a:fillRect/>
          </a:stretch>
        </p:blipFill>
        <p:spPr>
          <a:xfrm>
            <a:off x="9095231" y="3435096"/>
            <a:ext cx="755903" cy="502919"/>
          </a:xfrm>
          <a:prstGeom prst="rect">
            <a:avLst/>
          </a:prstGeom>
        </p:spPr>
      </p:pic>
      <p:pic>
        <p:nvPicPr>
          <p:cNvPr id="12" name="object 10">
            <a:extLst>
              <a:ext uri="{FF2B5EF4-FFF2-40B4-BE49-F238E27FC236}">
                <a16:creationId xmlns:a16="http://schemas.microsoft.com/office/drawing/2014/main" id="{21B5CEBF-95E7-9A0C-CD7E-CF4AAD10C64B}"/>
              </a:ext>
            </a:extLst>
          </p:cNvPr>
          <p:cNvPicPr/>
          <p:nvPr/>
        </p:nvPicPr>
        <p:blipFill>
          <a:blip r:embed="rId5" cstate="print"/>
          <a:stretch>
            <a:fillRect/>
          </a:stretch>
        </p:blipFill>
        <p:spPr>
          <a:xfrm>
            <a:off x="9095231" y="4245864"/>
            <a:ext cx="755903" cy="502919"/>
          </a:xfrm>
          <a:prstGeom prst="rect">
            <a:avLst/>
          </a:prstGeom>
        </p:spPr>
      </p:pic>
      <p:pic>
        <p:nvPicPr>
          <p:cNvPr id="13" name="object 11">
            <a:extLst>
              <a:ext uri="{FF2B5EF4-FFF2-40B4-BE49-F238E27FC236}">
                <a16:creationId xmlns:a16="http://schemas.microsoft.com/office/drawing/2014/main" id="{C5723D31-044A-9F5C-9195-F1F4DB2316E7}"/>
              </a:ext>
            </a:extLst>
          </p:cNvPr>
          <p:cNvPicPr/>
          <p:nvPr/>
        </p:nvPicPr>
        <p:blipFill>
          <a:blip r:embed="rId6" cstate="print"/>
          <a:stretch>
            <a:fillRect/>
          </a:stretch>
        </p:blipFill>
        <p:spPr>
          <a:xfrm>
            <a:off x="9095231" y="5711952"/>
            <a:ext cx="755903" cy="502920"/>
          </a:xfrm>
          <a:prstGeom prst="rect">
            <a:avLst/>
          </a:prstGeom>
        </p:spPr>
      </p:pic>
      <p:pic>
        <p:nvPicPr>
          <p:cNvPr id="14" name="object 12">
            <a:extLst>
              <a:ext uri="{FF2B5EF4-FFF2-40B4-BE49-F238E27FC236}">
                <a16:creationId xmlns:a16="http://schemas.microsoft.com/office/drawing/2014/main" id="{38001F2D-DD0E-365D-5AAD-038EB0820AAF}"/>
              </a:ext>
            </a:extLst>
          </p:cNvPr>
          <p:cNvPicPr/>
          <p:nvPr/>
        </p:nvPicPr>
        <p:blipFill>
          <a:blip r:embed="rId7" cstate="print"/>
          <a:stretch>
            <a:fillRect/>
          </a:stretch>
        </p:blipFill>
        <p:spPr>
          <a:xfrm>
            <a:off x="9549383" y="36576"/>
            <a:ext cx="348246" cy="2884170"/>
          </a:xfrm>
          <a:prstGeom prst="rect">
            <a:avLst/>
          </a:prstGeom>
        </p:spPr>
      </p:pic>
      <p:sp>
        <p:nvSpPr>
          <p:cNvPr id="15" name="object 13">
            <a:extLst>
              <a:ext uri="{FF2B5EF4-FFF2-40B4-BE49-F238E27FC236}">
                <a16:creationId xmlns:a16="http://schemas.microsoft.com/office/drawing/2014/main" id="{99C29BA4-B308-6FB8-AA10-E2A879E1315B}"/>
              </a:ext>
            </a:extLst>
          </p:cNvPr>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6" name="object 14">
            <a:extLst>
              <a:ext uri="{FF2B5EF4-FFF2-40B4-BE49-F238E27FC236}">
                <a16:creationId xmlns:a16="http://schemas.microsoft.com/office/drawing/2014/main" id="{4A4CF327-0C5C-7D19-0AC5-CDF247AC7282}"/>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5">
            <a:extLst>
              <a:ext uri="{FF2B5EF4-FFF2-40B4-BE49-F238E27FC236}">
                <a16:creationId xmlns:a16="http://schemas.microsoft.com/office/drawing/2014/main" id="{D57C81A1-FDFD-172C-26E2-BEE2840839D3}"/>
              </a:ext>
            </a:extLst>
          </p:cNvPr>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6">
            <a:extLst>
              <a:ext uri="{FF2B5EF4-FFF2-40B4-BE49-F238E27FC236}">
                <a16:creationId xmlns:a16="http://schemas.microsoft.com/office/drawing/2014/main" id="{E4E509A6-00F4-5A3B-AF8B-F48E4C8D13F7}"/>
              </a:ext>
            </a:extLst>
          </p:cNvPr>
          <p:cNvGrpSpPr/>
          <p:nvPr/>
        </p:nvGrpSpPr>
        <p:grpSpPr>
          <a:xfrm>
            <a:off x="-6349" y="5894578"/>
            <a:ext cx="1031240" cy="970280"/>
            <a:chOff x="-6349" y="5894578"/>
            <a:chExt cx="1031240" cy="970280"/>
          </a:xfrm>
        </p:grpSpPr>
        <p:sp>
          <p:nvSpPr>
            <p:cNvPr id="19" name="object 17">
              <a:extLst>
                <a:ext uri="{FF2B5EF4-FFF2-40B4-BE49-F238E27FC236}">
                  <a16:creationId xmlns:a16="http://schemas.microsoft.com/office/drawing/2014/main" id="{6C6B8DF6-6D50-F7C2-AE5E-47127EF875A1}"/>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18">
              <a:extLst>
                <a:ext uri="{FF2B5EF4-FFF2-40B4-BE49-F238E27FC236}">
                  <a16:creationId xmlns:a16="http://schemas.microsoft.com/office/drawing/2014/main" id="{929B0451-556E-947C-1939-57CC67C0E9DE}"/>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19">
              <a:extLst>
                <a:ext uri="{FF2B5EF4-FFF2-40B4-BE49-F238E27FC236}">
                  <a16:creationId xmlns:a16="http://schemas.microsoft.com/office/drawing/2014/main" id="{BA6688C8-75AD-E7AA-10E0-0E8E468DEE3A}"/>
                </a:ext>
              </a:extLst>
            </p:cNvPr>
            <p:cNvPicPr/>
            <p:nvPr/>
          </p:nvPicPr>
          <p:blipFill>
            <a:blip r:embed="rId8" cstate="print"/>
            <a:stretch>
              <a:fillRect/>
            </a:stretch>
          </p:blipFill>
          <p:spPr>
            <a:xfrm>
              <a:off x="182879" y="6092952"/>
              <a:ext cx="688848" cy="667510"/>
            </a:xfrm>
            <a:prstGeom prst="rect">
              <a:avLst/>
            </a:prstGeom>
          </p:spPr>
        </p:pic>
      </p:grpSp>
      <p:sp>
        <p:nvSpPr>
          <p:cNvPr id="22" name="object 20">
            <a:extLst>
              <a:ext uri="{FF2B5EF4-FFF2-40B4-BE49-F238E27FC236}">
                <a16:creationId xmlns:a16="http://schemas.microsoft.com/office/drawing/2014/main" id="{328DDB84-A222-F8B7-D8E4-FD426BF06401}"/>
              </a:ext>
            </a:extLst>
          </p:cNvPr>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3" name="object 21">
            <a:extLst>
              <a:ext uri="{FF2B5EF4-FFF2-40B4-BE49-F238E27FC236}">
                <a16:creationId xmlns:a16="http://schemas.microsoft.com/office/drawing/2014/main" id="{DAA19B40-A858-F5A6-88AE-CF9D48F69418}"/>
              </a:ext>
            </a:extLst>
          </p:cNvPr>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24" name="object 44">
            <a:extLst>
              <a:ext uri="{FF2B5EF4-FFF2-40B4-BE49-F238E27FC236}">
                <a16:creationId xmlns:a16="http://schemas.microsoft.com/office/drawing/2014/main" id="{4642D413-EC7D-5806-D1B7-E9273BF346AC}"/>
              </a:ext>
            </a:extLst>
          </p:cNvPr>
          <p:cNvPicPr/>
          <p:nvPr/>
        </p:nvPicPr>
        <p:blipFill>
          <a:blip r:embed="rId9" cstate="print"/>
          <a:stretch>
            <a:fillRect/>
          </a:stretch>
        </p:blipFill>
        <p:spPr>
          <a:xfrm>
            <a:off x="5751576" y="6385553"/>
            <a:ext cx="3694937" cy="472446"/>
          </a:xfrm>
          <a:prstGeom prst="rect">
            <a:avLst/>
          </a:prstGeom>
        </p:spPr>
      </p:pic>
      <p:sp>
        <p:nvSpPr>
          <p:cNvPr id="25" name="object 45">
            <a:extLst>
              <a:ext uri="{FF2B5EF4-FFF2-40B4-BE49-F238E27FC236}">
                <a16:creationId xmlns:a16="http://schemas.microsoft.com/office/drawing/2014/main" id="{DAE066E8-D427-4307-A6C8-62FE88D608A9}"/>
              </a:ext>
            </a:extLst>
          </p:cNvPr>
          <p:cNvSpPr txBox="1">
            <a:spLocks/>
          </p:cNvSpPr>
          <p:nvPr/>
        </p:nvSpPr>
        <p:spPr>
          <a:xfrm>
            <a:off x="5886703" y="6494703"/>
            <a:ext cx="3409315" cy="254634"/>
          </a:xfrm>
          <a:prstGeom prst="rect">
            <a:avLst/>
          </a:prstGeom>
        </p:spPr>
        <p:txBody>
          <a:bodyPr vert="horz" wrap="square" lIns="0" tIns="0" rIns="0" bIns="0" rtlCol="0">
            <a:spAutoFit/>
          </a:bodyPr>
          <a:lstStyle>
            <a:defPPr>
              <a:defRPr kern="0"/>
            </a:defPPr>
          </a:lstStyle>
          <a:p>
            <a:pPr marL="12700">
              <a:lnSpc>
                <a:spcPts val="1810"/>
              </a:lnSpc>
            </a:pPr>
            <a:r>
              <a:rPr lang="en-US" spc="-50"/>
              <a:t>Making</a:t>
            </a:r>
            <a:r>
              <a:rPr lang="en-US" spc="-95"/>
              <a:t> </a:t>
            </a:r>
            <a:r>
              <a:rPr lang="en-US" spc="-90"/>
              <a:t>Animals</a:t>
            </a:r>
            <a:r>
              <a:rPr lang="en-US" spc="-75"/>
              <a:t> </a:t>
            </a:r>
            <a:r>
              <a:rPr lang="en-US" spc="-55"/>
              <a:t>Healtier</a:t>
            </a:r>
            <a:r>
              <a:rPr lang="en-US" spc="-70"/>
              <a:t> </a:t>
            </a:r>
            <a:r>
              <a:rPr lang="en-US" spc="-80"/>
              <a:t>and</a:t>
            </a:r>
            <a:r>
              <a:rPr lang="en-US" spc="-90"/>
              <a:t> </a:t>
            </a:r>
            <a:r>
              <a:rPr lang="en-US" spc="-120"/>
              <a:t>Safer </a:t>
            </a:r>
            <a:r>
              <a:rPr lang="en-US" spc="-475"/>
              <a:t>®</a:t>
            </a:r>
            <a:endParaRPr lang="en-US" spc="-475" dirty="0"/>
          </a:p>
        </p:txBody>
      </p:sp>
      <p:sp>
        <p:nvSpPr>
          <p:cNvPr id="27" name="object 32">
            <a:extLst>
              <a:ext uri="{FF2B5EF4-FFF2-40B4-BE49-F238E27FC236}">
                <a16:creationId xmlns:a16="http://schemas.microsoft.com/office/drawing/2014/main" id="{10068095-77A3-CAD3-087E-F6B20EF19733}"/>
              </a:ext>
            </a:extLst>
          </p:cNvPr>
          <p:cNvSpPr txBox="1">
            <a:spLocks/>
          </p:cNvSpPr>
          <p:nvPr/>
        </p:nvSpPr>
        <p:spPr>
          <a:xfrm>
            <a:off x="5769877" y="6494703"/>
            <a:ext cx="3526142" cy="230832"/>
          </a:xfrm>
          <a:prstGeom prst="rect">
            <a:avLst/>
          </a:prstGeom>
        </p:spPr>
        <p:txBody>
          <a:bodyPr vert="horz" wrap="square" lIns="0" tIns="0" rIns="0" bIns="0" rtlCol="0">
            <a:spAutoFit/>
          </a:bodyPr>
          <a:lstStyle>
            <a:defPPr>
              <a:defRPr kern="0"/>
            </a:defPPr>
          </a:lstStyle>
          <a:p>
            <a:pPr marL="12700">
              <a:lnSpc>
                <a:spcPts val="1810"/>
              </a:lnSpc>
            </a:pPr>
            <a:r>
              <a:rPr lang="en-US" i="1" spc="-50">
                <a:solidFill>
                  <a:schemeClr val="bg1"/>
                </a:solidFill>
              </a:rPr>
              <a:t>Making</a:t>
            </a:r>
            <a:r>
              <a:rPr lang="en-US" i="1" spc="-95">
                <a:solidFill>
                  <a:schemeClr val="bg1"/>
                </a:solidFill>
              </a:rPr>
              <a:t> </a:t>
            </a:r>
            <a:r>
              <a:rPr lang="en-US" i="1" spc="-90">
                <a:solidFill>
                  <a:schemeClr val="bg1"/>
                </a:solidFill>
              </a:rPr>
              <a:t>Animals</a:t>
            </a:r>
            <a:r>
              <a:rPr lang="en-US" i="1" spc="-75">
                <a:solidFill>
                  <a:schemeClr val="bg1"/>
                </a:solidFill>
              </a:rPr>
              <a:t> </a:t>
            </a:r>
            <a:r>
              <a:rPr lang="en-US" i="1" spc="-55">
                <a:solidFill>
                  <a:schemeClr val="bg1"/>
                </a:solidFill>
              </a:rPr>
              <a:t>Healthier</a:t>
            </a:r>
            <a:r>
              <a:rPr lang="en-US" i="1" spc="-70">
                <a:solidFill>
                  <a:schemeClr val="bg1"/>
                </a:solidFill>
              </a:rPr>
              <a:t> </a:t>
            </a:r>
            <a:r>
              <a:rPr lang="en-US" i="1" spc="-80">
                <a:solidFill>
                  <a:schemeClr val="bg1"/>
                </a:solidFill>
              </a:rPr>
              <a:t>and</a:t>
            </a:r>
            <a:r>
              <a:rPr lang="en-US" i="1" spc="-90">
                <a:solidFill>
                  <a:schemeClr val="bg1"/>
                </a:solidFill>
              </a:rPr>
              <a:t> </a:t>
            </a:r>
            <a:r>
              <a:rPr lang="en-US" i="1" spc="-120">
                <a:solidFill>
                  <a:schemeClr val="bg1"/>
                </a:solidFill>
              </a:rPr>
              <a:t>Safer </a:t>
            </a:r>
            <a:r>
              <a:rPr lang="en-US" i="1" spc="-475">
                <a:solidFill>
                  <a:schemeClr val="bg1"/>
                </a:solidFill>
              </a:rPr>
              <a:t>®</a:t>
            </a:r>
            <a:endParaRPr lang="en-US" i="1" spc="-475" dirty="0">
              <a:solidFill>
                <a:schemeClr val="bg1"/>
              </a:solidFill>
            </a:endParaRPr>
          </a:p>
        </p:txBody>
      </p:sp>
      <p:sp>
        <p:nvSpPr>
          <p:cNvPr id="6" name="Textbox 32">
            <a:extLst>
              <a:ext uri="{FF2B5EF4-FFF2-40B4-BE49-F238E27FC236}">
                <a16:creationId xmlns:a16="http://schemas.microsoft.com/office/drawing/2014/main" id="{14AF9283-759D-C407-CB1A-36D78864C43F}"/>
              </a:ext>
            </a:extLst>
          </p:cNvPr>
          <p:cNvSpPr txBox="1">
            <a:spLocks/>
          </p:cNvSpPr>
          <p:nvPr/>
        </p:nvSpPr>
        <p:spPr>
          <a:xfrm>
            <a:off x="103316" y="0"/>
            <a:ext cx="9699367" cy="287020"/>
          </a:xfrm>
          <a:prstGeom prst="rect">
            <a:avLst/>
          </a:prstGeom>
          <a:solidFill>
            <a:srgbClr val="FFC000"/>
          </a:solidFill>
        </p:spPr>
        <p:txBody>
          <a:bodyPr wrap="square" lIns="0" tIns="0" rIns="0" bIns="0" rtlCol="0">
            <a:noAutofit/>
          </a:bodyPr>
          <a:lstStyle/>
          <a:p>
            <a:pPr marL="42545" marR="0">
              <a:spcBef>
                <a:spcPts val="325"/>
              </a:spcBef>
              <a:tabLst>
                <a:tab pos="4321810" algn="l"/>
              </a:tabLst>
            </a:pPr>
            <a:r>
              <a:rPr lang="en-US" sz="2000" dirty="0" err="1">
                <a:solidFill>
                  <a:srgbClr val="24216C"/>
                </a:solidFill>
                <a:effectLst/>
                <a:latin typeface="Arial" panose="020B0604020202020204" pitchFamily="34" charset="0"/>
                <a:ea typeface="Arial" panose="020B0604020202020204" pitchFamily="34" charset="0"/>
              </a:rPr>
              <a:t>AsurDx</a:t>
            </a:r>
            <a:r>
              <a:rPr lang="en-US" sz="2000" dirty="0">
                <a:solidFill>
                  <a:srgbClr val="24216C"/>
                </a:solidFill>
                <a:effectLst/>
                <a:latin typeface="Arial" panose="020B0604020202020204" pitchFamily="34" charset="0"/>
                <a:ea typeface="Arial" panose="020B0604020202020204" pitchFamily="34" charset="0"/>
              </a:rPr>
              <a:t>™</a:t>
            </a:r>
            <a:r>
              <a:rPr lang="en-US" sz="2000" spc="-10"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FMDV</a:t>
            </a:r>
            <a:r>
              <a:rPr lang="en-US" sz="2000" spc="1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Type Asia1 Antibody</a:t>
            </a:r>
            <a:r>
              <a:rPr lang="en-US" sz="2000" spc="35" dirty="0">
                <a:solidFill>
                  <a:srgbClr val="24216C"/>
                </a:solidFill>
                <a:effectLst/>
                <a:latin typeface="Arial" panose="020B0604020202020204" pitchFamily="34" charset="0"/>
                <a:ea typeface="Arial" panose="020B0604020202020204" pitchFamily="34" charset="0"/>
              </a:rPr>
              <a:t> </a:t>
            </a:r>
            <a:r>
              <a:rPr lang="en-US" sz="2000" spc="35" dirty="0" err="1">
                <a:solidFill>
                  <a:srgbClr val="24216C"/>
                </a:solidFill>
                <a:latin typeface="Arial" panose="020B0604020202020204" pitchFamily="34" charset="0"/>
                <a:ea typeface="Arial" panose="020B0604020202020204" pitchFamily="34" charset="0"/>
              </a:rPr>
              <a:t>c</a:t>
            </a:r>
            <a:r>
              <a:rPr lang="en-US" sz="2000" dirty="0" err="1">
                <a:solidFill>
                  <a:srgbClr val="24216C"/>
                </a:solidFill>
                <a:effectLst/>
                <a:latin typeface="Arial" panose="020B0604020202020204" pitchFamily="34" charset="0"/>
                <a:ea typeface="Arial" panose="020B0604020202020204" pitchFamily="34" charset="0"/>
              </a:rPr>
              <a:t>ELISA</a:t>
            </a:r>
            <a:r>
              <a:rPr lang="en-US" sz="2000" spc="-3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Test</a:t>
            </a:r>
            <a:r>
              <a:rPr lang="en-US" sz="2000" spc="-45" dirty="0">
                <a:solidFill>
                  <a:srgbClr val="24216C"/>
                </a:solidFill>
                <a:effectLst/>
                <a:latin typeface="Arial" panose="020B0604020202020204" pitchFamily="34" charset="0"/>
                <a:ea typeface="Arial" panose="020B0604020202020204" pitchFamily="34" charset="0"/>
              </a:rPr>
              <a:t> </a:t>
            </a:r>
            <a:r>
              <a:rPr lang="en-US" sz="2000" spc="-25" dirty="0">
                <a:solidFill>
                  <a:srgbClr val="24216C"/>
                </a:solidFill>
                <a:effectLst/>
                <a:latin typeface="Arial" panose="020B0604020202020204" pitchFamily="34" charset="0"/>
                <a:ea typeface="Arial" panose="020B0604020202020204" pitchFamily="34" charset="0"/>
              </a:rPr>
              <a:t>Kit: 99% sensitivity;99% specificity</a:t>
            </a:r>
            <a:endParaRPr lang="en-US" sz="2000" dirty="0">
              <a:effectLst/>
              <a:latin typeface="Arial" panose="020B0604020202020204" pitchFamily="34" charset="0"/>
              <a:ea typeface="Arial" panose="020B0604020202020204" pitchFamily="34" charset="0"/>
            </a:endParaRPr>
          </a:p>
        </p:txBody>
      </p:sp>
      <p:sp>
        <p:nvSpPr>
          <p:cNvPr id="7" name="TextBox 6">
            <a:extLst>
              <a:ext uri="{FF2B5EF4-FFF2-40B4-BE49-F238E27FC236}">
                <a16:creationId xmlns:a16="http://schemas.microsoft.com/office/drawing/2014/main" id="{BB435567-76DF-9BA1-EE55-1B601738A034}"/>
              </a:ext>
            </a:extLst>
          </p:cNvPr>
          <p:cNvSpPr txBox="1"/>
          <p:nvPr/>
        </p:nvSpPr>
        <p:spPr>
          <a:xfrm>
            <a:off x="218739" y="5349015"/>
            <a:ext cx="9386796" cy="1323439"/>
          </a:xfrm>
          <a:prstGeom prst="rect">
            <a:avLst/>
          </a:prstGeom>
          <a:noFill/>
        </p:spPr>
        <p:txBody>
          <a:bodyPr wrap="square" rtlCol="0">
            <a:spAutoFit/>
          </a:bodyPr>
          <a:lstStyle/>
          <a:p>
            <a:r>
              <a:rPr lang="en-US" sz="1600" dirty="0"/>
              <a:t>Data from FAO and WOAH FMD Reference Laboratory, National Centre for Foreign Animal Disease National </a:t>
            </a:r>
            <a:r>
              <a:rPr lang="en-US" sz="1600" dirty="0" err="1"/>
              <a:t>Centres</a:t>
            </a:r>
            <a:r>
              <a:rPr lang="en-US" sz="1600" dirty="0"/>
              <a:t> for Animal Disease, Canadian Food Inspection Agency, Canada</a:t>
            </a:r>
          </a:p>
          <a:p>
            <a:r>
              <a:rPr lang="en-US" sz="1600" dirty="0"/>
              <a:t> IP &lt; 40% (negative); IP ≥ 50% (positive); 50%&gt;IP ≥ 40% doubtable</a:t>
            </a:r>
          </a:p>
          <a:p>
            <a:endParaRPr lang="en-US" sz="1600" dirty="0"/>
          </a:p>
          <a:p>
            <a:endParaRPr lang="en-US" sz="1600" dirty="0"/>
          </a:p>
        </p:txBody>
      </p:sp>
      <p:pic>
        <p:nvPicPr>
          <p:cNvPr id="4" name="Picture 3">
            <a:extLst>
              <a:ext uri="{FF2B5EF4-FFF2-40B4-BE49-F238E27FC236}">
                <a16:creationId xmlns:a16="http://schemas.microsoft.com/office/drawing/2014/main" id="{8D4ABB5D-A6A3-9F37-C2A5-A23350727C68}"/>
              </a:ext>
            </a:extLst>
          </p:cNvPr>
          <p:cNvPicPr>
            <a:picLocks noChangeAspect="1"/>
          </p:cNvPicPr>
          <p:nvPr/>
        </p:nvPicPr>
        <p:blipFill>
          <a:blip r:embed="rId10"/>
          <a:stretch>
            <a:fillRect/>
          </a:stretch>
        </p:blipFill>
        <p:spPr>
          <a:xfrm>
            <a:off x="71784" y="374431"/>
            <a:ext cx="8958929" cy="5059901"/>
          </a:xfrm>
          <a:prstGeom prst="rect">
            <a:avLst/>
          </a:prstGeom>
        </p:spPr>
      </p:pic>
    </p:spTree>
    <p:extLst>
      <p:ext uri="{BB962C8B-B14F-4D97-AF65-F5344CB8AC3E}">
        <p14:creationId xmlns:p14="http://schemas.microsoft.com/office/powerpoint/2010/main" val="10227974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70FB2D-6CE0-5E8C-61DB-D3C39B17965E}"/>
            </a:ext>
          </a:extLst>
        </p:cNvPr>
        <p:cNvGrpSpPr/>
        <p:nvPr/>
      </p:nvGrpSpPr>
      <p:grpSpPr>
        <a:xfrm>
          <a:off x="0" y="0"/>
          <a:ext cx="0" cy="0"/>
          <a:chOff x="0" y="0"/>
          <a:chExt cx="0" cy="0"/>
        </a:xfrm>
      </p:grpSpPr>
      <p:sp>
        <p:nvSpPr>
          <p:cNvPr id="2" name="object 3">
            <a:extLst>
              <a:ext uri="{FF2B5EF4-FFF2-40B4-BE49-F238E27FC236}">
                <a16:creationId xmlns:a16="http://schemas.microsoft.com/office/drawing/2014/main" id="{8373340E-8228-302A-9AFB-3CE348DE199F}"/>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4">
            <a:extLst>
              <a:ext uri="{FF2B5EF4-FFF2-40B4-BE49-F238E27FC236}">
                <a16:creationId xmlns:a16="http://schemas.microsoft.com/office/drawing/2014/main" id="{439C8566-90D2-6373-4948-CCC158CB207A}"/>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9" name="object 5">
            <a:extLst>
              <a:ext uri="{FF2B5EF4-FFF2-40B4-BE49-F238E27FC236}">
                <a16:creationId xmlns:a16="http://schemas.microsoft.com/office/drawing/2014/main" id="{07238006-B330-D923-B3CF-4F56A522AA23}"/>
              </a:ext>
            </a:extLst>
          </p:cNvPr>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0" name="object 8">
            <a:extLst>
              <a:ext uri="{FF2B5EF4-FFF2-40B4-BE49-F238E27FC236}">
                <a16:creationId xmlns:a16="http://schemas.microsoft.com/office/drawing/2014/main" id="{17BB2B78-EB6D-AF2E-467B-8BFEE2E121A8}"/>
              </a:ext>
            </a:extLst>
          </p:cNvPr>
          <p:cNvPicPr/>
          <p:nvPr/>
        </p:nvPicPr>
        <p:blipFill>
          <a:blip r:embed="rId3" cstate="print"/>
          <a:stretch>
            <a:fillRect/>
          </a:stretch>
        </p:blipFill>
        <p:spPr>
          <a:xfrm>
            <a:off x="9095231" y="5026152"/>
            <a:ext cx="755903" cy="505968"/>
          </a:xfrm>
          <a:prstGeom prst="rect">
            <a:avLst/>
          </a:prstGeom>
        </p:spPr>
      </p:pic>
      <p:pic>
        <p:nvPicPr>
          <p:cNvPr id="11" name="object 9">
            <a:extLst>
              <a:ext uri="{FF2B5EF4-FFF2-40B4-BE49-F238E27FC236}">
                <a16:creationId xmlns:a16="http://schemas.microsoft.com/office/drawing/2014/main" id="{C09AD6E0-9024-DC0A-C90A-14C69AE77BC7}"/>
              </a:ext>
            </a:extLst>
          </p:cNvPr>
          <p:cNvPicPr/>
          <p:nvPr/>
        </p:nvPicPr>
        <p:blipFill>
          <a:blip r:embed="rId4" cstate="print"/>
          <a:stretch>
            <a:fillRect/>
          </a:stretch>
        </p:blipFill>
        <p:spPr>
          <a:xfrm>
            <a:off x="9095231" y="3435096"/>
            <a:ext cx="755903" cy="502919"/>
          </a:xfrm>
          <a:prstGeom prst="rect">
            <a:avLst/>
          </a:prstGeom>
        </p:spPr>
      </p:pic>
      <p:pic>
        <p:nvPicPr>
          <p:cNvPr id="12" name="object 10">
            <a:extLst>
              <a:ext uri="{FF2B5EF4-FFF2-40B4-BE49-F238E27FC236}">
                <a16:creationId xmlns:a16="http://schemas.microsoft.com/office/drawing/2014/main" id="{3D9C3C4A-D11D-99A7-53A8-4A4996F8C06E}"/>
              </a:ext>
            </a:extLst>
          </p:cNvPr>
          <p:cNvPicPr/>
          <p:nvPr/>
        </p:nvPicPr>
        <p:blipFill>
          <a:blip r:embed="rId5" cstate="print"/>
          <a:stretch>
            <a:fillRect/>
          </a:stretch>
        </p:blipFill>
        <p:spPr>
          <a:xfrm>
            <a:off x="9095231" y="4245864"/>
            <a:ext cx="755903" cy="502919"/>
          </a:xfrm>
          <a:prstGeom prst="rect">
            <a:avLst/>
          </a:prstGeom>
        </p:spPr>
      </p:pic>
      <p:pic>
        <p:nvPicPr>
          <p:cNvPr id="13" name="object 11">
            <a:extLst>
              <a:ext uri="{FF2B5EF4-FFF2-40B4-BE49-F238E27FC236}">
                <a16:creationId xmlns:a16="http://schemas.microsoft.com/office/drawing/2014/main" id="{47F1D2A7-9904-1B8C-4E3C-3D58F023ED69}"/>
              </a:ext>
            </a:extLst>
          </p:cNvPr>
          <p:cNvPicPr/>
          <p:nvPr/>
        </p:nvPicPr>
        <p:blipFill>
          <a:blip r:embed="rId6" cstate="print"/>
          <a:stretch>
            <a:fillRect/>
          </a:stretch>
        </p:blipFill>
        <p:spPr>
          <a:xfrm>
            <a:off x="9095231" y="5711952"/>
            <a:ext cx="755903" cy="502920"/>
          </a:xfrm>
          <a:prstGeom prst="rect">
            <a:avLst/>
          </a:prstGeom>
        </p:spPr>
      </p:pic>
      <p:pic>
        <p:nvPicPr>
          <p:cNvPr id="14" name="object 12">
            <a:extLst>
              <a:ext uri="{FF2B5EF4-FFF2-40B4-BE49-F238E27FC236}">
                <a16:creationId xmlns:a16="http://schemas.microsoft.com/office/drawing/2014/main" id="{CB4332B3-C241-CAEE-F646-AFF0D79709BC}"/>
              </a:ext>
            </a:extLst>
          </p:cNvPr>
          <p:cNvPicPr/>
          <p:nvPr/>
        </p:nvPicPr>
        <p:blipFill>
          <a:blip r:embed="rId7" cstate="print"/>
          <a:stretch>
            <a:fillRect/>
          </a:stretch>
        </p:blipFill>
        <p:spPr>
          <a:xfrm>
            <a:off x="9549383" y="36576"/>
            <a:ext cx="348246" cy="2884170"/>
          </a:xfrm>
          <a:prstGeom prst="rect">
            <a:avLst/>
          </a:prstGeom>
        </p:spPr>
      </p:pic>
      <p:sp>
        <p:nvSpPr>
          <p:cNvPr id="15" name="object 13">
            <a:extLst>
              <a:ext uri="{FF2B5EF4-FFF2-40B4-BE49-F238E27FC236}">
                <a16:creationId xmlns:a16="http://schemas.microsoft.com/office/drawing/2014/main" id="{4ACE2811-057C-C062-889B-9077856B5803}"/>
              </a:ext>
            </a:extLst>
          </p:cNvPr>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6" name="object 14">
            <a:extLst>
              <a:ext uri="{FF2B5EF4-FFF2-40B4-BE49-F238E27FC236}">
                <a16:creationId xmlns:a16="http://schemas.microsoft.com/office/drawing/2014/main" id="{170F5E3B-6D0E-1320-CF57-2F646D138A0B}"/>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5">
            <a:extLst>
              <a:ext uri="{FF2B5EF4-FFF2-40B4-BE49-F238E27FC236}">
                <a16:creationId xmlns:a16="http://schemas.microsoft.com/office/drawing/2014/main" id="{0A3F8568-1757-B0E8-8344-8B81A1E520ED}"/>
              </a:ext>
            </a:extLst>
          </p:cNvPr>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6">
            <a:extLst>
              <a:ext uri="{FF2B5EF4-FFF2-40B4-BE49-F238E27FC236}">
                <a16:creationId xmlns:a16="http://schemas.microsoft.com/office/drawing/2014/main" id="{47724EB9-1A00-E593-CF55-FAE8D3785A81}"/>
              </a:ext>
            </a:extLst>
          </p:cNvPr>
          <p:cNvGrpSpPr/>
          <p:nvPr/>
        </p:nvGrpSpPr>
        <p:grpSpPr>
          <a:xfrm>
            <a:off x="-6349" y="5894578"/>
            <a:ext cx="1031240" cy="970280"/>
            <a:chOff x="-6349" y="5894578"/>
            <a:chExt cx="1031240" cy="970280"/>
          </a:xfrm>
        </p:grpSpPr>
        <p:sp>
          <p:nvSpPr>
            <p:cNvPr id="19" name="object 17">
              <a:extLst>
                <a:ext uri="{FF2B5EF4-FFF2-40B4-BE49-F238E27FC236}">
                  <a16:creationId xmlns:a16="http://schemas.microsoft.com/office/drawing/2014/main" id="{734C9046-7066-518A-FBBC-7BA392C8D4F5}"/>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18">
              <a:extLst>
                <a:ext uri="{FF2B5EF4-FFF2-40B4-BE49-F238E27FC236}">
                  <a16:creationId xmlns:a16="http://schemas.microsoft.com/office/drawing/2014/main" id="{5C7B6BA8-1500-0E33-A43C-6C20467CAD92}"/>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19">
              <a:extLst>
                <a:ext uri="{FF2B5EF4-FFF2-40B4-BE49-F238E27FC236}">
                  <a16:creationId xmlns:a16="http://schemas.microsoft.com/office/drawing/2014/main" id="{410F6A19-3FB8-133C-45FD-1B820B134364}"/>
                </a:ext>
              </a:extLst>
            </p:cNvPr>
            <p:cNvPicPr/>
            <p:nvPr/>
          </p:nvPicPr>
          <p:blipFill>
            <a:blip r:embed="rId8" cstate="print"/>
            <a:stretch>
              <a:fillRect/>
            </a:stretch>
          </p:blipFill>
          <p:spPr>
            <a:xfrm>
              <a:off x="182879" y="6092952"/>
              <a:ext cx="688848" cy="667510"/>
            </a:xfrm>
            <a:prstGeom prst="rect">
              <a:avLst/>
            </a:prstGeom>
          </p:spPr>
        </p:pic>
      </p:grpSp>
      <p:sp>
        <p:nvSpPr>
          <p:cNvPr id="22" name="object 20">
            <a:extLst>
              <a:ext uri="{FF2B5EF4-FFF2-40B4-BE49-F238E27FC236}">
                <a16:creationId xmlns:a16="http://schemas.microsoft.com/office/drawing/2014/main" id="{98F8509E-8D46-F1CB-1774-48E6763CA995}"/>
              </a:ext>
            </a:extLst>
          </p:cNvPr>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3" name="object 21">
            <a:extLst>
              <a:ext uri="{FF2B5EF4-FFF2-40B4-BE49-F238E27FC236}">
                <a16:creationId xmlns:a16="http://schemas.microsoft.com/office/drawing/2014/main" id="{4CB83819-A979-C721-415E-C01D7229F6C0}"/>
              </a:ext>
            </a:extLst>
          </p:cNvPr>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24" name="object 44">
            <a:extLst>
              <a:ext uri="{FF2B5EF4-FFF2-40B4-BE49-F238E27FC236}">
                <a16:creationId xmlns:a16="http://schemas.microsoft.com/office/drawing/2014/main" id="{3528C1B3-4F21-1119-23F7-B6A1C7D29BDA}"/>
              </a:ext>
            </a:extLst>
          </p:cNvPr>
          <p:cNvPicPr/>
          <p:nvPr/>
        </p:nvPicPr>
        <p:blipFill>
          <a:blip r:embed="rId9" cstate="print"/>
          <a:stretch>
            <a:fillRect/>
          </a:stretch>
        </p:blipFill>
        <p:spPr>
          <a:xfrm>
            <a:off x="5751576" y="6385553"/>
            <a:ext cx="3694937" cy="472446"/>
          </a:xfrm>
          <a:prstGeom prst="rect">
            <a:avLst/>
          </a:prstGeom>
        </p:spPr>
      </p:pic>
      <p:sp>
        <p:nvSpPr>
          <p:cNvPr id="25" name="object 45">
            <a:extLst>
              <a:ext uri="{FF2B5EF4-FFF2-40B4-BE49-F238E27FC236}">
                <a16:creationId xmlns:a16="http://schemas.microsoft.com/office/drawing/2014/main" id="{BDCBAC1A-B6E7-B877-647C-8A89A55A75FA}"/>
              </a:ext>
            </a:extLst>
          </p:cNvPr>
          <p:cNvSpPr txBox="1">
            <a:spLocks/>
          </p:cNvSpPr>
          <p:nvPr/>
        </p:nvSpPr>
        <p:spPr>
          <a:xfrm>
            <a:off x="5886703" y="6494703"/>
            <a:ext cx="3409315" cy="254634"/>
          </a:xfrm>
          <a:prstGeom prst="rect">
            <a:avLst/>
          </a:prstGeom>
        </p:spPr>
        <p:txBody>
          <a:bodyPr vert="horz" wrap="square" lIns="0" tIns="0" rIns="0" bIns="0" rtlCol="0">
            <a:spAutoFit/>
          </a:bodyPr>
          <a:lstStyle>
            <a:defPPr>
              <a:defRPr kern="0"/>
            </a:defPPr>
          </a:lstStyle>
          <a:p>
            <a:pPr marL="12700">
              <a:lnSpc>
                <a:spcPts val="1810"/>
              </a:lnSpc>
            </a:pPr>
            <a:r>
              <a:rPr lang="en-US" spc="-50"/>
              <a:t>Making</a:t>
            </a:r>
            <a:r>
              <a:rPr lang="en-US" spc="-95"/>
              <a:t> </a:t>
            </a:r>
            <a:r>
              <a:rPr lang="en-US" spc="-90"/>
              <a:t>Animals</a:t>
            </a:r>
            <a:r>
              <a:rPr lang="en-US" spc="-75"/>
              <a:t> </a:t>
            </a:r>
            <a:r>
              <a:rPr lang="en-US" spc="-55"/>
              <a:t>Healtier</a:t>
            </a:r>
            <a:r>
              <a:rPr lang="en-US" spc="-70"/>
              <a:t> </a:t>
            </a:r>
            <a:r>
              <a:rPr lang="en-US" spc="-80"/>
              <a:t>and</a:t>
            </a:r>
            <a:r>
              <a:rPr lang="en-US" spc="-90"/>
              <a:t> </a:t>
            </a:r>
            <a:r>
              <a:rPr lang="en-US" spc="-120"/>
              <a:t>Safer </a:t>
            </a:r>
            <a:r>
              <a:rPr lang="en-US" spc="-475"/>
              <a:t>®</a:t>
            </a:r>
            <a:endParaRPr lang="en-US" spc="-475" dirty="0"/>
          </a:p>
        </p:txBody>
      </p:sp>
      <p:sp>
        <p:nvSpPr>
          <p:cNvPr id="27" name="object 32">
            <a:extLst>
              <a:ext uri="{FF2B5EF4-FFF2-40B4-BE49-F238E27FC236}">
                <a16:creationId xmlns:a16="http://schemas.microsoft.com/office/drawing/2014/main" id="{868283DD-1836-C2D6-FF98-999609C3AA16}"/>
              </a:ext>
            </a:extLst>
          </p:cNvPr>
          <p:cNvSpPr txBox="1">
            <a:spLocks/>
          </p:cNvSpPr>
          <p:nvPr/>
        </p:nvSpPr>
        <p:spPr>
          <a:xfrm>
            <a:off x="5769877" y="6494703"/>
            <a:ext cx="3526142" cy="230832"/>
          </a:xfrm>
          <a:prstGeom prst="rect">
            <a:avLst/>
          </a:prstGeom>
        </p:spPr>
        <p:txBody>
          <a:bodyPr vert="horz" wrap="square" lIns="0" tIns="0" rIns="0" bIns="0" rtlCol="0">
            <a:spAutoFit/>
          </a:bodyPr>
          <a:lstStyle>
            <a:defPPr>
              <a:defRPr kern="0"/>
            </a:defPPr>
          </a:lstStyle>
          <a:p>
            <a:pPr marL="12700">
              <a:lnSpc>
                <a:spcPts val="1810"/>
              </a:lnSpc>
            </a:pPr>
            <a:r>
              <a:rPr lang="en-US" i="1" spc="-50">
                <a:solidFill>
                  <a:schemeClr val="bg1"/>
                </a:solidFill>
              </a:rPr>
              <a:t>Making</a:t>
            </a:r>
            <a:r>
              <a:rPr lang="en-US" i="1" spc="-95">
                <a:solidFill>
                  <a:schemeClr val="bg1"/>
                </a:solidFill>
              </a:rPr>
              <a:t> </a:t>
            </a:r>
            <a:r>
              <a:rPr lang="en-US" i="1" spc="-90">
                <a:solidFill>
                  <a:schemeClr val="bg1"/>
                </a:solidFill>
              </a:rPr>
              <a:t>Animals</a:t>
            </a:r>
            <a:r>
              <a:rPr lang="en-US" i="1" spc="-75">
                <a:solidFill>
                  <a:schemeClr val="bg1"/>
                </a:solidFill>
              </a:rPr>
              <a:t> </a:t>
            </a:r>
            <a:r>
              <a:rPr lang="en-US" i="1" spc="-55">
                <a:solidFill>
                  <a:schemeClr val="bg1"/>
                </a:solidFill>
              </a:rPr>
              <a:t>Healthier</a:t>
            </a:r>
            <a:r>
              <a:rPr lang="en-US" i="1" spc="-70">
                <a:solidFill>
                  <a:schemeClr val="bg1"/>
                </a:solidFill>
              </a:rPr>
              <a:t> </a:t>
            </a:r>
            <a:r>
              <a:rPr lang="en-US" i="1" spc="-80">
                <a:solidFill>
                  <a:schemeClr val="bg1"/>
                </a:solidFill>
              </a:rPr>
              <a:t>and</a:t>
            </a:r>
            <a:r>
              <a:rPr lang="en-US" i="1" spc="-90">
                <a:solidFill>
                  <a:schemeClr val="bg1"/>
                </a:solidFill>
              </a:rPr>
              <a:t> </a:t>
            </a:r>
            <a:r>
              <a:rPr lang="en-US" i="1" spc="-120">
                <a:solidFill>
                  <a:schemeClr val="bg1"/>
                </a:solidFill>
              </a:rPr>
              <a:t>Safer </a:t>
            </a:r>
            <a:r>
              <a:rPr lang="en-US" i="1" spc="-475">
                <a:solidFill>
                  <a:schemeClr val="bg1"/>
                </a:solidFill>
              </a:rPr>
              <a:t>®</a:t>
            </a:r>
            <a:endParaRPr lang="en-US" i="1" spc="-475" dirty="0">
              <a:solidFill>
                <a:schemeClr val="bg1"/>
              </a:solidFill>
            </a:endParaRPr>
          </a:p>
        </p:txBody>
      </p:sp>
      <p:sp>
        <p:nvSpPr>
          <p:cNvPr id="6" name="Textbox 32">
            <a:extLst>
              <a:ext uri="{FF2B5EF4-FFF2-40B4-BE49-F238E27FC236}">
                <a16:creationId xmlns:a16="http://schemas.microsoft.com/office/drawing/2014/main" id="{7E6B6339-C82C-81A2-CBED-2F408C3299EA}"/>
              </a:ext>
            </a:extLst>
          </p:cNvPr>
          <p:cNvSpPr txBox="1">
            <a:spLocks/>
          </p:cNvSpPr>
          <p:nvPr/>
        </p:nvSpPr>
        <p:spPr>
          <a:xfrm>
            <a:off x="457200" y="54574"/>
            <a:ext cx="8360206" cy="287020"/>
          </a:xfrm>
          <a:prstGeom prst="rect">
            <a:avLst/>
          </a:prstGeom>
          <a:solidFill>
            <a:srgbClr val="FFC000"/>
          </a:solidFill>
        </p:spPr>
        <p:txBody>
          <a:bodyPr wrap="square" lIns="0" tIns="0" rIns="0" bIns="0" rtlCol="0">
            <a:noAutofit/>
          </a:bodyPr>
          <a:lstStyle/>
          <a:p>
            <a:pPr marL="42545" marR="0">
              <a:spcBef>
                <a:spcPts val="325"/>
              </a:spcBef>
              <a:tabLst>
                <a:tab pos="4321810" algn="l"/>
              </a:tabLst>
            </a:pPr>
            <a:r>
              <a:rPr lang="en-US" sz="2000" dirty="0" err="1">
                <a:solidFill>
                  <a:srgbClr val="24216C"/>
                </a:solidFill>
                <a:effectLst/>
                <a:latin typeface="Arial" panose="020B0604020202020204" pitchFamily="34" charset="0"/>
                <a:ea typeface="Arial" panose="020B0604020202020204" pitchFamily="34" charset="0"/>
              </a:rPr>
              <a:t>AsurDx</a:t>
            </a:r>
            <a:r>
              <a:rPr lang="en-US" sz="2000" dirty="0">
                <a:solidFill>
                  <a:srgbClr val="24216C"/>
                </a:solidFill>
                <a:effectLst/>
                <a:latin typeface="Arial" panose="020B0604020202020204" pitchFamily="34" charset="0"/>
                <a:ea typeface="Arial" panose="020B0604020202020204" pitchFamily="34" charset="0"/>
              </a:rPr>
              <a:t>™</a:t>
            </a:r>
            <a:r>
              <a:rPr lang="en-US" sz="2000" spc="-10"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Chlamydia abortus Antibody</a:t>
            </a:r>
            <a:r>
              <a:rPr lang="en-US" sz="2000" spc="3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ELISA</a:t>
            </a:r>
            <a:r>
              <a:rPr lang="en-US" sz="2000" spc="-3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Test</a:t>
            </a:r>
            <a:r>
              <a:rPr lang="en-US" sz="2000" spc="-45" dirty="0">
                <a:solidFill>
                  <a:srgbClr val="24216C"/>
                </a:solidFill>
                <a:effectLst/>
                <a:latin typeface="Arial" panose="020B0604020202020204" pitchFamily="34" charset="0"/>
                <a:ea typeface="Arial" panose="020B0604020202020204" pitchFamily="34" charset="0"/>
              </a:rPr>
              <a:t> </a:t>
            </a:r>
            <a:r>
              <a:rPr lang="en-US" sz="2000" spc="-25" dirty="0">
                <a:solidFill>
                  <a:srgbClr val="24216C"/>
                </a:solidFill>
                <a:effectLst/>
                <a:latin typeface="Arial" panose="020B0604020202020204" pitchFamily="34" charset="0"/>
                <a:ea typeface="Arial" panose="020B0604020202020204" pitchFamily="34" charset="0"/>
              </a:rPr>
              <a:t>Kit: </a:t>
            </a:r>
            <a:r>
              <a:rPr lang="en-US" sz="2000" spc="-25" dirty="0">
                <a:solidFill>
                  <a:srgbClr val="24216C"/>
                </a:solidFill>
                <a:latin typeface="Arial" panose="020B0604020202020204" pitchFamily="34" charset="0"/>
                <a:ea typeface="Arial" panose="020B0604020202020204" pitchFamily="34" charset="0"/>
              </a:rPr>
              <a:t>S</a:t>
            </a:r>
            <a:r>
              <a:rPr lang="en-US" sz="2000" spc="-25" dirty="0">
                <a:solidFill>
                  <a:srgbClr val="24216C"/>
                </a:solidFill>
                <a:effectLst/>
                <a:latin typeface="Arial" panose="020B0604020202020204" pitchFamily="34" charset="0"/>
                <a:ea typeface="Arial" panose="020B0604020202020204" pitchFamily="34" charset="0"/>
              </a:rPr>
              <a:t>ensitivity 99.2%</a:t>
            </a:r>
            <a:endParaRPr lang="en-US" sz="2000" dirty="0">
              <a:effectLst/>
              <a:latin typeface="Arial" panose="020B0604020202020204" pitchFamily="34" charset="0"/>
              <a:ea typeface="Arial" panose="020B0604020202020204" pitchFamily="34" charset="0"/>
            </a:endParaRPr>
          </a:p>
        </p:txBody>
      </p:sp>
      <p:pic>
        <p:nvPicPr>
          <p:cNvPr id="3" name="Picture 2">
            <a:extLst>
              <a:ext uri="{FF2B5EF4-FFF2-40B4-BE49-F238E27FC236}">
                <a16:creationId xmlns:a16="http://schemas.microsoft.com/office/drawing/2014/main" id="{2C41715F-E877-4F70-3639-EA4DC5571FA4}"/>
              </a:ext>
            </a:extLst>
          </p:cNvPr>
          <p:cNvPicPr>
            <a:picLocks noChangeAspect="1"/>
          </p:cNvPicPr>
          <p:nvPr/>
        </p:nvPicPr>
        <p:blipFill>
          <a:blip r:embed="rId10"/>
          <a:stretch>
            <a:fillRect/>
          </a:stretch>
        </p:blipFill>
        <p:spPr>
          <a:xfrm>
            <a:off x="-114935" y="405313"/>
            <a:ext cx="10373360" cy="6151316"/>
          </a:xfrm>
          <a:prstGeom prst="rect">
            <a:avLst/>
          </a:prstGeom>
        </p:spPr>
      </p:pic>
    </p:spTree>
    <p:extLst>
      <p:ext uri="{BB962C8B-B14F-4D97-AF65-F5344CB8AC3E}">
        <p14:creationId xmlns:p14="http://schemas.microsoft.com/office/powerpoint/2010/main" val="1705139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4554E-EFCC-083B-D0B4-6FE5701FCD30}"/>
            </a:ext>
          </a:extLst>
        </p:cNvPr>
        <p:cNvGrpSpPr/>
        <p:nvPr/>
      </p:nvGrpSpPr>
      <p:grpSpPr>
        <a:xfrm>
          <a:off x="0" y="0"/>
          <a:ext cx="0" cy="0"/>
          <a:chOff x="0" y="0"/>
          <a:chExt cx="0" cy="0"/>
        </a:xfrm>
      </p:grpSpPr>
      <p:sp>
        <p:nvSpPr>
          <p:cNvPr id="2" name="object 3">
            <a:extLst>
              <a:ext uri="{FF2B5EF4-FFF2-40B4-BE49-F238E27FC236}">
                <a16:creationId xmlns:a16="http://schemas.microsoft.com/office/drawing/2014/main" id="{BA67881B-B5C1-134A-A220-E8756F8477FD}"/>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4">
            <a:extLst>
              <a:ext uri="{FF2B5EF4-FFF2-40B4-BE49-F238E27FC236}">
                <a16:creationId xmlns:a16="http://schemas.microsoft.com/office/drawing/2014/main" id="{E272692E-0B6F-4A2E-8C11-11FB6D5E2F7B}"/>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9" name="object 5">
            <a:extLst>
              <a:ext uri="{FF2B5EF4-FFF2-40B4-BE49-F238E27FC236}">
                <a16:creationId xmlns:a16="http://schemas.microsoft.com/office/drawing/2014/main" id="{662519D6-8686-38ED-66CA-F0E000B900E1}"/>
              </a:ext>
            </a:extLst>
          </p:cNvPr>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0" name="object 8">
            <a:extLst>
              <a:ext uri="{FF2B5EF4-FFF2-40B4-BE49-F238E27FC236}">
                <a16:creationId xmlns:a16="http://schemas.microsoft.com/office/drawing/2014/main" id="{2046C547-F80C-520E-D085-6D23069A98DC}"/>
              </a:ext>
            </a:extLst>
          </p:cNvPr>
          <p:cNvPicPr/>
          <p:nvPr/>
        </p:nvPicPr>
        <p:blipFill>
          <a:blip r:embed="rId3" cstate="print"/>
          <a:stretch>
            <a:fillRect/>
          </a:stretch>
        </p:blipFill>
        <p:spPr>
          <a:xfrm>
            <a:off x="9095231" y="5026152"/>
            <a:ext cx="755903" cy="505968"/>
          </a:xfrm>
          <a:prstGeom prst="rect">
            <a:avLst/>
          </a:prstGeom>
        </p:spPr>
      </p:pic>
      <p:pic>
        <p:nvPicPr>
          <p:cNvPr id="11" name="object 9">
            <a:extLst>
              <a:ext uri="{FF2B5EF4-FFF2-40B4-BE49-F238E27FC236}">
                <a16:creationId xmlns:a16="http://schemas.microsoft.com/office/drawing/2014/main" id="{C50AC686-527E-E68B-BD19-055944847BB8}"/>
              </a:ext>
            </a:extLst>
          </p:cNvPr>
          <p:cNvPicPr/>
          <p:nvPr/>
        </p:nvPicPr>
        <p:blipFill>
          <a:blip r:embed="rId4" cstate="print"/>
          <a:stretch>
            <a:fillRect/>
          </a:stretch>
        </p:blipFill>
        <p:spPr>
          <a:xfrm>
            <a:off x="9095231" y="3435096"/>
            <a:ext cx="755903" cy="502919"/>
          </a:xfrm>
          <a:prstGeom prst="rect">
            <a:avLst/>
          </a:prstGeom>
        </p:spPr>
      </p:pic>
      <p:pic>
        <p:nvPicPr>
          <p:cNvPr id="12" name="object 10">
            <a:extLst>
              <a:ext uri="{FF2B5EF4-FFF2-40B4-BE49-F238E27FC236}">
                <a16:creationId xmlns:a16="http://schemas.microsoft.com/office/drawing/2014/main" id="{2A47857E-B05A-2915-E70C-485B3655E38A}"/>
              </a:ext>
            </a:extLst>
          </p:cNvPr>
          <p:cNvPicPr/>
          <p:nvPr/>
        </p:nvPicPr>
        <p:blipFill>
          <a:blip r:embed="rId5" cstate="print"/>
          <a:stretch>
            <a:fillRect/>
          </a:stretch>
        </p:blipFill>
        <p:spPr>
          <a:xfrm>
            <a:off x="9095231" y="4245864"/>
            <a:ext cx="755903" cy="502919"/>
          </a:xfrm>
          <a:prstGeom prst="rect">
            <a:avLst/>
          </a:prstGeom>
        </p:spPr>
      </p:pic>
      <p:pic>
        <p:nvPicPr>
          <p:cNvPr id="13" name="object 11">
            <a:extLst>
              <a:ext uri="{FF2B5EF4-FFF2-40B4-BE49-F238E27FC236}">
                <a16:creationId xmlns:a16="http://schemas.microsoft.com/office/drawing/2014/main" id="{3B100AF8-A781-57BF-4019-758AB9034E88}"/>
              </a:ext>
            </a:extLst>
          </p:cNvPr>
          <p:cNvPicPr/>
          <p:nvPr/>
        </p:nvPicPr>
        <p:blipFill>
          <a:blip r:embed="rId6" cstate="print"/>
          <a:stretch>
            <a:fillRect/>
          </a:stretch>
        </p:blipFill>
        <p:spPr>
          <a:xfrm>
            <a:off x="9095231" y="5711952"/>
            <a:ext cx="755903" cy="502920"/>
          </a:xfrm>
          <a:prstGeom prst="rect">
            <a:avLst/>
          </a:prstGeom>
        </p:spPr>
      </p:pic>
      <p:pic>
        <p:nvPicPr>
          <p:cNvPr id="14" name="object 12">
            <a:extLst>
              <a:ext uri="{FF2B5EF4-FFF2-40B4-BE49-F238E27FC236}">
                <a16:creationId xmlns:a16="http://schemas.microsoft.com/office/drawing/2014/main" id="{892643CB-8D00-3FA3-5BD6-70501F056282}"/>
              </a:ext>
            </a:extLst>
          </p:cNvPr>
          <p:cNvPicPr/>
          <p:nvPr/>
        </p:nvPicPr>
        <p:blipFill>
          <a:blip r:embed="rId7" cstate="print"/>
          <a:stretch>
            <a:fillRect/>
          </a:stretch>
        </p:blipFill>
        <p:spPr>
          <a:xfrm>
            <a:off x="9549383" y="36576"/>
            <a:ext cx="348246" cy="2884170"/>
          </a:xfrm>
          <a:prstGeom prst="rect">
            <a:avLst/>
          </a:prstGeom>
        </p:spPr>
      </p:pic>
      <p:sp>
        <p:nvSpPr>
          <p:cNvPr id="15" name="object 13">
            <a:extLst>
              <a:ext uri="{FF2B5EF4-FFF2-40B4-BE49-F238E27FC236}">
                <a16:creationId xmlns:a16="http://schemas.microsoft.com/office/drawing/2014/main" id="{44E3D789-3B21-DCF1-4731-5907407A5AFC}"/>
              </a:ext>
            </a:extLst>
          </p:cNvPr>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6" name="object 14">
            <a:extLst>
              <a:ext uri="{FF2B5EF4-FFF2-40B4-BE49-F238E27FC236}">
                <a16:creationId xmlns:a16="http://schemas.microsoft.com/office/drawing/2014/main" id="{6718330C-3532-E28D-BB16-A31079F898E2}"/>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5">
            <a:extLst>
              <a:ext uri="{FF2B5EF4-FFF2-40B4-BE49-F238E27FC236}">
                <a16:creationId xmlns:a16="http://schemas.microsoft.com/office/drawing/2014/main" id="{2D0A1724-1DB0-553F-6020-9C834F3ED71A}"/>
              </a:ext>
            </a:extLst>
          </p:cNvPr>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6">
            <a:extLst>
              <a:ext uri="{FF2B5EF4-FFF2-40B4-BE49-F238E27FC236}">
                <a16:creationId xmlns:a16="http://schemas.microsoft.com/office/drawing/2014/main" id="{89212619-7908-0F28-EA3C-BB780B576DBE}"/>
              </a:ext>
            </a:extLst>
          </p:cNvPr>
          <p:cNvGrpSpPr/>
          <p:nvPr/>
        </p:nvGrpSpPr>
        <p:grpSpPr>
          <a:xfrm>
            <a:off x="-6349" y="5894578"/>
            <a:ext cx="1031240" cy="970280"/>
            <a:chOff x="-6349" y="5894578"/>
            <a:chExt cx="1031240" cy="970280"/>
          </a:xfrm>
        </p:grpSpPr>
        <p:sp>
          <p:nvSpPr>
            <p:cNvPr id="19" name="object 17">
              <a:extLst>
                <a:ext uri="{FF2B5EF4-FFF2-40B4-BE49-F238E27FC236}">
                  <a16:creationId xmlns:a16="http://schemas.microsoft.com/office/drawing/2014/main" id="{196DDFC0-CB47-165F-2C98-B45D4DEA38DC}"/>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18">
              <a:extLst>
                <a:ext uri="{FF2B5EF4-FFF2-40B4-BE49-F238E27FC236}">
                  <a16:creationId xmlns:a16="http://schemas.microsoft.com/office/drawing/2014/main" id="{A67910AF-2D31-1273-0370-991089EF443B}"/>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19">
              <a:extLst>
                <a:ext uri="{FF2B5EF4-FFF2-40B4-BE49-F238E27FC236}">
                  <a16:creationId xmlns:a16="http://schemas.microsoft.com/office/drawing/2014/main" id="{A58392EB-9A52-080E-F76C-0D66B28A1D57}"/>
                </a:ext>
              </a:extLst>
            </p:cNvPr>
            <p:cNvPicPr/>
            <p:nvPr/>
          </p:nvPicPr>
          <p:blipFill>
            <a:blip r:embed="rId8" cstate="print"/>
            <a:stretch>
              <a:fillRect/>
            </a:stretch>
          </p:blipFill>
          <p:spPr>
            <a:xfrm>
              <a:off x="182879" y="6092952"/>
              <a:ext cx="688848" cy="667510"/>
            </a:xfrm>
            <a:prstGeom prst="rect">
              <a:avLst/>
            </a:prstGeom>
          </p:spPr>
        </p:pic>
      </p:grpSp>
      <p:sp>
        <p:nvSpPr>
          <p:cNvPr id="22" name="object 20">
            <a:extLst>
              <a:ext uri="{FF2B5EF4-FFF2-40B4-BE49-F238E27FC236}">
                <a16:creationId xmlns:a16="http://schemas.microsoft.com/office/drawing/2014/main" id="{D2DD9CB9-C265-9AFA-FFBC-05C79C99B117}"/>
              </a:ext>
            </a:extLst>
          </p:cNvPr>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3" name="object 21">
            <a:extLst>
              <a:ext uri="{FF2B5EF4-FFF2-40B4-BE49-F238E27FC236}">
                <a16:creationId xmlns:a16="http://schemas.microsoft.com/office/drawing/2014/main" id="{78C68768-0588-8F64-EAF3-3CC930607051}"/>
              </a:ext>
            </a:extLst>
          </p:cNvPr>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24" name="object 44">
            <a:extLst>
              <a:ext uri="{FF2B5EF4-FFF2-40B4-BE49-F238E27FC236}">
                <a16:creationId xmlns:a16="http://schemas.microsoft.com/office/drawing/2014/main" id="{54506ABC-B9CF-D154-F053-73B49A3F6FA7}"/>
              </a:ext>
            </a:extLst>
          </p:cNvPr>
          <p:cNvPicPr/>
          <p:nvPr/>
        </p:nvPicPr>
        <p:blipFill>
          <a:blip r:embed="rId9" cstate="print"/>
          <a:stretch>
            <a:fillRect/>
          </a:stretch>
        </p:blipFill>
        <p:spPr>
          <a:xfrm>
            <a:off x="5751576" y="6385553"/>
            <a:ext cx="3694937" cy="472446"/>
          </a:xfrm>
          <a:prstGeom prst="rect">
            <a:avLst/>
          </a:prstGeom>
        </p:spPr>
      </p:pic>
      <p:sp>
        <p:nvSpPr>
          <p:cNvPr id="25" name="object 45">
            <a:extLst>
              <a:ext uri="{FF2B5EF4-FFF2-40B4-BE49-F238E27FC236}">
                <a16:creationId xmlns:a16="http://schemas.microsoft.com/office/drawing/2014/main" id="{9CB55EE7-CECE-60E9-74C6-811CFB0737D5}"/>
              </a:ext>
            </a:extLst>
          </p:cNvPr>
          <p:cNvSpPr txBox="1">
            <a:spLocks/>
          </p:cNvSpPr>
          <p:nvPr/>
        </p:nvSpPr>
        <p:spPr>
          <a:xfrm>
            <a:off x="5886703" y="6494703"/>
            <a:ext cx="3409315" cy="254634"/>
          </a:xfrm>
          <a:prstGeom prst="rect">
            <a:avLst/>
          </a:prstGeom>
        </p:spPr>
        <p:txBody>
          <a:bodyPr vert="horz" wrap="square" lIns="0" tIns="0" rIns="0" bIns="0" rtlCol="0">
            <a:spAutoFit/>
          </a:bodyPr>
          <a:lstStyle>
            <a:defPPr>
              <a:defRPr kern="0"/>
            </a:defPPr>
          </a:lstStyle>
          <a:p>
            <a:pPr marL="12700">
              <a:lnSpc>
                <a:spcPts val="1810"/>
              </a:lnSpc>
            </a:pPr>
            <a:r>
              <a:rPr lang="en-US" spc="-50"/>
              <a:t>Making</a:t>
            </a:r>
            <a:r>
              <a:rPr lang="en-US" spc="-95"/>
              <a:t> </a:t>
            </a:r>
            <a:r>
              <a:rPr lang="en-US" spc="-90"/>
              <a:t>Animals</a:t>
            </a:r>
            <a:r>
              <a:rPr lang="en-US" spc="-75"/>
              <a:t> </a:t>
            </a:r>
            <a:r>
              <a:rPr lang="en-US" spc="-55"/>
              <a:t>Healtier</a:t>
            </a:r>
            <a:r>
              <a:rPr lang="en-US" spc="-70"/>
              <a:t> </a:t>
            </a:r>
            <a:r>
              <a:rPr lang="en-US" spc="-80"/>
              <a:t>and</a:t>
            </a:r>
            <a:r>
              <a:rPr lang="en-US" spc="-90"/>
              <a:t> </a:t>
            </a:r>
            <a:r>
              <a:rPr lang="en-US" spc="-120"/>
              <a:t>Safer </a:t>
            </a:r>
            <a:r>
              <a:rPr lang="en-US" spc="-475"/>
              <a:t>®</a:t>
            </a:r>
            <a:endParaRPr lang="en-US" spc="-475" dirty="0"/>
          </a:p>
        </p:txBody>
      </p:sp>
      <p:sp>
        <p:nvSpPr>
          <p:cNvPr id="27" name="object 32">
            <a:extLst>
              <a:ext uri="{FF2B5EF4-FFF2-40B4-BE49-F238E27FC236}">
                <a16:creationId xmlns:a16="http://schemas.microsoft.com/office/drawing/2014/main" id="{DE6FE937-44E4-CDD5-39D3-D8CF9D6875E2}"/>
              </a:ext>
            </a:extLst>
          </p:cNvPr>
          <p:cNvSpPr txBox="1">
            <a:spLocks/>
          </p:cNvSpPr>
          <p:nvPr/>
        </p:nvSpPr>
        <p:spPr>
          <a:xfrm>
            <a:off x="5769877" y="6494703"/>
            <a:ext cx="3526142" cy="230832"/>
          </a:xfrm>
          <a:prstGeom prst="rect">
            <a:avLst/>
          </a:prstGeom>
        </p:spPr>
        <p:txBody>
          <a:bodyPr vert="horz" wrap="square" lIns="0" tIns="0" rIns="0" bIns="0" rtlCol="0">
            <a:spAutoFit/>
          </a:bodyPr>
          <a:lstStyle>
            <a:defPPr>
              <a:defRPr kern="0"/>
            </a:defPPr>
          </a:lstStyle>
          <a:p>
            <a:pPr marL="12700">
              <a:lnSpc>
                <a:spcPts val="1810"/>
              </a:lnSpc>
            </a:pPr>
            <a:r>
              <a:rPr lang="en-US" i="1" spc="-50">
                <a:solidFill>
                  <a:schemeClr val="bg1"/>
                </a:solidFill>
              </a:rPr>
              <a:t>Making</a:t>
            </a:r>
            <a:r>
              <a:rPr lang="en-US" i="1" spc="-95">
                <a:solidFill>
                  <a:schemeClr val="bg1"/>
                </a:solidFill>
              </a:rPr>
              <a:t> </a:t>
            </a:r>
            <a:r>
              <a:rPr lang="en-US" i="1" spc="-90">
                <a:solidFill>
                  <a:schemeClr val="bg1"/>
                </a:solidFill>
              </a:rPr>
              <a:t>Animals</a:t>
            </a:r>
            <a:r>
              <a:rPr lang="en-US" i="1" spc="-75">
                <a:solidFill>
                  <a:schemeClr val="bg1"/>
                </a:solidFill>
              </a:rPr>
              <a:t> </a:t>
            </a:r>
            <a:r>
              <a:rPr lang="en-US" i="1" spc="-55">
                <a:solidFill>
                  <a:schemeClr val="bg1"/>
                </a:solidFill>
              </a:rPr>
              <a:t>Healthier</a:t>
            </a:r>
            <a:r>
              <a:rPr lang="en-US" i="1" spc="-70">
                <a:solidFill>
                  <a:schemeClr val="bg1"/>
                </a:solidFill>
              </a:rPr>
              <a:t> </a:t>
            </a:r>
            <a:r>
              <a:rPr lang="en-US" i="1" spc="-80">
                <a:solidFill>
                  <a:schemeClr val="bg1"/>
                </a:solidFill>
              </a:rPr>
              <a:t>and</a:t>
            </a:r>
            <a:r>
              <a:rPr lang="en-US" i="1" spc="-90">
                <a:solidFill>
                  <a:schemeClr val="bg1"/>
                </a:solidFill>
              </a:rPr>
              <a:t> </a:t>
            </a:r>
            <a:r>
              <a:rPr lang="en-US" i="1" spc="-120">
                <a:solidFill>
                  <a:schemeClr val="bg1"/>
                </a:solidFill>
              </a:rPr>
              <a:t>Safer </a:t>
            </a:r>
            <a:r>
              <a:rPr lang="en-US" i="1" spc="-475">
                <a:solidFill>
                  <a:schemeClr val="bg1"/>
                </a:solidFill>
              </a:rPr>
              <a:t>®</a:t>
            </a:r>
            <a:endParaRPr lang="en-US" i="1" spc="-475" dirty="0">
              <a:solidFill>
                <a:schemeClr val="bg1"/>
              </a:solidFill>
            </a:endParaRPr>
          </a:p>
        </p:txBody>
      </p:sp>
      <p:sp>
        <p:nvSpPr>
          <p:cNvPr id="6" name="Textbox 32">
            <a:extLst>
              <a:ext uri="{FF2B5EF4-FFF2-40B4-BE49-F238E27FC236}">
                <a16:creationId xmlns:a16="http://schemas.microsoft.com/office/drawing/2014/main" id="{3419EBC0-1DAF-1844-964A-4E6EBC7F9D3F}"/>
              </a:ext>
            </a:extLst>
          </p:cNvPr>
          <p:cNvSpPr txBox="1">
            <a:spLocks/>
          </p:cNvSpPr>
          <p:nvPr/>
        </p:nvSpPr>
        <p:spPr>
          <a:xfrm>
            <a:off x="304800" y="54574"/>
            <a:ext cx="8360206" cy="287020"/>
          </a:xfrm>
          <a:prstGeom prst="rect">
            <a:avLst/>
          </a:prstGeom>
          <a:solidFill>
            <a:srgbClr val="FFC000"/>
          </a:solidFill>
        </p:spPr>
        <p:txBody>
          <a:bodyPr wrap="square" lIns="0" tIns="0" rIns="0" bIns="0" rtlCol="0">
            <a:noAutofit/>
          </a:bodyPr>
          <a:lstStyle/>
          <a:p>
            <a:pPr marL="42545" marR="0">
              <a:spcBef>
                <a:spcPts val="325"/>
              </a:spcBef>
              <a:tabLst>
                <a:tab pos="4321810" algn="l"/>
              </a:tabLst>
            </a:pPr>
            <a:r>
              <a:rPr lang="en-US" sz="2000" dirty="0" err="1">
                <a:solidFill>
                  <a:srgbClr val="24216C"/>
                </a:solidFill>
                <a:effectLst/>
                <a:latin typeface="Arial" panose="020B0604020202020204" pitchFamily="34" charset="0"/>
                <a:ea typeface="Arial" panose="020B0604020202020204" pitchFamily="34" charset="0"/>
              </a:rPr>
              <a:t>AsurDx</a:t>
            </a:r>
            <a:r>
              <a:rPr lang="en-US" sz="2000" dirty="0">
                <a:solidFill>
                  <a:srgbClr val="24216C"/>
                </a:solidFill>
                <a:effectLst/>
                <a:latin typeface="Arial" panose="020B0604020202020204" pitchFamily="34" charset="0"/>
                <a:ea typeface="Arial" panose="020B0604020202020204" pitchFamily="34" charset="0"/>
              </a:rPr>
              <a:t>™</a:t>
            </a:r>
            <a:r>
              <a:rPr lang="en-US" sz="2000" spc="-10"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Chlamydia abortus Antibody</a:t>
            </a:r>
            <a:r>
              <a:rPr lang="en-US" sz="2000" spc="3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ELISA</a:t>
            </a:r>
            <a:r>
              <a:rPr lang="en-US" sz="2000" spc="-3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Test</a:t>
            </a:r>
            <a:r>
              <a:rPr lang="en-US" sz="2000" spc="-45" dirty="0">
                <a:solidFill>
                  <a:srgbClr val="24216C"/>
                </a:solidFill>
                <a:effectLst/>
                <a:latin typeface="Arial" panose="020B0604020202020204" pitchFamily="34" charset="0"/>
                <a:ea typeface="Arial" panose="020B0604020202020204" pitchFamily="34" charset="0"/>
              </a:rPr>
              <a:t> </a:t>
            </a:r>
            <a:r>
              <a:rPr lang="en-US" sz="2000" spc="-25" dirty="0">
                <a:solidFill>
                  <a:srgbClr val="24216C"/>
                </a:solidFill>
                <a:effectLst/>
                <a:latin typeface="Arial" panose="020B0604020202020204" pitchFamily="34" charset="0"/>
                <a:ea typeface="Arial" panose="020B0604020202020204" pitchFamily="34" charset="0"/>
              </a:rPr>
              <a:t>Kit: </a:t>
            </a:r>
            <a:r>
              <a:rPr lang="en-US" sz="2000" spc="-25" dirty="0">
                <a:solidFill>
                  <a:srgbClr val="24216C"/>
                </a:solidFill>
                <a:latin typeface="Arial" panose="020B0604020202020204" pitchFamily="34" charset="0"/>
                <a:ea typeface="Arial" panose="020B0604020202020204" pitchFamily="34" charset="0"/>
              </a:rPr>
              <a:t>Specificity</a:t>
            </a:r>
            <a:r>
              <a:rPr lang="en-US" sz="2000" spc="-25" dirty="0">
                <a:solidFill>
                  <a:srgbClr val="24216C"/>
                </a:solidFill>
                <a:effectLst/>
                <a:latin typeface="Arial" panose="020B0604020202020204" pitchFamily="34" charset="0"/>
                <a:ea typeface="Arial" panose="020B0604020202020204" pitchFamily="34" charset="0"/>
              </a:rPr>
              <a:t> 99.1%</a:t>
            </a:r>
            <a:endParaRPr lang="en-US" sz="2000" dirty="0">
              <a:effectLst/>
              <a:latin typeface="Arial" panose="020B0604020202020204" pitchFamily="34" charset="0"/>
              <a:ea typeface="Arial" panose="020B0604020202020204" pitchFamily="34" charset="0"/>
            </a:endParaRPr>
          </a:p>
        </p:txBody>
      </p:sp>
      <p:pic>
        <p:nvPicPr>
          <p:cNvPr id="4" name="Picture 3">
            <a:extLst>
              <a:ext uri="{FF2B5EF4-FFF2-40B4-BE49-F238E27FC236}">
                <a16:creationId xmlns:a16="http://schemas.microsoft.com/office/drawing/2014/main" id="{41B9014D-7AD1-E757-61AA-B3782DCC6CF5}"/>
              </a:ext>
            </a:extLst>
          </p:cNvPr>
          <p:cNvPicPr>
            <a:picLocks noChangeAspect="1"/>
          </p:cNvPicPr>
          <p:nvPr/>
        </p:nvPicPr>
        <p:blipFill>
          <a:blip r:embed="rId10"/>
          <a:stretch>
            <a:fillRect/>
          </a:stretch>
        </p:blipFill>
        <p:spPr>
          <a:xfrm>
            <a:off x="121733" y="486947"/>
            <a:ext cx="9536616" cy="5983954"/>
          </a:xfrm>
          <a:prstGeom prst="rect">
            <a:avLst/>
          </a:prstGeom>
        </p:spPr>
      </p:pic>
    </p:spTree>
    <p:extLst>
      <p:ext uri="{BB962C8B-B14F-4D97-AF65-F5344CB8AC3E}">
        <p14:creationId xmlns:p14="http://schemas.microsoft.com/office/powerpoint/2010/main" val="41549880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A36536-FBD4-A0EB-9812-E4610025B620}"/>
            </a:ext>
          </a:extLst>
        </p:cNvPr>
        <p:cNvGrpSpPr/>
        <p:nvPr/>
      </p:nvGrpSpPr>
      <p:grpSpPr>
        <a:xfrm>
          <a:off x="0" y="0"/>
          <a:ext cx="0" cy="0"/>
          <a:chOff x="0" y="0"/>
          <a:chExt cx="0" cy="0"/>
        </a:xfrm>
      </p:grpSpPr>
      <p:sp>
        <p:nvSpPr>
          <p:cNvPr id="2" name="object 3">
            <a:extLst>
              <a:ext uri="{FF2B5EF4-FFF2-40B4-BE49-F238E27FC236}">
                <a16:creationId xmlns:a16="http://schemas.microsoft.com/office/drawing/2014/main" id="{8CBA0507-F876-1C40-4C52-4C1F524E0A7A}"/>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4">
            <a:extLst>
              <a:ext uri="{FF2B5EF4-FFF2-40B4-BE49-F238E27FC236}">
                <a16:creationId xmlns:a16="http://schemas.microsoft.com/office/drawing/2014/main" id="{FE1CEC8D-DA46-3D3E-FCAD-AA12B099F295}"/>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9" name="object 5">
            <a:extLst>
              <a:ext uri="{FF2B5EF4-FFF2-40B4-BE49-F238E27FC236}">
                <a16:creationId xmlns:a16="http://schemas.microsoft.com/office/drawing/2014/main" id="{A5C9288E-FE62-1F08-C4A9-5CBFB71F1628}"/>
              </a:ext>
            </a:extLst>
          </p:cNvPr>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0" name="object 8">
            <a:extLst>
              <a:ext uri="{FF2B5EF4-FFF2-40B4-BE49-F238E27FC236}">
                <a16:creationId xmlns:a16="http://schemas.microsoft.com/office/drawing/2014/main" id="{B9D2ADE5-16A4-52FD-2C9C-31911A8B8CF2}"/>
              </a:ext>
            </a:extLst>
          </p:cNvPr>
          <p:cNvPicPr/>
          <p:nvPr/>
        </p:nvPicPr>
        <p:blipFill>
          <a:blip r:embed="rId3" cstate="print"/>
          <a:stretch>
            <a:fillRect/>
          </a:stretch>
        </p:blipFill>
        <p:spPr>
          <a:xfrm>
            <a:off x="9095231" y="5026152"/>
            <a:ext cx="755903" cy="505968"/>
          </a:xfrm>
          <a:prstGeom prst="rect">
            <a:avLst/>
          </a:prstGeom>
        </p:spPr>
      </p:pic>
      <p:pic>
        <p:nvPicPr>
          <p:cNvPr id="11" name="object 9">
            <a:extLst>
              <a:ext uri="{FF2B5EF4-FFF2-40B4-BE49-F238E27FC236}">
                <a16:creationId xmlns:a16="http://schemas.microsoft.com/office/drawing/2014/main" id="{FCC44A10-30A3-0061-DBFB-40CF52B0B9C3}"/>
              </a:ext>
            </a:extLst>
          </p:cNvPr>
          <p:cNvPicPr/>
          <p:nvPr/>
        </p:nvPicPr>
        <p:blipFill>
          <a:blip r:embed="rId4" cstate="print"/>
          <a:stretch>
            <a:fillRect/>
          </a:stretch>
        </p:blipFill>
        <p:spPr>
          <a:xfrm>
            <a:off x="9095231" y="3435096"/>
            <a:ext cx="755903" cy="502919"/>
          </a:xfrm>
          <a:prstGeom prst="rect">
            <a:avLst/>
          </a:prstGeom>
        </p:spPr>
      </p:pic>
      <p:pic>
        <p:nvPicPr>
          <p:cNvPr id="12" name="object 10">
            <a:extLst>
              <a:ext uri="{FF2B5EF4-FFF2-40B4-BE49-F238E27FC236}">
                <a16:creationId xmlns:a16="http://schemas.microsoft.com/office/drawing/2014/main" id="{DFD45E7E-22AC-4805-E88B-D9C68BE2E915}"/>
              </a:ext>
            </a:extLst>
          </p:cNvPr>
          <p:cNvPicPr/>
          <p:nvPr/>
        </p:nvPicPr>
        <p:blipFill>
          <a:blip r:embed="rId5" cstate="print"/>
          <a:stretch>
            <a:fillRect/>
          </a:stretch>
        </p:blipFill>
        <p:spPr>
          <a:xfrm>
            <a:off x="9095231" y="4245864"/>
            <a:ext cx="755903" cy="502919"/>
          </a:xfrm>
          <a:prstGeom prst="rect">
            <a:avLst/>
          </a:prstGeom>
        </p:spPr>
      </p:pic>
      <p:pic>
        <p:nvPicPr>
          <p:cNvPr id="13" name="object 11">
            <a:extLst>
              <a:ext uri="{FF2B5EF4-FFF2-40B4-BE49-F238E27FC236}">
                <a16:creationId xmlns:a16="http://schemas.microsoft.com/office/drawing/2014/main" id="{8DB69E11-90FA-99C2-E24D-A6DB37145E05}"/>
              </a:ext>
            </a:extLst>
          </p:cNvPr>
          <p:cNvPicPr/>
          <p:nvPr/>
        </p:nvPicPr>
        <p:blipFill>
          <a:blip r:embed="rId6" cstate="print"/>
          <a:stretch>
            <a:fillRect/>
          </a:stretch>
        </p:blipFill>
        <p:spPr>
          <a:xfrm>
            <a:off x="9095231" y="5711952"/>
            <a:ext cx="755903" cy="502920"/>
          </a:xfrm>
          <a:prstGeom prst="rect">
            <a:avLst/>
          </a:prstGeom>
        </p:spPr>
      </p:pic>
      <p:pic>
        <p:nvPicPr>
          <p:cNvPr id="14" name="object 12">
            <a:extLst>
              <a:ext uri="{FF2B5EF4-FFF2-40B4-BE49-F238E27FC236}">
                <a16:creationId xmlns:a16="http://schemas.microsoft.com/office/drawing/2014/main" id="{0DBCBD2E-D397-C528-1A71-47127E723956}"/>
              </a:ext>
            </a:extLst>
          </p:cNvPr>
          <p:cNvPicPr/>
          <p:nvPr/>
        </p:nvPicPr>
        <p:blipFill>
          <a:blip r:embed="rId7" cstate="print"/>
          <a:stretch>
            <a:fillRect/>
          </a:stretch>
        </p:blipFill>
        <p:spPr>
          <a:xfrm>
            <a:off x="9549383" y="36576"/>
            <a:ext cx="348246" cy="2884170"/>
          </a:xfrm>
          <a:prstGeom prst="rect">
            <a:avLst/>
          </a:prstGeom>
        </p:spPr>
      </p:pic>
      <p:sp>
        <p:nvSpPr>
          <p:cNvPr id="15" name="object 13">
            <a:extLst>
              <a:ext uri="{FF2B5EF4-FFF2-40B4-BE49-F238E27FC236}">
                <a16:creationId xmlns:a16="http://schemas.microsoft.com/office/drawing/2014/main" id="{85974ADB-4C78-00BF-6B8C-391C46C40954}"/>
              </a:ext>
            </a:extLst>
          </p:cNvPr>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6" name="object 14">
            <a:extLst>
              <a:ext uri="{FF2B5EF4-FFF2-40B4-BE49-F238E27FC236}">
                <a16:creationId xmlns:a16="http://schemas.microsoft.com/office/drawing/2014/main" id="{0DBA0A86-4096-D58F-35EE-9D820365FB6F}"/>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5">
            <a:extLst>
              <a:ext uri="{FF2B5EF4-FFF2-40B4-BE49-F238E27FC236}">
                <a16:creationId xmlns:a16="http://schemas.microsoft.com/office/drawing/2014/main" id="{4807DE23-4D30-D4CD-FE94-BF74E8755EB9}"/>
              </a:ext>
            </a:extLst>
          </p:cNvPr>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6">
            <a:extLst>
              <a:ext uri="{FF2B5EF4-FFF2-40B4-BE49-F238E27FC236}">
                <a16:creationId xmlns:a16="http://schemas.microsoft.com/office/drawing/2014/main" id="{CC1BF7AC-8C17-FA5C-39B3-85944E96C8C8}"/>
              </a:ext>
            </a:extLst>
          </p:cNvPr>
          <p:cNvGrpSpPr/>
          <p:nvPr/>
        </p:nvGrpSpPr>
        <p:grpSpPr>
          <a:xfrm>
            <a:off x="-6349" y="5894578"/>
            <a:ext cx="1031240" cy="970280"/>
            <a:chOff x="-6349" y="5894578"/>
            <a:chExt cx="1031240" cy="970280"/>
          </a:xfrm>
        </p:grpSpPr>
        <p:sp>
          <p:nvSpPr>
            <p:cNvPr id="19" name="object 17">
              <a:extLst>
                <a:ext uri="{FF2B5EF4-FFF2-40B4-BE49-F238E27FC236}">
                  <a16:creationId xmlns:a16="http://schemas.microsoft.com/office/drawing/2014/main" id="{DDC1584B-9D9C-DD71-DE4B-21819B6193CB}"/>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18">
              <a:extLst>
                <a:ext uri="{FF2B5EF4-FFF2-40B4-BE49-F238E27FC236}">
                  <a16:creationId xmlns:a16="http://schemas.microsoft.com/office/drawing/2014/main" id="{FD499FF6-AEF0-9974-82D2-7406052A6717}"/>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19">
              <a:extLst>
                <a:ext uri="{FF2B5EF4-FFF2-40B4-BE49-F238E27FC236}">
                  <a16:creationId xmlns:a16="http://schemas.microsoft.com/office/drawing/2014/main" id="{76E1B999-EB62-A187-420B-8B12F83F5C4C}"/>
                </a:ext>
              </a:extLst>
            </p:cNvPr>
            <p:cNvPicPr/>
            <p:nvPr/>
          </p:nvPicPr>
          <p:blipFill>
            <a:blip r:embed="rId8" cstate="print"/>
            <a:stretch>
              <a:fillRect/>
            </a:stretch>
          </p:blipFill>
          <p:spPr>
            <a:xfrm>
              <a:off x="182879" y="6092952"/>
              <a:ext cx="688848" cy="667510"/>
            </a:xfrm>
            <a:prstGeom prst="rect">
              <a:avLst/>
            </a:prstGeom>
          </p:spPr>
        </p:pic>
      </p:grpSp>
      <p:sp>
        <p:nvSpPr>
          <p:cNvPr id="22" name="object 20">
            <a:extLst>
              <a:ext uri="{FF2B5EF4-FFF2-40B4-BE49-F238E27FC236}">
                <a16:creationId xmlns:a16="http://schemas.microsoft.com/office/drawing/2014/main" id="{2493C57A-6030-768B-E77C-7C3B1821E935}"/>
              </a:ext>
            </a:extLst>
          </p:cNvPr>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3" name="object 21">
            <a:extLst>
              <a:ext uri="{FF2B5EF4-FFF2-40B4-BE49-F238E27FC236}">
                <a16:creationId xmlns:a16="http://schemas.microsoft.com/office/drawing/2014/main" id="{7F8E50A9-6B9C-6136-438C-C86AEC3080F9}"/>
              </a:ext>
            </a:extLst>
          </p:cNvPr>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24" name="object 44">
            <a:extLst>
              <a:ext uri="{FF2B5EF4-FFF2-40B4-BE49-F238E27FC236}">
                <a16:creationId xmlns:a16="http://schemas.microsoft.com/office/drawing/2014/main" id="{6E36F65D-5F9F-ED9D-C6AC-DFD6BBDE9266}"/>
              </a:ext>
            </a:extLst>
          </p:cNvPr>
          <p:cNvPicPr/>
          <p:nvPr/>
        </p:nvPicPr>
        <p:blipFill>
          <a:blip r:embed="rId9" cstate="print"/>
          <a:stretch>
            <a:fillRect/>
          </a:stretch>
        </p:blipFill>
        <p:spPr>
          <a:xfrm>
            <a:off x="5751576" y="6385553"/>
            <a:ext cx="3694937" cy="472446"/>
          </a:xfrm>
          <a:prstGeom prst="rect">
            <a:avLst/>
          </a:prstGeom>
        </p:spPr>
      </p:pic>
      <p:sp>
        <p:nvSpPr>
          <p:cNvPr id="25" name="object 45">
            <a:extLst>
              <a:ext uri="{FF2B5EF4-FFF2-40B4-BE49-F238E27FC236}">
                <a16:creationId xmlns:a16="http://schemas.microsoft.com/office/drawing/2014/main" id="{7DE7DC0F-8B9B-4E60-18A4-3BD1BF24B235}"/>
              </a:ext>
            </a:extLst>
          </p:cNvPr>
          <p:cNvSpPr txBox="1">
            <a:spLocks/>
          </p:cNvSpPr>
          <p:nvPr/>
        </p:nvSpPr>
        <p:spPr>
          <a:xfrm>
            <a:off x="5886703" y="6494703"/>
            <a:ext cx="3409315" cy="254634"/>
          </a:xfrm>
          <a:prstGeom prst="rect">
            <a:avLst/>
          </a:prstGeom>
        </p:spPr>
        <p:txBody>
          <a:bodyPr vert="horz" wrap="square" lIns="0" tIns="0" rIns="0" bIns="0" rtlCol="0">
            <a:spAutoFit/>
          </a:bodyPr>
          <a:lstStyle>
            <a:defPPr>
              <a:defRPr kern="0"/>
            </a:defPPr>
          </a:lstStyle>
          <a:p>
            <a:pPr marL="12700">
              <a:lnSpc>
                <a:spcPts val="1810"/>
              </a:lnSpc>
            </a:pPr>
            <a:r>
              <a:rPr lang="en-US" spc="-50"/>
              <a:t>Making</a:t>
            </a:r>
            <a:r>
              <a:rPr lang="en-US" spc="-95"/>
              <a:t> </a:t>
            </a:r>
            <a:r>
              <a:rPr lang="en-US" spc="-90"/>
              <a:t>Animals</a:t>
            </a:r>
            <a:r>
              <a:rPr lang="en-US" spc="-75"/>
              <a:t> </a:t>
            </a:r>
            <a:r>
              <a:rPr lang="en-US" spc="-55"/>
              <a:t>Healtier</a:t>
            </a:r>
            <a:r>
              <a:rPr lang="en-US" spc="-70"/>
              <a:t> </a:t>
            </a:r>
            <a:r>
              <a:rPr lang="en-US" spc="-80"/>
              <a:t>and</a:t>
            </a:r>
            <a:r>
              <a:rPr lang="en-US" spc="-90"/>
              <a:t> </a:t>
            </a:r>
            <a:r>
              <a:rPr lang="en-US" spc="-120"/>
              <a:t>Safer </a:t>
            </a:r>
            <a:r>
              <a:rPr lang="en-US" spc="-475"/>
              <a:t>®</a:t>
            </a:r>
            <a:endParaRPr lang="en-US" spc="-475" dirty="0"/>
          </a:p>
        </p:txBody>
      </p:sp>
      <p:sp>
        <p:nvSpPr>
          <p:cNvPr id="27" name="object 32">
            <a:extLst>
              <a:ext uri="{FF2B5EF4-FFF2-40B4-BE49-F238E27FC236}">
                <a16:creationId xmlns:a16="http://schemas.microsoft.com/office/drawing/2014/main" id="{37BC0033-3548-CD8A-CE6E-61962086603D}"/>
              </a:ext>
            </a:extLst>
          </p:cNvPr>
          <p:cNvSpPr txBox="1">
            <a:spLocks/>
          </p:cNvSpPr>
          <p:nvPr/>
        </p:nvSpPr>
        <p:spPr>
          <a:xfrm>
            <a:off x="5769877" y="6494703"/>
            <a:ext cx="3526142" cy="230832"/>
          </a:xfrm>
          <a:prstGeom prst="rect">
            <a:avLst/>
          </a:prstGeom>
        </p:spPr>
        <p:txBody>
          <a:bodyPr vert="horz" wrap="square" lIns="0" tIns="0" rIns="0" bIns="0" rtlCol="0">
            <a:spAutoFit/>
          </a:bodyPr>
          <a:lstStyle>
            <a:defPPr>
              <a:defRPr kern="0"/>
            </a:defPPr>
          </a:lstStyle>
          <a:p>
            <a:pPr marL="12700">
              <a:lnSpc>
                <a:spcPts val="1810"/>
              </a:lnSpc>
            </a:pPr>
            <a:r>
              <a:rPr lang="en-US" i="1" spc="-50">
                <a:solidFill>
                  <a:schemeClr val="bg1"/>
                </a:solidFill>
              </a:rPr>
              <a:t>Making</a:t>
            </a:r>
            <a:r>
              <a:rPr lang="en-US" i="1" spc="-95">
                <a:solidFill>
                  <a:schemeClr val="bg1"/>
                </a:solidFill>
              </a:rPr>
              <a:t> </a:t>
            </a:r>
            <a:r>
              <a:rPr lang="en-US" i="1" spc="-90">
                <a:solidFill>
                  <a:schemeClr val="bg1"/>
                </a:solidFill>
              </a:rPr>
              <a:t>Animals</a:t>
            </a:r>
            <a:r>
              <a:rPr lang="en-US" i="1" spc="-75">
                <a:solidFill>
                  <a:schemeClr val="bg1"/>
                </a:solidFill>
              </a:rPr>
              <a:t> </a:t>
            </a:r>
            <a:r>
              <a:rPr lang="en-US" i="1" spc="-55">
                <a:solidFill>
                  <a:schemeClr val="bg1"/>
                </a:solidFill>
              </a:rPr>
              <a:t>Healthier</a:t>
            </a:r>
            <a:r>
              <a:rPr lang="en-US" i="1" spc="-70">
                <a:solidFill>
                  <a:schemeClr val="bg1"/>
                </a:solidFill>
              </a:rPr>
              <a:t> </a:t>
            </a:r>
            <a:r>
              <a:rPr lang="en-US" i="1" spc="-80">
                <a:solidFill>
                  <a:schemeClr val="bg1"/>
                </a:solidFill>
              </a:rPr>
              <a:t>and</a:t>
            </a:r>
            <a:r>
              <a:rPr lang="en-US" i="1" spc="-90">
                <a:solidFill>
                  <a:schemeClr val="bg1"/>
                </a:solidFill>
              </a:rPr>
              <a:t> </a:t>
            </a:r>
            <a:r>
              <a:rPr lang="en-US" i="1" spc="-120">
                <a:solidFill>
                  <a:schemeClr val="bg1"/>
                </a:solidFill>
              </a:rPr>
              <a:t>Safer </a:t>
            </a:r>
            <a:r>
              <a:rPr lang="en-US" i="1" spc="-475">
                <a:solidFill>
                  <a:schemeClr val="bg1"/>
                </a:solidFill>
              </a:rPr>
              <a:t>®</a:t>
            </a:r>
            <a:endParaRPr lang="en-US" i="1" spc="-475" dirty="0">
              <a:solidFill>
                <a:schemeClr val="bg1"/>
              </a:solidFill>
            </a:endParaRPr>
          </a:p>
        </p:txBody>
      </p:sp>
      <p:sp>
        <p:nvSpPr>
          <p:cNvPr id="6" name="Textbox 32">
            <a:extLst>
              <a:ext uri="{FF2B5EF4-FFF2-40B4-BE49-F238E27FC236}">
                <a16:creationId xmlns:a16="http://schemas.microsoft.com/office/drawing/2014/main" id="{5FC77F09-8C32-E111-2165-9456A4F51AD8}"/>
              </a:ext>
            </a:extLst>
          </p:cNvPr>
          <p:cNvSpPr txBox="1">
            <a:spLocks/>
          </p:cNvSpPr>
          <p:nvPr/>
        </p:nvSpPr>
        <p:spPr>
          <a:xfrm>
            <a:off x="182879" y="54574"/>
            <a:ext cx="9213646" cy="287020"/>
          </a:xfrm>
          <a:prstGeom prst="rect">
            <a:avLst/>
          </a:prstGeom>
          <a:solidFill>
            <a:srgbClr val="FFC000"/>
          </a:solidFill>
        </p:spPr>
        <p:txBody>
          <a:bodyPr wrap="square" lIns="0" tIns="0" rIns="0" bIns="0" rtlCol="0">
            <a:noAutofit/>
          </a:bodyPr>
          <a:lstStyle/>
          <a:p>
            <a:pPr marL="42545" marR="0">
              <a:spcBef>
                <a:spcPts val="325"/>
              </a:spcBef>
              <a:tabLst>
                <a:tab pos="4321810" algn="l"/>
              </a:tabLst>
            </a:pPr>
            <a:r>
              <a:rPr lang="en-US" sz="2000" dirty="0" err="1">
                <a:solidFill>
                  <a:srgbClr val="24216C"/>
                </a:solidFill>
                <a:effectLst/>
                <a:latin typeface="Arial" panose="020B0604020202020204" pitchFamily="34" charset="0"/>
                <a:ea typeface="Arial" panose="020B0604020202020204" pitchFamily="34" charset="0"/>
              </a:rPr>
              <a:t>AsurDx</a:t>
            </a:r>
            <a:r>
              <a:rPr lang="en-US" sz="2000" dirty="0">
                <a:solidFill>
                  <a:srgbClr val="24216C"/>
                </a:solidFill>
                <a:effectLst/>
                <a:latin typeface="Arial" panose="020B0604020202020204" pitchFamily="34" charset="0"/>
                <a:ea typeface="Arial" panose="020B0604020202020204" pitchFamily="34" charset="0"/>
              </a:rPr>
              <a:t>™</a:t>
            </a:r>
            <a:r>
              <a:rPr lang="en-US" sz="2000" spc="-10"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M. paratuberculosis (MAP) Antibody</a:t>
            </a:r>
            <a:r>
              <a:rPr lang="en-US" sz="2000" spc="3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ELISA</a:t>
            </a:r>
            <a:r>
              <a:rPr lang="en-US" sz="2000" spc="-3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Test</a:t>
            </a:r>
            <a:r>
              <a:rPr lang="en-US" sz="2000" spc="-45" dirty="0">
                <a:solidFill>
                  <a:srgbClr val="24216C"/>
                </a:solidFill>
                <a:effectLst/>
                <a:latin typeface="Arial" panose="020B0604020202020204" pitchFamily="34" charset="0"/>
                <a:ea typeface="Arial" panose="020B0604020202020204" pitchFamily="34" charset="0"/>
              </a:rPr>
              <a:t> </a:t>
            </a:r>
            <a:r>
              <a:rPr lang="en-US" sz="2000" spc="-25" dirty="0">
                <a:solidFill>
                  <a:srgbClr val="24216C"/>
                </a:solidFill>
                <a:effectLst/>
                <a:latin typeface="Arial" panose="020B0604020202020204" pitchFamily="34" charset="0"/>
                <a:ea typeface="Arial" panose="020B0604020202020204" pitchFamily="34" charset="0"/>
              </a:rPr>
              <a:t>Kit: </a:t>
            </a:r>
            <a:r>
              <a:rPr lang="en-US" sz="2000" spc="-25" dirty="0">
                <a:solidFill>
                  <a:srgbClr val="24216C"/>
                </a:solidFill>
                <a:latin typeface="Arial" panose="020B0604020202020204" pitchFamily="34" charset="0"/>
                <a:ea typeface="Arial" panose="020B0604020202020204" pitchFamily="34" charset="0"/>
              </a:rPr>
              <a:t>S</a:t>
            </a:r>
            <a:r>
              <a:rPr lang="en-US" sz="2000" spc="-25" dirty="0">
                <a:solidFill>
                  <a:srgbClr val="24216C"/>
                </a:solidFill>
                <a:effectLst/>
                <a:latin typeface="Arial" panose="020B0604020202020204" pitchFamily="34" charset="0"/>
                <a:ea typeface="Arial" panose="020B0604020202020204" pitchFamily="34" charset="0"/>
              </a:rPr>
              <a:t>ensitivity 98.14%</a:t>
            </a:r>
            <a:endParaRPr lang="en-US" sz="2000" dirty="0">
              <a:effectLst/>
              <a:latin typeface="Arial" panose="020B0604020202020204" pitchFamily="34" charset="0"/>
              <a:ea typeface="Arial" panose="020B0604020202020204" pitchFamily="34" charset="0"/>
            </a:endParaRPr>
          </a:p>
        </p:txBody>
      </p:sp>
      <p:pic>
        <p:nvPicPr>
          <p:cNvPr id="4" name="Picture 3">
            <a:extLst>
              <a:ext uri="{FF2B5EF4-FFF2-40B4-BE49-F238E27FC236}">
                <a16:creationId xmlns:a16="http://schemas.microsoft.com/office/drawing/2014/main" id="{3277A137-A91F-4B81-22B6-161547F99A4D}"/>
              </a:ext>
            </a:extLst>
          </p:cNvPr>
          <p:cNvPicPr>
            <a:picLocks noChangeAspect="1"/>
          </p:cNvPicPr>
          <p:nvPr/>
        </p:nvPicPr>
        <p:blipFill>
          <a:blip r:embed="rId10"/>
          <a:stretch>
            <a:fillRect/>
          </a:stretch>
        </p:blipFill>
        <p:spPr>
          <a:xfrm>
            <a:off x="-395871" y="359500"/>
            <a:ext cx="10896600" cy="6049984"/>
          </a:xfrm>
          <a:prstGeom prst="rect">
            <a:avLst/>
          </a:prstGeom>
        </p:spPr>
      </p:pic>
    </p:spTree>
    <p:extLst>
      <p:ext uri="{BB962C8B-B14F-4D97-AF65-F5344CB8AC3E}">
        <p14:creationId xmlns:p14="http://schemas.microsoft.com/office/powerpoint/2010/main" val="14007784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73DE64-9941-91C7-6237-E39F5BCFEC9C}"/>
            </a:ext>
          </a:extLst>
        </p:cNvPr>
        <p:cNvGrpSpPr/>
        <p:nvPr/>
      </p:nvGrpSpPr>
      <p:grpSpPr>
        <a:xfrm>
          <a:off x="0" y="0"/>
          <a:ext cx="0" cy="0"/>
          <a:chOff x="0" y="0"/>
          <a:chExt cx="0" cy="0"/>
        </a:xfrm>
      </p:grpSpPr>
      <p:sp>
        <p:nvSpPr>
          <p:cNvPr id="2" name="object 3">
            <a:extLst>
              <a:ext uri="{FF2B5EF4-FFF2-40B4-BE49-F238E27FC236}">
                <a16:creationId xmlns:a16="http://schemas.microsoft.com/office/drawing/2014/main" id="{7F513E57-2586-AADC-FDFA-1D0E36493996}"/>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4">
            <a:extLst>
              <a:ext uri="{FF2B5EF4-FFF2-40B4-BE49-F238E27FC236}">
                <a16:creationId xmlns:a16="http://schemas.microsoft.com/office/drawing/2014/main" id="{F9991F9D-00FB-FF9E-64A4-D653C6EABFA9}"/>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9" name="object 5">
            <a:extLst>
              <a:ext uri="{FF2B5EF4-FFF2-40B4-BE49-F238E27FC236}">
                <a16:creationId xmlns:a16="http://schemas.microsoft.com/office/drawing/2014/main" id="{30B5D4B0-A724-8F4A-1637-32214C99B95F}"/>
              </a:ext>
            </a:extLst>
          </p:cNvPr>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0" name="object 8">
            <a:extLst>
              <a:ext uri="{FF2B5EF4-FFF2-40B4-BE49-F238E27FC236}">
                <a16:creationId xmlns:a16="http://schemas.microsoft.com/office/drawing/2014/main" id="{4CC8DEF3-9E90-8DD5-B8A9-9B59599E82FB}"/>
              </a:ext>
            </a:extLst>
          </p:cNvPr>
          <p:cNvPicPr/>
          <p:nvPr/>
        </p:nvPicPr>
        <p:blipFill>
          <a:blip r:embed="rId3" cstate="print"/>
          <a:stretch>
            <a:fillRect/>
          </a:stretch>
        </p:blipFill>
        <p:spPr>
          <a:xfrm>
            <a:off x="9095231" y="5026152"/>
            <a:ext cx="755903" cy="505968"/>
          </a:xfrm>
          <a:prstGeom prst="rect">
            <a:avLst/>
          </a:prstGeom>
        </p:spPr>
      </p:pic>
      <p:pic>
        <p:nvPicPr>
          <p:cNvPr id="11" name="object 9">
            <a:extLst>
              <a:ext uri="{FF2B5EF4-FFF2-40B4-BE49-F238E27FC236}">
                <a16:creationId xmlns:a16="http://schemas.microsoft.com/office/drawing/2014/main" id="{C3DA9164-A00C-5156-26AF-4723FD0F36B9}"/>
              </a:ext>
            </a:extLst>
          </p:cNvPr>
          <p:cNvPicPr/>
          <p:nvPr/>
        </p:nvPicPr>
        <p:blipFill>
          <a:blip r:embed="rId4" cstate="print"/>
          <a:stretch>
            <a:fillRect/>
          </a:stretch>
        </p:blipFill>
        <p:spPr>
          <a:xfrm>
            <a:off x="9095231" y="3435096"/>
            <a:ext cx="755903" cy="502919"/>
          </a:xfrm>
          <a:prstGeom prst="rect">
            <a:avLst/>
          </a:prstGeom>
        </p:spPr>
      </p:pic>
      <p:pic>
        <p:nvPicPr>
          <p:cNvPr id="12" name="object 10">
            <a:extLst>
              <a:ext uri="{FF2B5EF4-FFF2-40B4-BE49-F238E27FC236}">
                <a16:creationId xmlns:a16="http://schemas.microsoft.com/office/drawing/2014/main" id="{9988EA66-320A-DB4D-047D-AC9594C63F5C}"/>
              </a:ext>
            </a:extLst>
          </p:cNvPr>
          <p:cNvPicPr/>
          <p:nvPr/>
        </p:nvPicPr>
        <p:blipFill>
          <a:blip r:embed="rId5" cstate="print"/>
          <a:stretch>
            <a:fillRect/>
          </a:stretch>
        </p:blipFill>
        <p:spPr>
          <a:xfrm>
            <a:off x="9095231" y="4245864"/>
            <a:ext cx="755903" cy="502919"/>
          </a:xfrm>
          <a:prstGeom prst="rect">
            <a:avLst/>
          </a:prstGeom>
        </p:spPr>
      </p:pic>
      <p:pic>
        <p:nvPicPr>
          <p:cNvPr id="13" name="object 11">
            <a:extLst>
              <a:ext uri="{FF2B5EF4-FFF2-40B4-BE49-F238E27FC236}">
                <a16:creationId xmlns:a16="http://schemas.microsoft.com/office/drawing/2014/main" id="{E35D6C00-0525-DE0B-798F-771DF59B49E4}"/>
              </a:ext>
            </a:extLst>
          </p:cNvPr>
          <p:cNvPicPr/>
          <p:nvPr/>
        </p:nvPicPr>
        <p:blipFill>
          <a:blip r:embed="rId6" cstate="print"/>
          <a:stretch>
            <a:fillRect/>
          </a:stretch>
        </p:blipFill>
        <p:spPr>
          <a:xfrm>
            <a:off x="9095231" y="5711952"/>
            <a:ext cx="755903" cy="502920"/>
          </a:xfrm>
          <a:prstGeom prst="rect">
            <a:avLst/>
          </a:prstGeom>
        </p:spPr>
      </p:pic>
      <p:pic>
        <p:nvPicPr>
          <p:cNvPr id="14" name="object 12">
            <a:extLst>
              <a:ext uri="{FF2B5EF4-FFF2-40B4-BE49-F238E27FC236}">
                <a16:creationId xmlns:a16="http://schemas.microsoft.com/office/drawing/2014/main" id="{65BB6B7E-1146-2CBB-C92A-61BB6CE4B603}"/>
              </a:ext>
            </a:extLst>
          </p:cNvPr>
          <p:cNvPicPr/>
          <p:nvPr/>
        </p:nvPicPr>
        <p:blipFill>
          <a:blip r:embed="rId7" cstate="print"/>
          <a:stretch>
            <a:fillRect/>
          </a:stretch>
        </p:blipFill>
        <p:spPr>
          <a:xfrm>
            <a:off x="9549383" y="36576"/>
            <a:ext cx="348246" cy="2884170"/>
          </a:xfrm>
          <a:prstGeom prst="rect">
            <a:avLst/>
          </a:prstGeom>
        </p:spPr>
      </p:pic>
      <p:sp>
        <p:nvSpPr>
          <p:cNvPr id="15" name="object 13">
            <a:extLst>
              <a:ext uri="{FF2B5EF4-FFF2-40B4-BE49-F238E27FC236}">
                <a16:creationId xmlns:a16="http://schemas.microsoft.com/office/drawing/2014/main" id="{CA774443-F951-4F1C-DE69-53E24128746C}"/>
              </a:ext>
            </a:extLst>
          </p:cNvPr>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6" name="object 14">
            <a:extLst>
              <a:ext uri="{FF2B5EF4-FFF2-40B4-BE49-F238E27FC236}">
                <a16:creationId xmlns:a16="http://schemas.microsoft.com/office/drawing/2014/main" id="{DABDE231-5914-8E2D-7C4E-E00BC2C6CBCD}"/>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5">
            <a:extLst>
              <a:ext uri="{FF2B5EF4-FFF2-40B4-BE49-F238E27FC236}">
                <a16:creationId xmlns:a16="http://schemas.microsoft.com/office/drawing/2014/main" id="{07E20991-6F3F-AD97-51A0-164DB5CFEEA4}"/>
              </a:ext>
            </a:extLst>
          </p:cNvPr>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6">
            <a:extLst>
              <a:ext uri="{FF2B5EF4-FFF2-40B4-BE49-F238E27FC236}">
                <a16:creationId xmlns:a16="http://schemas.microsoft.com/office/drawing/2014/main" id="{D942ED73-0F1B-A6D1-6676-FB34965EE070}"/>
              </a:ext>
            </a:extLst>
          </p:cNvPr>
          <p:cNvGrpSpPr/>
          <p:nvPr/>
        </p:nvGrpSpPr>
        <p:grpSpPr>
          <a:xfrm>
            <a:off x="-6349" y="5894578"/>
            <a:ext cx="1031240" cy="970280"/>
            <a:chOff x="-6349" y="5894578"/>
            <a:chExt cx="1031240" cy="970280"/>
          </a:xfrm>
        </p:grpSpPr>
        <p:sp>
          <p:nvSpPr>
            <p:cNvPr id="19" name="object 17">
              <a:extLst>
                <a:ext uri="{FF2B5EF4-FFF2-40B4-BE49-F238E27FC236}">
                  <a16:creationId xmlns:a16="http://schemas.microsoft.com/office/drawing/2014/main" id="{173B52D0-B042-98EB-46FE-2C3179961723}"/>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18">
              <a:extLst>
                <a:ext uri="{FF2B5EF4-FFF2-40B4-BE49-F238E27FC236}">
                  <a16:creationId xmlns:a16="http://schemas.microsoft.com/office/drawing/2014/main" id="{2459C1DE-EEE8-C547-FAB3-71D237A773FC}"/>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19">
              <a:extLst>
                <a:ext uri="{FF2B5EF4-FFF2-40B4-BE49-F238E27FC236}">
                  <a16:creationId xmlns:a16="http://schemas.microsoft.com/office/drawing/2014/main" id="{40E841B2-E82B-F79B-CD0E-021AE1130B0E}"/>
                </a:ext>
              </a:extLst>
            </p:cNvPr>
            <p:cNvPicPr/>
            <p:nvPr/>
          </p:nvPicPr>
          <p:blipFill>
            <a:blip r:embed="rId8" cstate="print"/>
            <a:stretch>
              <a:fillRect/>
            </a:stretch>
          </p:blipFill>
          <p:spPr>
            <a:xfrm>
              <a:off x="182879" y="6092952"/>
              <a:ext cx="688848" cy="667510"/>
            </a:xfrm>
            <a:prstGeom prst="rect">
              <a:avLst/>
            </a:prstGeom>
          </p:spPr>
        </p:pic>
      </p:grpSp>
      <p:sp>
        <p:nvSpPr>
          <p:cNvPr id="22" name="object 20">
            <a:extLst>
              <a:ext uri="{FF2B5EF4-FFF2-40B4-BE49-F238E27FC236}">
                <a16:creationId xmlns:a16="http://schemas.microsoft.com/office/drawing/2014/main" id="{EC616248-A9BB-C128-5D91-54376EFBC770}"/>
              </a:ext>
            </a:extLst>
          </p:cNvPr>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3" name="object 21">
            <a:extLst>
              <a:ext uri="{FF2B5EF4-FFF2-40B4-BE49-F238E27FC236}">
                <a16:creationId xmlns:a16="http://schemas.microsoft.com/office/drawing/2014/main" id="{2BC0F773-9943-5FF5-2BE3-6CFE011997F7}"/>
              </a:ext>
            </a:extLst>
          </p:cNvPr>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24" name="object 44">
            <a:extLst>
              <a:ext uri="{FF2B5EF4-FFF2-40B4-BE49-F238E27FC236}">
                <a16:creationId xmlns:a16="http://schemas.microsoft.com/office/drawing/2014/main" id="{A0B791E1-DA3D-0446-FE91-060824A20D03}"/>
              </a:ext>
            </a:extLst>
          </p:cNvPr>
          <p:cNvPicPr/>
          <p:nvPr/>
        </p:nvPicPr>
        <p:blipFill>
          <a:blip r:embed="rId9" cstate="print"/>
          <a:stretch>
            <a:fillRect/>
          </a:stretch>
        </p:blipFill>
        <p:spPr>
          <a:xfrm>
            <a:off x="5751576" y="6385553"/>
            <a:ext cx="3694937" cy="472446"/>
          </a:xfrm>
          <a:prstGeom prst="rect">
            <a:avLst/>
          </a:prstGeom>
        </p:spPr>
      </p:pic>
      <p:sp>
        <p:nvSpPr>
          <p:cNvPr id="25" name="object 45">
            <a:extLst>
              <a:ext uri="{FF2B5EF4-FFF2-40B4-BE49-F238E27FC236}">
                <a16:creationId xmlns:a16="http://schemas.microsoft.com/office/drawing/2014/main" id="{A820BDEC-4202-18CE-1192-7D732B6245FB}"/>
              </a:ext>
            </a:extLst>
          </p:cNvPr>
          <p:cNvSpPr txBox="1">
            <a:spLocks/>
          </p:cNvSpPr>
          <p:nvPr/>
        </p:nvSpPr>
        <p:spPr>
          <a:xfrm>
            <a:off x="5886703" y="6494703"/>
            <a:ext cx="3409315" cy="254634"/>
          </a:xfrm>
          <a:prstGeom prst="rect">
            <a:avLst/>
          </a:prstGeom>
        </p:spPr>
        <p:txBody>
          <a:bodyPr vert="horz" wrap="square" lIns="0" tIns="0" rIns="0" bIns="0" rtlCol="0">
            <a:spAutoFit/>
          </a:bodyPr>
          <a:lstStyle>
            <a:defPPr>
              <a:defRPr kern="0"/>
            </a:defPPr>
          </a:lstStyle>
          <a:p>
            <a:pPr marL="12700">
              <a:lnSpc>
                <a:spcPts val="1810"/>
              </a:lnSpc>
            </a:pPr>
            <a:r>
              <a:rPr lang="en-US" spc="-50"/>
              <a:t>Making</a:t>
            </a:r>
            <a:r>
              <a:rPr lang="en-US" spc="-95"/>
              <a:t> </a:t>
            </a:r>
            <a:r>
              <a:rPr lang="en-US" spc="-90"/>
              <a:t>Animals</a:t>
            </a:r>
            <a:r>
              <a:rPr lang="en-US" spc="-75"/>
              <a:t> </a:t>
            </a:r>
            <a:r>
              <a:rPr lang="en-US" spc="-55"/>
              <a:t>Healtier</a:t>
            </a:r>
            <a:r>
              <a:rPr lang="en-US" spc="-70"/>
              <a:t> </a:t>
            </a:r>
            <a:r>
              <a:rPr lang="en-US" spc="-80"/>
              <a:t>and</a:t>
            </a:r>
            <a:r>
              <a:rPr lang="en-US" spc="-90"/>
              <a:t> </a:t>
            </a:r>
            <a:r>
              <a:rPr lang="en-US" spc="-120"/>
              <a:t>Safer </a:t>
            </a:r>
            <a:r>
              <a:rPr lang="en-US" spc="-475"/>
              <a:t>®</a:t>
            </a:r>
            <a:endParaRPr lang="en-US" spc="-475" dirty="0"/>
          </a:p>
        </p:txBody>
      </p:sp>
      <p:sp>
        <p:nvSpPr>
          <p:cNvPr id="27" name="object 32">
            <a:extLst>
              <a:ext uri="{FF2B5EF4-FFF2-40B4-BE49-F238E27FC236}">
                <a16:creationId xmlns:a16="http://schemas.microsoft.com/office/drawing/2014/main" id="{455D860B-D79C-C19C-EEF5-9302412D4FCF}"/>
              </a:ext>
            </a:extLst>
          </p:cNvPr>
          <p:cNvSpPr txBox="1">
            <a:spLocks/>
          </p:cNvSpPr>
          <p:nvPr/>
        </p:nvSpPr>
        <p:spPr>
          <a:xfrm>
            <a:off x="5769877" y="6494703"/>
            <a:ext cx="3526142" cy="230832"/>
          </a:xfrm>
          <a:prstGeom prst="rect">
            <a:avLst/>
          </a:prstGeom>
        </p:spPr>
        <p:txBody>
          <a:bodyPr vert="horz" wrap="square" lIns="0" tIns="0" rIns="0" bIns="0" rtlCol="0">
            <a:spAutoFit/>
          </a:bodyPr>
          <a:lstStyle>
            <a:defPPr>
              <a:defRPr kern="0"/>
            </a:defPPr>
          </a:lstStyle>
          <a:p>
            <a:pPr marL="12700">
              <a:lnSpc>
                <a:spcPts val="1810"/>
              </a:lnSpc>
            </a:pPr>
            <a:r>
              <a:rPr lang="en-US" i="1" spc="-50">
                <a:solidFill>
                  <a:schemeClr val="bg1"/>
                </a:solidFill>
              </a:rPr>
              <a:t>Making</a:t>
            </a:r>
            <a:r>
              <a:rPr lang="en-US" i="1" spc="-95">
                <a:solidFill>
                  <a:schemeClr val="bg1"/>
                </a:solidFill>
              </a:rPr>
              <a:t> </a:t>
            </a:r>
            <a:r>
              <a:rPr lang="en-US" i="1" spc="-90">
                <a:solidFill>
                  <a:schemeClr val="bg1"/>
                </a:solidFill>
              </a:rPr>
              <a:t>Animals</a:t>
            </a:r>
            <a:r>
              <a:rPr lang="en-US" i="1" spc="-75">
                <a:solidFill>
                  <a:schemeClr val="bg1"/>
                </a:solidFill>
              </a:rPr>
              <a:t> </a:t>
            </a:r>
            <a:r>
              <a:rPr lang="en-US" i="1" spc="-55">
                <a:solidFill>
                  <a:schemeClr val="bg1"/>
                </a:solidFill>
              </a:rPr>
              <a:t>Healthier</a:t>
            </a:r>
            <a:r>
              <a:rPr lang="en-US" i="1" spc="-70">
                <a:solidFill>
                  <a:schemeClr val="bg1"/>
                </a:solidFill>
              </a:rPr>
              <a:t> </a:t>
            </a:r>
            <a:r>
              <a:rPr lang="en-US" i="1" spc="-80">
                <a:solidFill>
                  <a:schemeClr val="bg1"/>
                </a:solidFill>
              </a:rPr>
              <a:t>and</a:t>
            </a:r>
            <a:r>
              <a:rPr lang="en-US" i="1" spc="-90">
                <a:solidFill>
                  <a:schemeClr val="bg1"/>
                </a:solidFill>
              </a:rPr>
              <a:t> </a:t>
            </a:r>
            <a:r>
              <a:rPr lang="en-US" i="1" spc="-120">
                <a:solidFill>
                  <a:schemeClr val="bg1"/>
                </a:solidFill>
              </a:rPr>
              <a:t>Safer </a:t>
            </a:r>
            <a:r>
              <a:rPr lang="en-US" i="1" spc="-475">
                <a:solidFill>
                  <a:schemeClr val="bg1"/>
                </a:solidFill>
              </a:rPr>
              <a:t>®</a:t>
            </a:r>
            <a:endParaRPr lang="en-US" i="1" spc="-475" dirty="0">
              <a:solidFill>
                <a:schemeClr val="bg1"/>
              </a:solidFill>
            </a:endParaRPr>
          </a:p>
        </p:txBody>
      </p:sp>
      <p:sp>
        <p:nvSpPr>
          <p:cNvPr id="6" name="Textbox 32">
            <a:extLst>
              <a:ext uri="{FF2B5EF4-FFF2-40B4-BE49-F238E27FC236}">
                <a16:creationId xmlns:a16="http://schemas.microsoft.com/office/drawing/2014/main" id="{6EEBACAE-DFBA-9D2D-ECF7-8571D52091F2}"/>
              </a:ext>
            </a:extLst>
          </p:cNvPr>
          <p:cNvSpPr txBox="1">
            <a:spLocks/>
          </p:cNvSpPr>
          <p:nvPr/>
        </p:nvSpPr>
        <p:spPr>
          <a:xfrm>
            <a:off x="182879" y="54574"/>
            <a:ext cx="9213646" cy="287020"/>
          </a:xfrm>
          <a:prstGeom prst="rect">
            <a:avLst/>
          </a:prstGeom>
          <a:solidFill>
            <a:srgbClr val="FFC000"/>
          </a:solidFill>
        </p:spPr>
        <p:txBody>
          <a:bodyPr wrap="square" lIns="0" tIns="0" rIns="0" bIns="0" rtlCol="0">
            <a:noAutofit/>
          </a:bodyPr>
          <a:lstStyle/>
          <a:p>
            <a:pPr marL="42545" marR="0">
              <a:spcBef>
                <a:spcPts val="325"/>
              </a:spcBef>
              <a:tabLst>
                <a:tab pos="4321810" algn="l"/>
              </a:tabLst>
            </a:pPr>
            <a:r>
              <a:rPr lang="en-US" sz="2000" dirty="0" err="1">
                <a:solidFill>
                  <a:srgbClr val="24216C"/>
                </a:solidFill>
                <a:effectLst/>
                <a:latin typeface="Arial" panose="020B0604020202020204" pitchFamily="34" charset="0"/>
                <a:ea typeface="Arial" panose="020B0604020202020204" pitchFamily="34" charset="0"/>
              </a:rPr>
              <a:t>AsurDx</a:t>
            </a:r>
            <a:r>
              <a:rPr lang="en-US" sz="2000" dirty="0">
                <a:solidFill>
                  <a:srgbClr val="24216C"/>
                </a:solidFill>
                <a:effectLst/>
                <a:latin typeface="Arial" panose="020B0604020202020204" pitchFamily="34" charset="0"/>
                <a:ea typeface="Arial" panose="020B0604020202020204" pitchFamily="34" charset="0"/>
              </a:rPr>
              <a:t>™</a:t>
            </a:r>
            <a:r>
              <a:rPr lang="en-US" sz="2000" spc="-10"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M. paratuberculosis (MAP) Antibody</a:t>
            </a:r>
            <a:r>
              <a:rPr lang="en-US" sz="2000" spc="3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ELISA</a:t>
            </a:r>
            <a:r>
              <a:rPr lang="en-US" sz="2000" spc="-3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Test</a:t>
            </a:r>
            <a:r>
              <a:rPr lang="en-US" sz="2000" spc="-45" dirty="0">
                <a:solidFill>
                  <a:srgbClr val="24216C"/>
                </a:solidFill>
                <a:effectLst/>
                <a:latin typeface="Arial" panose="020B0604020202020204" pitchFamily="34" charset="0"/>
                <a:ea typeface="Arial" panose="020B0604020202020204" pitchFamily="34" charset="0"/>
              </a:rPr>
              <a:t> </a:t>
            </a:r>
            <a:r>
              <a:rPr lang="en-US" sz="2000" spc="-25" dirty="0">
                <a:solidFill>
                  <a:srgbClr val="24216C"/>
                </a:solidFill>
                <a:effectLst/>
                <a:latin typeface="Arial" panose="020B0604020202020204" pitchFamily="34" charset="0"/>
                <a:ea typeface="Arial" panose="020B0604020202020204" pitchFamily="34" charset="0"/>
              </a:rPr>
              <a:t>Kit: </a:t>
            </a:r>
            <a:r>
              <a:rPr lang="en-US" sz="2000" spc="-25" dirty="0">
                <a:solidFill>
                  <a:srgbClr val="24216C"/>
                </a:solidFill>
                <a:latin typeface="Arial" panose="020B0604020202020204" pitchFamily="34" charset="0"/>
                <a:ea typeface="Arial" panose="020B0604020202020204" pitchFamily="34" charset="0"/>
              </a:rPr>
              <a:t>Specificity</a:t>
            </a:r>
            <a:r>
              <a:rPr lang="en-US" sz="2000" spc="-25" dirty="0">
                <a:solidFill>
                  <a:srgbClr val="24216C"/>
                </a:solidFill>
                <a:effectLst/>
                <a:latin typeface="Arial" panose="020B0604020202020204" pitchFamily="34" charset="0"/>
                <a:ea typeface="Arial" panose="020B0604020202020204" pitchFamily="34" charset="0"/>
              </a:rPr>
              <a:t> 98.04%</a:t>
            </a:r>
            <a:endParaRPr lang="en-US" sz="2000" dirty="0">
              <a:effectLst/>
              <a:latin typeface="Arial" panose="020B0604020202020204" pitchFamily="34" charset="0"/>
              <a:ea typeface="Arial" panose="020B0604020202020204" pitchFamily="34" charset="0"/>
            </a:endParaRPr>
          </a:p>
        </p:txBody>
      </p:sp>
      <p:pic>
        <p:nvPicPr>
          <p:cNvPr id="3" name="Picture 2">
            <a:extLst>
              <a:ext uri="{FF2B5EF4-FFF2-40B4-BE49-F238E27FC236}">
                <a16:creationId xmlns:a16="http://schemas.microsoft.com/office/drawing/2014/main" id="{02386181-1845-C91C-00EE-16DEE770F448}"/>
              </a:ext>
            </a:extLst>
          </p:cNvPr>
          <p:cNvPicPr>
            <a:picLocks noChangeAspect="1"/>
          </p:cNvPicPr>
          <p:nvPr/>
        </p:nvPicPr>
        <p:blipFill>
          <a:blip r:embed="rId10"/>
          <a:stretch>
            <a:fillRect/>
          </a:stretch>
        </p:blipFill>
        <p:spPr>
          <a:xfrm>
            <a:off x="-1047750" y="450745"/>
            <a:ext cx="12249150" cy="6079136"/>
          </a:xfrm>
          <a:prstGeom prst="rect">
            <a:avLst/>
          </a:prstGeom>
        </p:spPr>
      </p:pic>
    </p:spTree>
    <p:extLst>
      <p:ext uri="{BB962C8B-B14F-4D97-AF65-F5344CB8AC3E}">
        <p14:creationId xmlns:p14="http://schemas.microsoft.com/office/powerpoint/2010/main" val="42163407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7E194-E919-B345-F45D-B0C1C953ECAE}"/>
            </a:ext>
          </a:extLst>
        </p:cNvPr>
        <p:cNvGrpSpPr/>
        <p:nvPr/>
      </p:nvGrpSpPr>
      <p:grpSpPr>
        <a:xfrm>
          <a:off x="0" y="0"/>
          <a:ext cx="0" cy="0"/>
          <a:chOff x="0" y="0"/>
          <a:chExt cx="0" cy="0"/>
        </a:xfrm>
      </p:grpSpPr>
      <p:sp>
        <p:nvSpPr>
          <p:cNvPr id="2" name="object 3">
            <a:extLst>
              <a:ext uri="{FF2B5EF4-FFF2-40B4-BE49-F238E27FC236}">
                <a16:creationId xmlns:a16="http://schemas.microsoft.com/office/drawing/2014/main" id="{A5235F53-A93C-E501-B721-1E891A06412C}"/>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4">
            <a:extLst>
              <a:ext uri="{FF2B5EF4-FFF2-40B4-BE49-F238E27FC236}">
                <a16:creationId xmlns:a16="http://schemas.microsoft.com/office/drawing/2014/main" id="{F93DA621-AA46-FD7E-E984-BBFB246E7ABA}"/>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9" name="object 5">
            <a:extLst>
              <a:ext uri="{FF2B5EF4-FFF2-40B4-BE49-F238E27FC236}">
                <a16:creationId xmlns:a16="http://schemas.microsoft.com/office/drawing/2014/main" id="{42FDD358-6E35-B90B-5479-5F0B7C63D207}"/>
              </a:ext>
            </a:extLst>
          </p:cNvPr>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0" name="object 8">
            <a:extLst>
              <a:ext uri="{FF2B5EF4-FFF2-40B4-BE49-F238E27FC236}">
                <a16:creationId xmlns:a16="http://schemas.microsoft.com/office/drawing/2014/main" id="{6C939360-4822-D34E-D08D-E0B398AF6F64}"/>
              </a:ext>
            </a:extLst>
          </p:cNvPr>
          <p:cNvPicPr/>
          <p:nvPr/>
        </p:nvPicPr>
        <p:blipFill>
          <a:blip r:embed="rId3" cstate="print"/>
          <a:stretch>
            <a:fillRect/>
          </a:stretch>
        </p:blipFill>
        <p:spPr>
          <a:xfrm>
            <a:off x="9095231" y="5026152"/>
            <a:ext cx="755903" cy="505968"/>
          </a:xfrm>
          <a:prstGeom prst="rect">
            <a:avLst/>
          </a:prstGeom>
        </p:spPr>
      </p:pic>
      <p:pic>
        <p:nvPicPr>
          <p:cNvPr id="11" name="object 9">
            <a:extLst>
              <a:ext uri="{FF2B5EF4-FFF2-40B4-BE49-F238E27FC236}">
                <a16:creationId xmlns:a16="http://schemas.microsoft.com/office/drawing/2014/main" id="{28A4736A-87D8-F48E-3367-9E78DF2F0AD5}"/>
              </a:ext>
            </a:extLst>
          </p:cNvPr>
          <p:cNvPicPr/>
          <p:nvPr/>
        </p:nvPicPr>
        <p:blipFill>
          <a:blip r:embed="rId4" cstate="print"/>
          <a:stretch>
            <a:fillRect/>
          </a:stretch>
        </p:blipFill>
        <p:spPr>
          <a:xfrm>
            <a:off x="9095231" y="3435096"/>
            <a:ext cx="755903" cy="502919"/>
          </a:xfrm>
          <a:prstGeom prst="rect">
            <a:avLst/>
          </a:prstGeom>
        </p:spPr>
      </p:pic>
      <p:pic>
        <p:nvPicPr>
          <p:cNvPr id="12" name="object 10">
            <a:extLst>
              <a:ext uri="{FF2B5EF4-FFF2-40B4-BE49-F238E27FC236}">
                <a16:creationId xmlns:a16="http://schemas.microsoft.com/office/drawing/2014/main" id="{AEC6CFD9-7186-D42A-E6CB-7C9B2FD48082}"/>
              </a:ext>
            </a:extLst>
          </p:cNvPr>
          <p:cNvPicPr/>
          <p:nvPr/>
        </p:nvPicPr>
        <p:blipFill>
          <a:blip r:embed="rId5" cstate="print"/>
          <a:stretch>
            <a:fillRect/>
          </a:stretch>
        </p:blipFill>
        <p:spPr>
          <a:xfrm>
            <a:off x="9095231" y="4245864"/>
            <a:ext cx="755903" cy="502919"/>
          </a:xfrm>
          <a:prstGeom prst="rect">
            <a:avLst/>
          </a:prstGeom>
        </p:spPr>
      </p:pic>
      <p:pic>
        <p:nvPicPr>
          <p:cNvPr id="13" name="object 11">
            <a:extLst>
              <a:ext uri="{FF2B5EF4-FFF2-40B4-BE49-F238E27FC236}">
                <a16:creationId xmlns:a16="http://schemas.microsoft.com/office/drawing/2014/main" id="{B13330C6-FC3A-07D0-FD5C-84C4FFC65A59}"/>
              </a:ext>
            </a:extLst>
          </p:cNvPr>
          <p:cNvPicPr/>
          <p:nvPr/>
        </p:nvPicPr>
        <p:blipFill>
          <a:blip r:embed="rId6" cstate="print"/>
          <a:stretch>
            <a:fillRect/>
          </a:stretch>
        </p:blipFill>
        <p:spPr>
          <a:xfrm>
            <a:off x="9095231" y="5711952"/>
            <a:ext cx="755903" cy="502920"/>
          </a:xfrm>
          <a:prstGeom prst="rect">
            <a:avLst/>
          </a:prstGeom>
        </p:spPr>
      </p:pic>
      <p:pic>
        <p:nvPicPr>
          <p:cNvPr id="14" name="object 12">
            <a:extLst>
              <a:ext uri="{FF2B5EF4-FFF2-40B4-BE49-F238E27FC236}">
                <a16:creationId xmlns:a16="http://schemas.microsoft.com/office/drawing/2014/main" id="{B9D41591-347A-73F4-9150-CC26592369C3}"/>
              </a:ext>
            </a:extLst>
          </p:cNvPr>
          <p:cNvPicPr/>
          <p:nvPr/>
        </p:nvPicPr>
        <p:blipFill>
          <a:blip r:embed="rId7" cstate="print"/>
          <a:stretch>
            <a:fillRect/>
          </a:stretch>
        </p:blipFill>
        <p:spPr>
          <a:xfrm>
            <a:off x="9549383" y="36576"/>
            <a:ext cx="348246" cy="2884170"/>
          </a:xfrm>
          <a:prstGeom prst="rect">
            <a:avLst/>
          </a:prstGeom>
        </p:spPr>
      </p:pic>
      <p:sp>
        <p:nvSpPr>
          <p:cNvPr id="15" name="object 13">
            <a:extLst>
              <a:ext uri="{FF2B5EF4-FFF2-40B4-BE49-F238E27FC236}">
                <a16:creationId xmlns:a16="http://schemas.microsoft.com/office/drawing/2014/main" id="{6CF4C5CD-42B4-E760-4FDB-3FBB50CFF81E}"/>
              </a:ext>
            </a:extLst>
          </p:cNvPr>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6" name="object 14">
            <a:extLst>
              <a:ext uri="{FF2B5EF4-FFF2-40B4-BE49-F238E27FC236}">
                <a16:creationId xmlns:a16="http://schemas.microsoft.com/office/drawing/2014/main" id="{EC59580E-B6F0-1763-24BF-87FBBE0602BC}"/>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5">
            <a:extLst>
              <a:ext uri="{FF2B5EF4-FFF2-40B4-BE49-F238E27FC236}">
                <a16:creationId xmlns:a16="http://schemas.microsoft.com/office/drawing/2014/main" id="{8ACD286C-20DB-222F-3A4B-B468AADC7FEA}"/>
              </a:ext>
            </a:extLst>
          </p:cNvPr>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6">
            <a:extLst>
              <a:ext uri="{FF2B5EF4-FFF2-40B4-BE49-F238E27FC236}">
                <a16:creationId xmlns:a16="http://schemas.microsoft.com/office/drawing/2014/main" id="{605EAAAA-AF82-2D8D-5CDE-FC52EE8C0F0B}"/>
              </a:ext>
            </a:extLst>
          </p:cNvPr>
          <p:cNvGrpSpPr/>
          <p:nvPr/>
        </p:nvGrpSpPr>
        <p:grpSpPr>
          <a:xfrm>
            <a:off x="-6349" y="5894578"/>
            <a:ext cx="1031240" cy="970280"/>
            <a:chOff x="-6349" y="5894578"/>
            <a:chExt cx="1031240" cy="970280"/>
          </a:xfrm>
        </p:grpSpPr>
        <p:sp>
          <p:nvSpPr>
            <p:cNvPr id="19" name="object 17">
              <a:extLst>
                <a:ext uri="{FF2B5EF4-FFF2-40B4-BE49-F238E27FC236}">
                  <a16:creationId xmlns:a16="http://schemas.microsoft.com/office/drawing/2014/main" id="{F1926E55-3F9F-70DC-671C-893557FC3340}"/>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18">
              <a:extLst>
                <a:ext uri="{FF2B5EF4-FFF2-40B4-BE49-F238E27FC236}">
                  <a16:creationId xmlns:a16="http://schemas.microsoft.com/office/drawing/2014/main" id="{8B488BB7-A1E3-EB93-8C3B-D2D5424EC2EC}"/>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19">
              <a:extLst>
                <a:ext uri="{FF2B5EF4-FFF2-40B4-BE49-F238E27FC236}">
                  <a16:creationId xmlns:a16="http://schemas.microsoft.com/office/drawing/2014/main" id="{A29060E1-C604-ACA4-2B0A-24130BBDA229}"/>
                </a:ext>
              </a:extLst>
            </p:cNvPr>
            <p:cNvPicPr/>
            <p:nvPr/>
          </p:nvPicPr>
          <p:blipFill>
            <a:blip r:embed="rId8" cstate="print"/>
            <a:stretch>
              <a:fillRect/>
            </a:stretch>
          </p:blipFill>
          <p:spPr>
            <a:xfrm>
              <a:off x="182879" y="6092952"/>
              <a:ext cx="688848" cy="667510"/>
            </a:xfrm>
            <a:prstGeom prst="rect">
              <a:avLst/>
            </a:prstGeom>
          </p:spPr>
        </p:pic>
      </p:grpSp>
      <p:sp>
        <p:nvSpPr>
          <p:cNvPr id="22" name="object 20">
            <a:extLst>
              <a:ext uri="{FF2B5EF4-FFF2-40B4-BE49-F238E27FC236}">
                <a16:creationId xmlns:a16="http://schemas.microsoft.com/office/drawing/2014/main" id="{30D50C4E-A2C5-9814-7810-A98D9B5AA29B}"/>
              </a:ext>
            </a:extLst>
          </p:cNvPr>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3" name="object 21">
            <a:extLst>
              <a:ext uri="{FF2B5EF4-FFF2-40B4-BE49-F238E27FC236}">
                <a16:creationId xmlns:a16="http://schemas.microsoft.com/office/drawing/2014/main" id="{5AACF6F1-F797-E362-5183-25C63988EF62}"/>
              </a:ext>
            </a:extLst>
          </p:cNvPr>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24" name="object 44">
            <a:extLst>
              <a:ext uri="{FF2B5EF4-FFF2-40B4-BE49-F238E27FC236}">
                <a16:creationId xmlns:a16="http://schemas.microsoft.com/office/drawing/2014/main" id="{B925C390-B029-90A9-C293-950EF5FE1373}"/>
              </a:ext>
            </a:extLst>
          </p:cNvPr>
          <p:cNvPicPr/>
          <p:nvPr/>
        </p:nvPicPr>
        <p:blipFill>
          <a:blip r:embed="rId9" cstate="print"/>
          <a:stretch>
            <a:fillRect/>
          </a:stretch>
        </p:blipFill>
        <p:spPr>
          <a:xfrm>
            <a:off x="5751576" y="6385553"/>
            <a:ext cx="3694937" cy="472446"/>
          </a:xfrm>
          <a:prstGeom prst="rect">
            <a:avLst/>
          </a:prstGeom>
        </p:spPr>
      </p:pic>
      <p:sp>
        <p:nvSpPr>
          <p:cNvPr id="25" name="object 45">
            <a:extLst>
              <a:ext uri="{FF2B5EF4-FFF2-40B4-BE49-F238E27FC236}">
                <a16:creationId xmlns:a16="http://schemas.microsoft.com/office/drawing/2014/main" id="{2C96B9D8-C8A1-C1E4-1098-1EE5D42BA72C}"/>
              </a:ext>
            </a:extLst>
          </p:cNvPr>
          <p:cNvSpPr txBox="1">
            <a:spLocks/>
          </p:cNvSpPr>
          <p:nvPr/>
        </p:nvSpPr>
        <p:spPr>
          <a:xfrm>
            <a:off x="5886703" y="6494703"/>
            <a:ext cx="3409315" cy="254634"/>
          </a:xfrm>
          <a:prstGeom prst="rect">
            <a:avLst/>
          </a:prstGeom>
        </p:spPr>
        <p:txBody>
          <a:bodyPr vert="horz" wrap="square" lIns="0" tIns="0" rIns="0" bIns="0" rtlCol="0">
            <a:spAutoFit/>
          </a:bodyPr>
          <a:lstStyle>
            <a:defPPr>
              <a:defRPr kern="0"/>
            </a:defPPr>
          </a:lstStyle>
          <a:p>
            <a:pPr marL="12700">
              <a:lnSpc>
                <a:spcPts val="1810"/>
              </a:lnSpc>
            </a:pPr>
            <a:r>
              <a:rPr lang="en-US" spc="-50"/>
              <a:t>Making</a:t>
            </a:r>
            <a:r>
              <a:rPr lang="en-US" spc="-95"/>
              <a:t> </a:t>
            </a:r>
            <a:r>
              <a:rPr lang="en-US" spc="-90"/>
              <a:t>Animals</a:t>
            </a:r>
            <a:r>
              <a:rPr lang="en-US" spc="-75"/>
              <a:t> </a:t>
            </a:r>
            <a:r>
              <a:rPr lang="en-US" spc="-55"/>
              <a:t>Healtier</a:t>
            </a:r>
            <a:r>
              <a:rPr lang="en-US" spc="-70"/>
              <a:t> </a:t>
            </a:r>
            <a:r>
              <a:rPr lang="en-US" spc="-80"/>
              <a:t>and</a:t>
            </a:r>
            <a:r>
              <a:rPr lang="en-US" spc="-90"/>
              <a:t> </a:t>
            </a:r>
            <a:r>
              <a:rPr lang="en-US" spc="-120"/>
              <a:t>Safer </a:t>
            </a:r>
            <a:r>
              <a:rPr lang="en-US" spc="-475"/>
              <a:t>®</a:t>
            </a:r>
            <a:endParaRPr lang="en-US" spc="-475" dirty="0"/>
          </a:p>
        </p:txBody>
      </p:sp>
      <p:sp>
        <p:nvSpPr>
          <p:cNvPr id="27" name="object 32">
            <a:extLst>
              <a:ext uri="{FF2B5EF4-FFF2-40B4-BE49-F238E27FC236}">
                <a16:creationId xmlns:a16="http://schemas.microsoft.com/office/drawing/2014/main" id="{8A078A8F-88B5-0FC4-F61B-10A3A3AB8463}"/>
              </a:ext>
            </a:extLst>
          </p:cNvPr>
          <p:cNvSpPr txBox="1">
            <a:spLocks/>
          </p:cNvSpPr>
          <p:nvPr/>
        </p:nvSpPr>
        <p:spPr>
          <a:xfrm>
            <a:off x="5769877" y="6494703"/>
            <a:ext cx="3526142" cy="230832"/>
          </a:xfrm>
          <a:prstGeom prst="rect">
            <a:avLst/>
          </a:prstGeom>
        </p:spPr>
        <p:txBody>
          <a:bodyPr vert="horz" wrap="square" lIns="0" tIns="0" rIns="0" bIns="0" rtlCol="0">
            <a:spAutoFit/>
          </a:bodyPr>
          <a:lstStyle>
            <a:defPPr>
              <a:defRPr kern="0"/>
            </a:defPPr>
          </a:lstStyle>
          <a:p>
            <a:pPr marL="12700">
              <a:lnSpc>
                <a:spcPts val="1810"/>
              </a:lnSpc>
            </a:pPr>
            <a:r>
              <a:rPr lang="en-US" i="1" spc="-50">
                <a:solidFill>
                  <a:schemeClr val="bg1"/>
                </a:solidFill>
              </a:rPr>
              <a:t>Making</a:t>
            </a:r>
            <a:r>
              <a:rPr lang="en-US" i="1" spc="-95">
                <a:solidFill>
                  <a:schemeClr val="bg1"/>
                </a:solidFill>
              </a:rPr>
              <a:t> </a:t>
            </a:r>
            <a:r>
              <a:rPr lang="en-US" i="1" spc="-90">
                <a:solidFill>
                  <a:schemeClr val="bg1"/>
                </a:solidFill>
              </a:rPr>
              <a:t>Animals</a:t>
            </a:r>
            <a:r>
              <a:rPr lang="en-US" i="1" spc="-75">
                <a:solidFill>
                  <a:schemeClr val="bg1"/>
                </a:solidFill>
              </a:rPr>
              <a:t> </a:t>
            </a:r>
            <a:r>
              <a:rPr lang="en-US" i="1" spc="-55">
                <a:solidFill>
                  <a:schemeClr val="bg1"/>
                </a:solidFill>
              </a:rPr>
              <a:t>Healthier</a:t>
            </a:r>
            <a:r>
              <a:rPr lang="en-US" i="1" spc="-70">
                <a:solidFill>
                  <a:schemeClr val="bg1"/>
                </a:solidFill>
              </a:rPr>
              <a:t> </a:t>
            </a:r>
            <a:r>
              <a:rPr lang="en-US" i="1" spc="-80">
                <a:solidFill>
                  <a:schemeClr val="bg1"/>
                </a:solidFill>
              </a:rPr>
              <a:t>and</a:t>
            </a:r>
            <a:r>
              <a:rPr lang="en-US" i="1" spc="-90">
                <a:solidFill>
                  <a:schemeClr val="bg1"/>
                </a:solidFill>
              </a:rPr>
              <a:t> </a:t>
            </a:r>
            <a:r>
              <a:rPr lang="en-US" i="1" spc="-120">
                <a:solidFill>
                  <a:schemeClr val="bg1"/>
                </a:solidFill>
              </a:rPr>
              <a:t>Safer </a:t>
            </a:r>
            <a:r>
              <a:rPr lang="en-US" i="1" spc="-475">
                <a:solidFill>
                  <a:schemeClr val="bg1"/>
                </a:solidFill>
              </a:rPr>
              <a:t>®</a:t>
            </a:r>
            <a:endParaRPr lang="en-US" i="1" spc="-475" dirty="0">
              <a:solidFill>
                <a:schemeClr val="bg1"/>
              </a:solidFill>
            </a:endParaRPr>
          </a:p>
        </p:txBody>
      </p:sp>
      <p:sp>
        <p:nvSpPr>
          <p:cNvPr id="6" name="Textbox 32">
            <a:extLst>
              <a:ext uri="{FF2B5EF4-FFF2-40B4-BE49-F238E27FC236}">
                <a16:creationId xmlns:a16="http://schemas.microsoft.com/office/drawing/2014/main" id="{7D5FA38D-1906-0787-5ABB-98007E842926}"/>
              </a:ext>
            </a:extLst>
          </p:cNvPr>
          <p:cNvSpPr txBox="1">
            <a:spLocks/>
          </p:cNvSpPr>
          <p:nvPr/>
        </p:nvSpPr>
        <p:spPr>
          <a:xfrm>
            <a:off x="182879" y="54574"/>
            <a:ext cx="9213646" cy="287020"/>
          </a:xfrm>
          <a:prstGeom prst="rect">
            <a:avLst/>
          </a:prstGeom>
          <a:solidFill>
            <a:srgbClr val="FFC000"/>
          </a:solidFill>
        </p:spPr>
        <p:txBody>
          <a:bodyPr wrap="square" lIns="0" tIns="0" rIns="0" bIns="0" rtlCol="0">
            <a:noAutofit/>
          </a:bodyPr>
          <a:lstStyle/>
          <a:p>
            <a:pPr marL="42545" marR="0">
              <a:spcBef>
                <a:spcPts val="325"/>
              </a:spcBef>
              <a:tabLst>
                <a:tab pos="4321810" algn="l"/>
              </a:tabLst>
            </a:pPr>
            <a:r>
              <a:rPr lang="en-US" sz="2000" dirty="0" err="1">
                <a:solidFill>
                  <a:srgbClr val="24216C"/>
                </a:solidFill>
                <a:effectLst/>
                <a:latin typeface="Arial" panose="020B0604020202020204" pitchFamily="34" charset="0"/>
                <a:ea typeface="Arial" panose="020B0604020202020204" pitchFamily="34" charset="0"/>
              </a:rPr>
              <a:t>AsurDx</a:t>
            </a:r>
            <a:r>
              <a:rPr lang="en-US" sz="2000" dirty="0">
                <a:solidFill>
                  <a:srgbClr val="24216C"/>
                </a:solidFill>
                <a:effectLst/>
                <a:latin typeface="Arial" panose="020B0604020202020204" pitchFamily="34" charset="0"/>
                <a:ea typeface="Arial" panose="020B0604020202020204" pitchFamily="34" charset="0"/>
              </a:rPr>
              <a:t>™</a:t>
            </a:r>
            <a:r>
              <a:rPr lang="en-US" sz="2000" spc="-10"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Infectious bovine rhinotracheitis (IBR) </a:t>
            </a:r>
            <a:r>
              <a:rPr lang="en-US" sz="2000" dirty="0" err="1">
                <a:solidFill>
                  <a:srgbClr val="24216C"/>
                </a:solidFill>
                <a:effectLst/>
                <a:latin typeface="Arial" panose="020B0604020202020204" pitchFamily="34" charset="0"/>
                <a:ea typeface="Arial" panose="020B0604020202020204" pitchFamily="34" charset="0"/>
              </a:rPr>
              <a:t>gB</a:t>
            </a:r>
            <a:r>
              <a:rPr lang="en-US" sz="2000" dirty="0">
                <a:solidFill>
                  <a:srgbClr val="24216C"/>
                </a:solidFill>
                <a:effectLst/>
                <a:latin typeface="Arial" panose="020B0604020202020204" pitchFamily="34" charset="0"/>
                <a:ea typeface="Arial" panose="020B0604020202020204" pitchFamily="34" charset="0"/>
              </a:rPr>
              <a:t> Antibody</a:t>
            </a:r>
            <a:r>
              <a:rPr lang="en-US" sz="2000" spc="3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ELISA</a:t>
            </a:r>
            <a:r>
              <a:rPr lang="en-US" sz="2000" spc="-3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Test</a:t>
            </a:r>
            <a:r>
              <a:rPr lang="en-US" sz="2000" spc="-45" dirty="0">
                <a:solidFill>
                  <a:srgbClr val="24216C"/>
                </a:solidFill>
                <a:effectLst/>
                <a:latin typeface="Arial" panose="020B0604020202020204" pitchFamily="34" charset="0"/>
                <a:ea typeface="Arial" panose="020B0604020202020204" pitchFamily="34" charset="0"/>
              </a:rPr>
              <a:t> </a:t>
            </a:r>
            <a:r>
              <a:rPr lang="en-US" sz="2000" spc="-25" dirty="0">
                <a:solidFill>
                  <a:srgbClr val="24216C"/>
                </a:solidFill>
                <a:effectLst/>
                <a:latin typeface="Arial" panose="020B0604020202020204" pitchFamily="34" charset="0"/>
                <a:ea typeface="Arial" panose="020B0604020202020204" pitchFamily="34" charset="0"/>
              </a:rPr>
              <a:t>Kit: </a:t>
            </a:r>
            <a:r>
              <a:rPr lang="en-US" sz="2000" b="1" spc="-25" dirty="0">
                <a:solidFill>
                  <a:srgbClr val="24216C"/>
                </a:solidFill>
                <a:latin typeface="Arial" panose="020B0604020202020204" pitchFamily="34" charset="0"/>
                <a:ea typeface="Arial" panose="020B0604020202020204" pitchFamily="34" charset="0"/>
              </a:rPr>
              <a:t>Specificity</a:t>
            </a:r>
            <a:r>
              <a:rPr lang="en-US" sz="2000" b="1" spc="-25" dirty="0">
                <a:solidFill>
                  <a:srgbClr val="24216C"/>
                </a:solidFill>
                <a:effectLst/>
                <a:latin typeface="Arial" panose="020B0604020202020204" pitchFamily="34" charset="0"/>
                <a:ea typeface="Arial" panose="020B0604020202020204" pitchFamily="34" charset="0"/>
              </a:rPr>
              <a:t> 99.07%</a:t>
            </a:r>
            <a:endParaRPr lang="en-US" sz="2000" b="1" dirty="0">
              <a:effectLst/>
              <a:latin typeface="Arial" panose="020B0604020202020204" pitchFamily="34" charset="0"/>
              <a:ea typeface="Arial" panose="020B0604020202020204" pitchFamily="34" charset="0"/>
            </a:endParaRPr>
          </a:p>
        </p:txBody>
      </p:sp>
      <p:pic>
        <p:nvPicPr>
          <p:cNvPr id="4" name="Picture 3">
            <a:extLst>
              <a:ext uri="{FF2B5EF4-FFF2-40B4-BE49-F238E27FC236}">
                <a16:creationId xmlns:a16="http://schemas.microsoft.com/office/drawing/2014/main" id="{22993FA3-06E4-2101-AE0D-AEA14B2EE534}"/>
              </a:ext>
            </a:extLst>
          </p:cNvPr>
          <p:cNvPicPr>
            <a:picLocks noChangeAspect="1"/>
          </p:cNvPicPr>
          <p:nvPr/>
        </p:nvPicPr>
        <p:blipFill>
          <a:blip r:embed="rId10"/>
          <a:stretch>
            <a:fillRect/>
          </a:stretch>
        </p:blipFill>
        <p:spPr>
          <a:xfrm>
            <a:off x="182879" y="939800"/>
            <a:ext cx="10380346" cy="5211063"/>
          </a:xfrm>
          <a:prstGeom prst="rect">
            <a:avLst/>
          </a:prstGeom>
        </p:spPr>
      </p:pic>
    </p:spTree>
    <p:extLst>
      <p:ext uri="{BB962C8B-B14F-4D97-AF65-F5344CB8AC3E}">
        <p14:creationId xmlns:p14="http://schemas.microsoft.com/office/powerpoint/2010/main" val="1621821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DAECBC-174E-1187-B513-B123EF5C0C93}"/>
            </a:ext>
          </a:extLst>
        </p:cNvPr>
        <p:cNvGrpSpPr/>
        <p:nvPr/>
      </p:nvGrpSpPr>
      <p:grpSpPr>
        <a:xfrm>
          <a:off x="0" y="0"/>
          <a:ext cx="0" cy="0"/>
          <a:chOff x="0" y="0"/>
          <a:chExt cx="0" cy="0"/>
        </a:xfrm>
      </p:grpSpPr>
      <p:sp>
        <p:nvSpPr>
          <p:cNvPr id="2" name="object 3">
            <a:extLst>
              <a:ext uri="{FF2B5EF4-FFF2-40B4-BE49-F238E27FC236}">
                <a16:creationId xmlns:a16="http://schemas.microsoft.com/office/drawing/2014/main" id="{E56F2C1E-1A98-BDDA-8890-C175FDAC6F8D}"/>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4">
            <a:extLst>
              <a:ext uri="{FF2B5EF4-FFF2-40B4-BE49-F238E27FC236}">
                <a16:creationId xmlns:a16="http://schemas.microsoft.com/office/drawing/2014/main" id="{0D2669FE-03E6-A81F-1C7F-25455D9384E3}"/>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9" name="object 5">
            <a:extLst>
              <a:ext uri="{FF2B5EF4-FFF2-40B4-BE49-F238E27FC236}">
                <a16:creationId xmlns:a16="http://schemas.microsoft.com/office/drawing/2014/main" id="{D7FB1C82-2305-A53E-2765-C975DBC6A4A0}"/>
              </a:ext>
            </a:extLst>
          </p:cNvPr>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0" name="object 8">
            <a:extLst>
              <a:ext uri="{FF2B5EF4-FFF2-40B4-BE49-F238E27FC236}">
                <a16:creationId xmlns:a16="http://schemas.microsoft.com/office/drawing/2014/main" id="{8B272ACB-6B17-29B0-AF05-6221C6EE9C97}"/>
              </a:ext>
            </a:extLst>
          </p:cNvPr>
          <p:cNvPicPr/>
          <p:nvPr/>
        </p:nvPicPr>
        <p:blipFill>
          <a:blip r:embed="rId3" cstate="print"/>
          <a:stretch>
            <a:fillRect/>
          </a:stretch>
        </p:blipFill>
        <p:spPr>
          <a:xfrm>
            <a:off x="9095231" y="5026152"/>
            <a:ext cx="755903" cy="505968"/>
          </a:xfrm>
          <a:prstGeom prst="rect">
            <a:avLst/>
          </a:prstGeom>
        </p:spPr>
      </p:pic>
      <p:pic>
        <p:nvPicPr>
          <p:cNvPr id="11" name="object 9">
            <a:extLst>
              <a:ext uri="{FF2B5EF4-FFF2-40B4-BE49-F238E27FC236}">
                <a16:creationId xmlns:a16="http://schemas.microsoft.com/office/drawing/2014/main" id="{B40F699E-61E3-7D18-9853-08DD78A99AFE}"/>
              </a:ext>
            </a:extLst>
          </p:cNvPr>
          <p:cNvPicPr/>
          <p:nvPr/>
        </p:nvPicPr>
        <p:blipFill>
          <a:blip r:embed="rId4" cstate="print"/>
          <a:stretch>
            <a:fillRect/>
          </a:stretch>
        </p:blipFill>
        <p:spPr>
          <a:xfrm>
            <a:off x="9095231" y="3435096"/>
            <a:ext cx="755903" cy="502919"/>
          </a:xfrm>
          <a:prstGeom prst="rect">
            <a:avLst/>
          </a:prstGeom>
        </p:spPr>
      </p:pic>
      <p:pic>
        <p:nvPicPr>
          <p:cNvPr id="12" name="object 10">
            <a:extLst>
              <a:ext uri="{FF2B5EF4-FFF2-40B4-BE49-F238E27FC236}">
                <a16:creationId xmlns:a16="http://schemas.microsoft.com/office/drawing/2014/main" id="{9BD7BE96-93FA-BCCE-C7BE-310E780B0CB9}"/>
              </a:ext>
            </a:extLst>
          </p:cNvPr>
          <p:cNvPicPr/>
          <p:nvPr/>
        </p:nvPicPr>
        <p:blipFill>
          <a:blip r:embed="rId5" cstate="print"/>
          <a:stretch>
            <a:fillRect/>
          </a:stretch>
        </p:blipFill>
        <p:spPr>
          <a:xfrm>
            <a:off x="9095231" y="4245864"/>
            <a:ext cx="755903" cy="502919"/>
          </a:xfrm>
          <a:prstGeom prst="rect">
            <a:avLst/>
          </a:prstGeom>
        </p:spPr>
      </p:pic>
      <p:pic>
        <p:nvPicPr>
          <p:cNvPr id="13" name="object 11">
            <a:extLst>
              <a:ext uri="{FF2B5EF4-FFF2-40B4-BE49-F238E27FC236}">
                <a16:creationId xmlns:a16="http://schemas.microsoft.com/office/drawing/2014/main" id="{13EC131C-FC4C-29C0-6753-235F78E0EA0C}"/>
              </a:ext>
            </a:extLst>
          </p:cNvPr>
          <p:cNvPicPr/>
          <p:nvPr/>
        </p:nvPicPr>
        <p:blipFill>
          <a:blip r:embed="rId6" cstate="print"/>
          <a:stretch>
            <a:fillRect/>
          </a:stretch>
        </p:blipFill>
        <p:spPr>
          <a:xfrm>
            <a:off x="9095231" y="5711952"/>
            <a:ext cx="755903" cy="502920"/>
          </a:xfrm>
          <a:prstGeom prst="rect">
            <a:avLst/>
          </a:prstGeom>
        </p:spPr>
      </p:pic>
      <p:pic>
        <p:nvPicPr>
          <p:cNvPr id="14" name="object 12">
            <a:extLst>
              <a:ext uri="{FF2B5EF4-FFF2-40B4-BE49-F238E27FC236}">
                <a16:creationId xmlns:a16="http://schemas.microsoft.com/office/drawing/2014/main" id="{F8E5C2D0-A0B2-B0CF-09EC-885F28DA1DD7}"/>
              </a:ext>
            </a:extLst>
          </p:cNvPr>
          <p:cNvPicPr/>
          <p:nvPr/>
        </p:nvPicPr>
        <p:blipFill>
          <a:blip r:embed="rId7" cstate="print"/>
          <a:stretch>
            <a:fillRect/>
          </a:stretch>
        </p:blipFill>
        <p:spPr>
          <a:xfrm>
            <a:off x="9549383" y="36576"/>
            <a:ext cx="348246" cy="2884170"/>
          </a:xfrm>
          <a:prstGeom prst="rect">
            <a:avLst/>
          </a:prstGeom>
        </p:spPr>
      </p:pic>
      <p:sp>
        <p:nvSpPr>
          <p:cNvPr id="15" name="object 13">
            <a:extLst>
              <a:ext uri="{FF2B5EF4-FFF2-40B4-BE49-F238E27FC236}">
                <a16:creationId xmlns:a16="http://schemas.microsoft.com/office/drawing/2014/main" id="{C54FF25A-D021-B1A9-1FE9-5B07707413F7}"/>
              </a:ext>
            </a:extLst>
          </p:cNvPr>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6" name="object 14">
            <a:extLst>
              <a:ext uri="{FF2B5EF4-FFF2-40B4-BE49-F238E27FC236}">
                <a16:creationId xmlns:a16="http://schemas.microsoft.com/office/drawing/2014/main" id="{904AB003-7166-B8B8-BC5D-2034D7D2D595}"/>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5">
            <a:extLst>
              <a:ext uri="{FF2B5EF4-FFF2-40B4-BE49-F238E27FC236}">
                <a16:creationId xmlns:a16="http://schemas.microsoft.com/office/drawing/2014/main" id="{3F7E7E85-0ED0-CC59-6ADC-C905ED3619F3}"/>
              </a:ext>
            </a:extLst>
          </p:cNvPr>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6">
            <a:extLst>
              <a:ext uri="{FF2B5EF4-FFF2-40B4-BE49-F238E27FC236}">
                <a16:creationId xmlns:a16="http://schemas.microsoft.com/office/drawing/2014/main" id="{68A5B0BF-CF85-A4E7-C163-4AFA52C31CA5}"/>
              </a:ext>
            </a:extLst>
          </p:cNvPr>
          <p:cNvGrpSpPr/>
          <p:nvPr/>
        </p:nvGrpSpPr>
        <p:grpSpPr>
          <a:xfrm>
            <a:off x="-6349" y="5894578"/>
            <a:ext cx="1031240" cy="970280"/>
            <a:chOff x="-6349" y="5894578"/>
            <a:chExt cx="1031240" cy="970280"/>
          </a:xfrm>
        </p:grpSpPr>
        <p:sp>
          <p:nvSpPr>
            <p:cNvPr id="19" name="object 17">
              <a:extLst>
                <a:ext uri="{FF2B5EF4-FFF2-40B4-BE49-F238E27FC236}">
                  <a16:creationId xmlns:a16="http://schemas.microsoft.com/office/drawing/2014/main" id="{F7F71FDB-4022-69E8-6C6A-CDFDC8BE88E7}"/>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18">
              <a:extLst>
                <a:ext uri="{FF2B5EF4-FFF2-40B4-BE49-F238E27FC236}">
                  <a16:creationId xmlns:a16="http://schemas.microsoft.com/office/drawing/2014/main" id="{59D9B12C-D415-FA5B-C0FB-F7B4926E5DBC}"/>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19">
              <a:extLst>
                <a:ext uri="{FF2B5EF4-FFF2-40B4-BE49-F238E27FC236}">
                  <a16:creationId xmlns:a16="http://schemas.microsoft.com/office/drawing/2014/main" id="{C784E4E1-BB34-CE0A-C8BA-066704B62A59}"/>
                </a:ext>
              </a:extLst>
            </p:cNvPr>
            <p:cNvPicPr/>
            <p:nvPr/>
          </p:nvPicPr>
          <p:blipFill>
            <a:blip r:embed="rId8" cstate="print"/>
            <a:stretch>
              <a:fillRect/>
            </a:stretch>
          </p:blipFill>
          <p:spPr>
            <a:xfrm>
              <a:off x="182879" y="6092952"/>
              <a:ext cx="688848" cy="667510"/>
            </a:xfrm>
            <a:prstGeom prst="rect">
              <a:avLst/>
            </a:prstGeom>
          </p:spPr>
        </p:pic>
      </p:grpSp>
      <p:sp>
        <p:nvSpPr>
          <p:cNvPr id="22" name="object 20">
            <a:extLst>
              <a:ext uri="{FF2B5EF4-FFF2-40B4-BE49-F238E27FC236}">
                <a16:creationId xmlns:a16="http://schemas.microsoft.com/office/drawing/2014/main" id="{F7CAEC92-9AF7-9632-5EA7-350FFB254B92}"/>
              </a:ext>
            </a:extLst>
          </p:cNvPr>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3" name="object 21">
            <a:extLst>
              <a:ext uri="{FF2B5EF4-FFF2-40B4-BE49-F238E27FC236}">
                <a16:creationId xmlns:a16="http://schemas.microsoft.com/office/drawing/2014/main" id="{FC22E0E1-71AD-0923-83D8-91926578CCBA}"/>
              </a:ext>
            </a:extLst>
          </p:cNvPr>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24" name="object 44">
            <a:extLst>
              <a:ext uri="{FF2B5EF4-FFF2-40B4-BE49-F238E27FC236}">
                <a16:creationId xmlns:a16="http://schemas.microsoft.com/office/drawing/2014/main" id="{78EEC16E-DFEB-B5B1-8E3C-010FB5526AE4}"/>
              </a:ext>
            </a:extLst>
          </p:cNvPr>
          <p:cNvPicPr/>
          <p:nvPr/>
        </p:nvPicPr>
        <p:blipFill>
          <a:blip r:embed="rId9" cstate="print"/>
          <a:stretch>
            <a:fillRect/>
          </a:stretch>
        </p:blipFill>
        <p:spPr>
          <a:xfrm>
            <a:off x="5751576" y="6385553"/>
            <a:ext cx="3694937" cy="472446"/>
          </a:xfrm>
          <a:prstGeom prst="rect">
            <a:avLst/>
          </a:prstGeom>
        </p:spPr>
      </p:pic>
      <p:sp>
        <p:nvSpPr>
          <p:cNvPr id="25" name="object 45">
            <a:extLst>
              <a:ext uri="{FF2B5EF4-FFF2-40B4-BE49-F238E27FC236}">
                <a16:creationId xmlns:a16="http://schemas.microsoft.com/office/drawing/2014/main" id="{305535E3-4A45-44DE-D392-01836C8FA49D}"/>
              </a:ext>
            </a:extLst>
          </p:cNvPr>
          <p:cNvSpPr txBox="1">
            <a:spLocks/>
          </p:cNvSpPr>
          <p:nvPr/>
        </p:nvSpPr>
        <p:spPr>
          <a:xfrm>
            <a:off x="5886703" y="6494703"/>
            <a:ext cx="3409315" cy="254634"/>
          </a:xfrm>
          <a:prstGeom prst="rect">
            <a:avLst/>
          </a:prstGeom>
        </p:spPr>
        <p:txBody>
          <a:bodyPr vert="horz" wrap="square" lIns="0" tIns="0" rIns="0" bIns="0" rtlCol="0">
            <a:spAutoFit/>
          </a:bodyPr>
          <a:lstStyle>
            <a:defPPr>
              <a:defRPr kern="0"/>
            </a:defPPr>
          </a:lstStyle>
          <a:p>
            <a:pPr marL="12700">
              <a:lnSpc>
                <a:spcPts val="1810"/>
              </a:lnSpc>
            </a:pPr>
            <a:r>
              <a:rPr lang="en-US" spc="-50"/>
              <a:t>Making</a:t>
            </a:r>
            <a:r>
              <a:rPr lang="en-US" spc="-95"/>
              <a:t> </a:t>
            </a:r>
            <a:r>
              <a:rPr lang="en-US" spc="-90"/>
              <a:t>Animals</a:t>
            </a:r>
            <a:r>
              <a:rPr lang="en-US" spc="-75"/>
              <a:t> </a:t>
            </a:r>
            <a:r>
              <a:rPr lang="en-US" spc="-55"/>
              <a:t>Healtier</a:t>
            </a:r>
            <a:r>
              <a:rPr lang="en-US" spc="-70"/>
              <a:t> </a:t>
            </a:r>
            <a:r>
              <a:rPr lang="en-US" spc="-80"/>
              <a:t>and</a:t>
            </a:r>
            <a:r>
              <a:rPr lang="en-US" spc="-90"/>
              <a:t> </a:t>
            </a:r>
            <a:r>
              <a:rPr lang="en-US" spc="-120"/>
              <a:t>Safer </a:t>
            </a:r>
            <a:r>
              <a:rPr lang="en-US" spc="-475"/>
              <a:t>®</a:t>
            </a:r>
            <a:endParaRPr lang="en-US" spc="-475" dirty="0"/>
          </a:p>
        </p:txBody>
      </p:sp>
      <p:sp>
        <p:nvSpPr>
          <p:cNvPr id="27" name="object 32">
            <a:extLst>
              <a:ext uri="{FF2B5EF4-FFF2-40B4-BE49-F238E27FC236}">
                <a16:creationId xmlns:a16="http://schemas.microsoft.com/office/drawing/2014/main" id="{D4F1F9F9-355B-88C8-B680-E5C6432B0374}"/>
              </a:ext>
            </a:extLst>
          </p:cNvPr>
          <p:cNvSpPr txBox="1">
            <a:spLocks/>
          </p:cNvSpPr>
          <p:nvPr/>
        </p:nvSpPr>
        <p:spPr>
          <a:xfrm>
            <a:off x="5769877" y="6494703"/>
            <a:ext cx="3526142" cy="230832"/>
          </a:xfrm>
          <a:prstGeom prst="rect">
            <a:avLst/>
          </a:prstGeom>
        </p:spPr>
        <p:txBody>
          <a:bodyPr vert="horz" wrap="square" lIns="0" tIns="0" rIns="0" bIns="0" rtlCol="0">
            <a:spAutoFit/>
          </a:bodyPr>
          <a:lstStyle>
            <a:defPPr>
              <a:defRPr kern="0"/>
            </a:defPPr>
          </a:lstStyle>
          <a:p>
            <a:pPr marL="12700">
              <a:lnSpc>
                <a:spcPts val="1810"/>
              </a:lnSpc>
            </a:pPr>
            <a:r>
              <a:rPr lang="en-US" i="1" spc="-50">
                <a:solidFill>
                  <a:schemeClr val="bg1"/>
                </a:solidFill>
              </a:rPr>
              <a:t>Making</a:t>
            </a:r>
            <a:r>
              <a:rPr lang="en-US" i="1" spc="-95">
                <a:solidFill>
                  <a:schemeClr val="bg1"/>
                </a:solidFill>
              </a:rPr>
              <a:t> </a:t>
            </a:r>
            <a:r>
              <a:rPr lang="en-US" i="1" spc="-90">
                <a:solidFill>
                  <a:schemeClr val="bg1"/>
                </a:solidFill>
              </a:rPr>
              <a:t>Animals</a:t>
            </a:r>
            <a:r>
              <a:rPr lang="en-US" i="1" spc="-75">
                <a:solidFill>
                  <a:schemeClr val="bg1"/>
                </a:solidFill>
              </a:rPr>
              <a:t> </a:t>
            </a:r>
            <a:r>
              <a:rPr lang="en-US" i="1" spc="-55">
                <a:solidFill>
                  <a:schemeClr val="bg1"/>
                </a:solidFill>
              </a:rPr>
              <a:t>Healthier</a:t>
            </a:r>
            <a:r>
              <a:rPr lang="en-US" i="1" spc="-70">
                <a:solidFill>
                  <a:schemeClr val="bg1"/>
                </a:solidFill>
              </a:rPr>
              <a:t> </a:t>
            </a:r>
            <a:r>
              <a:rPr lang="en-US" i="1" spc="-80">
                <a:solidFill>
                  <a:schemeClr val="bg1"/>
                </a:solidFill>
              </a:rPr>
              <a:t>and</a:t>
            </a:r>
            <a:r>
              <a:rPr lang="en-US" i="1" spc="-90">
                <a:solidFill>
                  <a:schemeClr val="bg1"/>
                </a:solidFill>
              </a:rPr>
              <a:t> </a:t>
            </a:r>
            <a:r>
              <a:rPr lang="en-US" i="1" spc="-120">
                <a:solidFill>
                  <a:schemeClr val="bg1"/>
                </a:solidFill>
              </a:rPr>
              <a:t>Safer </a:t>
            </a:r>
            <a:r>
              <a:rPr lang="en-US" i="1" spc="-475">
                <a:solidFill>
                  <a:schemeClr val="bg1"/>
                </a:solidFill>
              </a:rPr>
              <a:t>®</a:t>
            </a:r>
            <a:endParaRPr lang="en-US" i="1" spc="-475" dirty="0">
              <a:solidFill>
                <a:schemeClr val="bg1"/>
              </a:solidFill>
            </a:endParaRPr>
          </a:p>
        </p:txBody>
      </p:sp>
      <p:sp>
        <p:nvSpPr>
          <p:cNvPr id="6" name="Textbox 32">
            <a:extLst>
              <a:ext uri="{FF2B5EF4-FFF2-40B4-BE49-F238E27FC236}">
                <a16:creationId xmlns:a16="http://schemas.microsoft.com/office/drawing/2014/main" id="{40BDA8F4-59FE-8F86-D448-482C122734C6}"/>
              </a:ext>
            </a:extLst>
          </p:cNvPr>
          <p:cNvSpPr txBox="1">
            <a:spLocks/>
          </p:cNvSpPr>
          <p:nvPr/>
        </p:nvSpPr>
        <p:spPr>
          <a:xfrm>
            <a:off x="182879" y="54574"/>
            <a:ext cx="9213646" cy="287020"/>
          </a:xfrm>
          <a:prstGeom prst="rect">
            <a:avLst/>
          </a:prstGeom>
          <a:solidFill>
            <a:srgbClr val="FFC000"/>
          </a:solidFill>
        </p:spPr>
        <p:txBody>
          <a:bodyPr wrap="square" lIns="0" tIns="0" rIns="0" bIns="0" rtlCol="0">
            <a:noAutofit/>
          </a:bodyPr>
          <a:lstStyle/>
          <a:p>
            <a:pPr marL="42545" marR="0">
              <a:spcBef>
                <a:spcPts val="325"/>
              </a:spcBef>
              <a:tabLst>
                <a:tab pos="4321810" algn="l"/>
              </a:tabLst>
            </a:pPr>
            <a:r>
              <a:rPr lang="en-US" sz="2000" dirty="0" err="1">
                <a:solidFill>
                  <a:srgbClr val="24216C"/>
                </a:solidFill>
                <a:effectLst/>
                <a:latin typeface="Arial" panose="020B0604020202020204" pitchFamily="34" charset="0"/>
                <a:ea typeface="Arial" panose="020B0604020202020204" pitchFamily="34" charset="0"/>
              </a:rPr>
              <a:t>AsurDx</a:t>
            </a:r>
            <a:r>
              <a:rPr lang="en-US" sz="2000" dirty="0">
                <a:solidFill>
                  <a:srgbClr val="24216C"/>
                </a:solidFill>
                <a:effectLst/>
                <a:latin typeface="Arial" panose="020B0604020202020204" pitchFamily="34" charset="0"/>
                <a:ea typeface="Arial" panose="020B0604020202020204" pitchFamily="34" charset="0"/>
              </a:rPr>
              <a:t>™</a:t>
            </a:r>
            <a:r>
              <a:rPr lang="en-US" sz="2000" spc="-10"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MAP Antibody</a:t>
            </a:r>
            <a:r>
              <a:rPr lang="en-US" sz="2000" spc="3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ELISA</a:t>
            </a:r>
            <a:r>
              <a:rPr lang="en-US" sz="2000" spc="-35" dirty="0">
                <a:solidFill>
                  <a:srgbClr val="24216C"/>
                </a:solidFill>
                <a:effectLst/>
                <a:latin typeface="Arial" panose="020B0604020202020204" pitchFamily="34" charset="0"/>
                <a:ea typeface="Arial" panose="020B0604020202020204" pitchFamily="34" charset="0"/>
              </a:rPr>
              <a:t> </a:t>
            </a:r>
            <a:r>
              <a:rPr lang="en-US" sz="2000" spc="-25" dirty="0">
                <a:solidFill>
                  <a:srgbClr val="24216C"/>
                </a:solidFill>
                <a:effectLst/>
                <a:latin typeface="Arial" panose="020B0604020202020204" pitchFamily="34" charset="0"/>
                <a:ea typeface="Arial" panose="020B0604020202020204" pitchFamily="34" charset="0"/>
              </a:rPr>
              <a:t>Kit validation data from </a:t>
            </a:r>
            <a:r>
              <a:rPr lang="en-US" sz="2000" spc="-25" dirty="0" err="1">
                <a:solidFill>
                  <a:srgbClr val="24216C"/>
                </a:solidFill>
                <a:effectLst/>
                <a:latin typeface="Arial" panose="020B0604020202020204" pitchFamily="34" charset="0"/>
                <a:ea typeface="Arial" panose="020B0604020202020204" pitchFamily="34" charset="0"/>
              </a:rPr>
              <a:t>Idexx</a:t>
            </a:r>
            <a:r>
              <a:rPr lang="en-US" sz="2000" spc="-25" dirty="0">
                <a:solidFill>
                  <a:srgbClr val="24216C"/>
                </a:solidFill>
                <a:effectLst/>
                <a:latin typeface="Arial" panose="020B0604020202020204" pitchFamily="34" charset="0"/>
                <a:ea typeface="Arial" panose="020B0604020202020204" pitchFamily="34" charset="0"/>
              </a:rPr>
              <a:t> Lab</a:t>
            </a:r>
            <a:endParaRPr lang="en-US" sz="2000" dirty="0">
              <a:effectLst/>
              <a:latin typeface="Arial" panose="020B0604020202020204" pitchFamily="34" charset="0"/>
              <a:ea typeface="Arial" panose="020B0604020202020204" pitchFamily="34" charset="0"/>
            </a:endParaRPr>
          </a:p>
        </p:txBody>
      </p:sp>
      <p:pic>
        <p:nvPicPr>
          <p:cNvPr id="4" name="Picture 3">
            <a:extLst>
              <a:ext uri="{FF2B5EF4-FFF2-40B4-BE49-F238E27FC236}">
                <a16:creationId xmlns:a16="http://schemas.microsoft.com/office/drawing/2014/main" id="{C0D48670-3A12-5E5F-4854-3B96206A4FCF}"/>
              </a:ext>
            </a:extLst>
          </p:cNvPr>
          <p:cNvPicPr>
            <a:picLocks noChangeAspect="1"/>
          </p:cNvPicPr>
          <p:nvPr/>
        </p:nvPicPr>
        <p:blipFill>
          <a:blip r:embed="rId10"/>
          <a:stretch>
            <a:fillRect/>
          </a:stretch>
        </p:blipFill>
        <p:spPr>
          <a:xfrm>
            <a:off x="762000" y="804889"/>
            <a:ext cx="7772400" cy="634308"/>
          </a:xfrm>
          <a:prstGeom prst="rect">
            <a:avLst/>
          </a:prstGeom>
        </p:spPr>
      </p:pic>
      <p:sp>
        <p:nvSpPr>
          <p:cNvPr id="7" name="TextBox 6">
            <a:extLst>
              <a:ext uri="{FF2B5EF4-FFF2-40B4-BE49-F238E27FC236}">
                <a16:creationId xmlns:a16="http://schemas.microsoft.com/office/drawing/2014/main" id="{B065B9B7-24BF-248C-6A24-3F5D8CF6106A}"/>
              </a:ext>
            </a:extLst>
          </p:cNvPr>
          <p:cNvSpPr txBox="1"/>
          <p:nvPr/>
        </p:nvSpPr>
        <p:spPr>
          <a:xfrm>
            <a:off x="728766" y="1580155"/>
            <a:ext cx="4526239" cy="1515800"/>
          </a:xfrm>
          <a:prstGeom prst="rect">
            <a:avLst/>
          </a:prstGeom>
          <a:noFill/>
        </p:spPr>
        <p:txBody>
          <a:bodyPr wrap="none" rtlCol="0">
            <a:spAutoFit/>
          </a:bodyPr>
          <a:lstStyle/>
          <a:p>
            <a:pPr marL="73025" marR="0">
              <a:spcBef>
                <a:spcPts val="0"/>
              </a:spcBef>
              <a:spcAft>
                <a:spcPts val="0"/>
              </a:spcAft>
            </a:pPr>
            <a:r>
              <a:rPr lang="en-US" sz="1800" dirty="0">
                <a:effectLst/>
                <a:latin typeface="Arial" panose="020B0604020202020204" pitchFamily="34" charset="0"/>
                <a:ea typeface="Arial" panose="020B0604020202020204" pitchFamily="34" charset="0"/>
              </a:rPr>
              <a:t>Sample</a:t>
            </a:r>
            <a:r>
              <a:rPr lang="en-US" sz="1800" spc="-35" dirty="0">
                <a:effectLst/>
                <a:latin typeface="Arial" panose="020B0604020202020204" pitchFamily="34" charset="0"/>
                <a:ea typeface="Arial" panose="020B0604020202020204" pitchFamily="34" charset="0"/>
              </a:rPr>
              <a:t> </a:t>
            </a:r>
            <a:r>
              <a:rPr lang="en-US" sz="1800" spc="-20" dirty="0">
                <a:effectLst/>
                <a:latin typeface="Arial" panose="020B0604020202020204" pitchFamily="34" charset="0"/>
                <a:ea typeface="Arial" panose="020B0604020202020204" pitchFamily="34" charset="0"/>
              </a:rPr>
              <a:t>Sets</a:t>
            </a:r>
            <a:endParaRPr lang="en-US" sz="1800" dirty="0">
              <a:effectLst/>
              <a:latin typeface="Arial" panose="020B0604020202020204" pitchFamily="34" charset="0"/>
              <a:ea typeface="Arial" panose="020B0604020202020204" pitchFamily="34" charset="0"/>
            </a:endParaRPr>
          </a:p>
          <a:p>
            <a:pPr marL="342900" marR="0" lvl="0" indent="-342900">
              <a:spcBef>
                <a:spcPts val="90"/>
              </a:spcBef>
              <a:spcAft>
                <a:spcPts val="0"/>
              </a:spcAft>
              <a:buClr>
                <a:srgbClr val="F84239"/>
              </a:buClr>
              <a:buSzPts val="1800"/>
              <a:buFont typeface="Arial" panose="020B0604020202020204" pitchFamily="34" charset="0"/>
              <a:buChar char="•"/>
              <a:tabLst>
                <a:tab pos="301625" algn="l"/>
              </a:tabLst>
            </a:pPr>
            <a:r>
              <a:rPr lang="en-US" sz="1800" spc="0" dirty="0">
                <a:effectLst/>
                <a:latin typeface="Arial" panose="020B0604020202020204" pitchFamily="34" charset="0"/>
                <a:ea typeface="Arial" panose="020B0604020202020204" pitchFamily="34" charset="0"/>
              </a:rPr>
              <a:t>Level</a:t>
            </a:r>
            <a:r>
              <a:rPr lang="en-US" sz="1800" spc="-40" dirty="0">
                <a:effectLst/>
                <a:latin typeface="Arial" panose="020B0604020202020204" pitchFamily="34" charset="0"/>
                <a:ea typeface="Arial" panose="020B0604020202020204" pitchFamily="34" charset="0"/>
              </a:rPr>
              <a:t> </a:t>
            </a:r>
            <a:r>
              <a:rPr lang="en-US" sz="1800" spc="0" dirty="0">
                <a:effectLst/>
                <a:latin typeface="Arial" panose="020B0604020202020204" pitchFamily="34" charset="0"/>
                <a:ea typeface="Arial" panose="020B0604020202020204" pitchFamily="34" charset="0"/>
              </a:rPr>
              <a:t>4</a:t>
            </a:r>
            <a:r>
              <a:rPr lang="en-US" sz="1800" spc="-20" dirty="0">
                <a:effectLst/>
                <a:latin typeface="Arial" panose="020B0604020202020204" pitchFamily="34" charset="0"/>
                <a:ea typeface="Arial" panose="020B0604020202020204" pitchFamily="34" charset="0"/>
              </a:rPr>
              <a:t> </a:t>
            </a:r>
            <a:r>
              <a:rPr lang="en-US" sz="1800" spc="0" dirty="0">
                <a:effectLst/>
                <a:latin typeface="Arial" panose="020B0604020202020204" pitchFamily="34" charset="0"/>
                <a:ea typeface="Arial" panose="020B0604020202020204" pitchFamily="34" charset="0"/>
              </a:rPr>
              <a:t>Pennsylvania</a:t>
            </a:r>
            <a:r>
              <a:rPr lang="en-US" sz="1800" spc="-35" dirty="0">
                <a:effectLst/>
                <a:latin typeface="Arial" panose="020B0604020202020204" pitchFamily="34" charset="0"/>
                <a:ea typeface="Arial" panose="020B0604020202020204" pitchFamily="34" charset="0"/>
              </a:rPr>
              <a:t> </a:t>
            </a:r>
            <a:r>
              <a:rPr lang="en-US" sz="1800" spc="0" dirty="0">
                <a:effectLst/>
                <a:latin typeface="Arial" panose="020B0604020202020204" pitchFamily="34" charset="0"/>
                <a:ea typeface="Arial" panose="020B0604020202020204" pitchFamily="34" charset="0"/>
              </a:rPr>
              <a:t>Herd</a:t>
            </a:r>
            <a:r>
              <a:rPr lang="en-US" sz="1800" spc="-25" dirty="0">
                <a:effectLst/>
                <a:latin typeface="Arial" panose="020B0604020202020204" pitchFamily="34" charset="0"/>
                <a:ea typeface="Arial" panose="020B0604020202020204" pitchFamily="34" charset="0"/>
              </a:rPr>
              <a:t> </a:t>
            </a:r>
            <a:r>
              <a:rPr lang="en-US" sz="1800" spc="-10" dirty="0">
                <a:effectLst/>
                <a:latin typeface="Arial" panose="020B0604020202020204" pitchFamily="34" charset="0"/>
                <a:ea typeface="Arial" panose="020B0604020202020204" pitchFamily="34" charset="0"/>
              </a:rPr>
              <a:t>(Negative)</a:t>
            </a:r>
            <a:endParaRPr lang="en-US" sz="1800" spc="0" dirty="0">
              <a:effectLst/>
              <a:latin typeface="Arial" panose="020B0604020202020204" pitchFamily="34" charset="0"/>
              <a:ea typeface="Arial" panose="020B0604020202020204" pitchFamily="34" charset="0"/>
            </a:endParaRPr>
          </a:p>
          <a:p>
            <a:pPr marL="342900" marR="0" lvl="0" indent="-342900">
              <a:spcBef>
                <a:spcPts val="95"/>
              </a:spcBef>
              <a:spcAft>
                <a:spcPts val="0"/>
              </a:spcAft>
              <a:buClr>
                <a:srgbClr val="F84239"/>
              </a:buClr>
              <a:buSzPts val="1800"/>
              <a:buFont typeface="Arial" panose="020B0604020202020204" pitchFamily="34" charset="0"/>
              <a:buChar char="•"/>
              <a:tabLst>
                <a:tab pos="301625" algn="l"/>
              </a:tabLst>
            </a:pPr>
            <a:r>
              <a:rPr lang="en-US" sz="1800" spc="0" dirty="0">
                <a:effectLst/>
                <a:latin typeface="Arial" panose="020B0604020202020204" pitchFamily="34" charset="0"/>
                <a:ea typeface="Arial" panose="020B0604020202020204" pitchFamily="34" charset="0"/>
              </a:rPr>
              <a:t>USDA</a:t>
            </a:r>
            <a:r>
              <a:rPr lang="en-US" sz="1800" spc="-35" dirty="0">
                <a:effectLst/>
                <a:latin typeface="Arial" panose="020B0604020202020204" pitchFamily="34" charset="0"/>
                <a:ea typeface="Arial" panose="020B0604020202020204" pitchFamily="34" charset="0"/>
              </a:rPr>
              <a:t> </a:t>
            </a:r>
            <a:r>
              <a:rPr lang="en-US" sz="1800" spc="0" dirty="0" err="1">
                <a:effectLst/>
                <a:latin typeface="Arial" panose="020B0604020202020204" pitchFamily="34" charset="0"/>
                <a:ea typeface="Arial" panose="020B0604020202020204" pitchFamily="34" charset="0"/>
              </a:rPr>
              <a:t>Johne’s</a:t>
            </a:r>
            <a:r>
              <a:rPr lang="en-US" sz="1800" spc="-40" dirty="0">
                <a:effectLst/>
                <a:latin typeface="Arial" panose="020B0604020202020204" pitchFamily="34" charset="0"/>
                <a:ea typeface="Arial" panose="020B0604020202020204" pitchFamily="34" charset="0"/>
              </a:rPr>
              <a:t> </a:t>
            </a:r>
            <a:r>
              <a:rPr lang="en-US" sz="1800" spc="0" dirty="0">
                <a:effectLst/>
                <a:latin typeface="Arial" panose="020B0604020202020204" pitchFamily="34" charset="0"/>
                <a:ea typeface="Arial" panose="020B0604020202020204" pitchFamily="34" charset="0"/>
              </a:rPr>
              <a:t>Check</a:t>
            </a:r>
            <a:r>
              <a:rPr lang="en-US" sz="1800" spc="-20" dirty="0">
                <a:effectLst/>
                <a:latin typeface="Arial" panose="020B0604020202020204" pitchFamily="34" charset="0"/>
                <a:ea typeface="Arial" panose="020B0604020202020204" pitchFamily="34" charset="0"/>
              </a:rPr>
              <a:t> </a:t>
            </a:r>
            <a:r>
              <a:rPr lang="en-US" sz="1800" spc="-25" dirty="0">
                <a:effectLst/>
                <a:latin typeface="Arial" panose="020B0604020202020204" pitchFamily="34" charset="0"/>
                <a:ea typeface="Arial" panose="020B0604020202020204" pitchFamily="34" charset="0"/>
              </a:rPr>
              <a:t>Set</a:t>
            </a:r>
            <a:endParaRPr lang="en-US" sz="1800" spc="0" dirty="0">
              <a:effectLst/>
              <a:latin typeface="Arial" panose="020B0604020202020204" pitchFamily="34" charset="0"/>
              <a:ea typeface="Arial" panose="020B0604020202020204" pitchFamily="34" charset="0"/>
            </a:endParaRPr>
          </a:p>
          <a:p>
            <a:pPr marL="342900" marR="0" lvl="0" indent="-342900">
              <a:spcBef>
                <a:spcPts val="90"/>
              </a:spcBef>
              <a:spcAft>
                <a:spcPts val="0"/>
              </a:spcAft>
              <a:buClr>
                <a:srgbClr val="F84239"/>
              </a:buClr>
              <a:buSzPts val="1800"/>
              <a:buFont typeface="Arial" panose="020B0604020202020204" pitchFamily="34" charset="0"/>
              <a:buChar char="•"/>
              <a:tabLst>
                <a:tab pos="301625" algn="l"/>
              </a:tabLst>
            </a:pPr>
            <a:r>
              <a:rPr lang="en-US" sz="1800" spc="0" dirty="0">
                <a:effectLst/>
                <a:latin typeface="Arial" panose="020B0604020202020204" pitchFamily="34" charset="0"/>
                <a:ea typeface="Arial" panose="020B0604020202020204" pitchFamily="34" charset="0"/>
              </a:rPr>
              <a:t>Infected/Vaccinated</a:t>
            </a:r>
            <a:r>
              <a:rPr lang="en-US" sz="1800" spc="-80" dirty="0">
                <a:effectLst/>
                <a:latin typeface="Arial" panose="020B0604020202020204" pitchFamily="34" charset="0"/>
                <a:ea typeface="Arial" panose="020B0604020202020204" pitchFamily="34" charset="0"/>
              </a:rPr>
              <a:t> </a:t>
            </a:r>
            <a:r>
              <a:rPr lang="en-US" sz="1800" spc="0" dirty="0">
                <a:effectLst/>
                <a:latin typeface="Arial" panose="020B0604020202020204" pitchFamily="34" charset="0"/>
                <a:ea typeface="Arial" panose="020B0604020202020204" pitchFamily="34" charset="0"/>
              </a:rPr>
              <a:t>Pennsylvania</a:t>
            </a:r>
            <a:r>
              <a:rPr lang="en-US" sz="1800" spc="-85" dirty="0">
                <a:effectLst/>
                <a:latin typeface="Arial" panose="020B0604020202020204" pitchFamily="34" charset="0"/>
                <a:ea typeface="Arial" panose="020B0604020202020204" pitchFamily="34" charset="0"/>
              </a:rPr>
              <a:t> </a:t>
            </a:r>
            <a:r>
              <a:rPr lang="en-US" sz="1800" spc="-20" dirty="0">
                <a:effectLst/>
                <a:latin typeface="Arial" panose="020B0604020202020204" pitchFamily="34" charset="0"/>
                <a:ea typeface="Arial" panose="020B0604020202020204" pitchFamily="34" charset="0"/>
              </a:rPr>
              <a:t>Herd</a:t>
            </a:r>
            <a:endParaRPr lang="en-US" sz="1800" spc="0" dirty="0">
              <a:effectLst/>
              <a:latin typeface="Arial" panose="020B0604020202020204" pitchFamily="34" charset="0"/>
              <a:ea typeface="Arial" panose="020B0604020202020204" pitchFamily="34" charset="0"/>
            </a:endParaRPr>
          </a:p>
          <a:p>
            <a:endParaRPr lang="en-US" dirty="0"/>
          </a:p>
        </p:txBody>
      </p:sp>
      <p:pic>
        <p:nvPicPr>
          <p:cNvPr id="28" name="Picture 27">
            <a:extLst>
              <a:ext uri="{FF2B5EF4-FFF2-40B4-BE49-F238E27FC236}">
                <a16:creationId xmlns:a16="http://schemas.microsoft.com/office/drawing/2014/main" id="{3010E63A-6840-8729-4C62-86893F5A9BD1}"/>
              </a:ext>
            </a:extLst>
          </p:cNvPr>
          <p:cNvPicPr>
            <a:picLocks noChangeAspect="1"/>
          </p:cNvPicPr>
          <p:nvPr/>
        </p:nvPicPr>
        <p:blipFill>
          <a:blip r:embed="rId11"/>
          <a:stretch>
            <a:fillRect/>
          </a:stretch>
        </p:blipFill>
        <p:spPr>
          <a:xfrm>
            <a:off x="504433" y="2911400"/>
            <a:ext cx="4253134" cy="1212741"/>
          </a:xfrm>
          <a:prstGeom prst="rect">
            <a:avLst/>
          </a:prstGeom>
        </p:spPr>
      </p:pic>
      <p:pic>
        <p:nvPicPr>
          <p:cNvPr id="29" name="Picture 28">
            <a:extLst>
              <a:ext uri="{FF2B5EF4-FFF2-40B4-BE49-F238E27FC236}">
                <a16:creationId xmlns:a16="http://schemas.microsoft.com/office/drawing/2014/main" id="{F418A842-13A6-94F0-B9DD-CCE2CCE7A953}"/>
              </a:ext>
            </a:extLst>
          </p:cNvPr>
          <p:cNvPicPr>
            <a:picLocks noChangeAspect="1"/>
          </p:cNvPicPr>
          <p:nvPr/>
        </p:nvPicPr>
        <p:blipFill>
          <a:blip r:embed="rId12"/>
          <a:stretch>
            <a:fillRect/>
          </a:stretch>
        </p:blipFill>
        <p:spPr>
          <a:xfrm>
            <a:off x="4763897" y="2902057"/>
            <a:ext cx="4318674" cy="1231429"/>
          </a:xfrm>
          <a:prstGeom prst="rect">
            <a:avLst/>
          </a:prstGeom>
        </p:spPr>
      </p:pic>
      <p:pic>
        <p:nvPicPr>
          <p:cNvPr id="30" name="Picture 29">
            <a:extLst>
              <a:ext uri="{FF2B5EF4-FFF2-40B4-BE49-F238E27FC236}">
                <a16:creationId xmlns:a16="http://schemas.microsoft.com/office/drawing/2014/main" id="{8E0EEAAA-B5C3-E6DF-7992-F056C8C6AA3A}"/>
              </a:ext>
            </a:extLst>
          </p:cNvPr>
          <p:cNvPicPr>
            <a:picLocks noChangeAspect="1"/>
          </p:cNvPicPr>
          <p:nvPr/>
        </p:nvPicPr>
        <p:blipFill>
          <a:blip r:embed="rId13"/>
          <a:stretch>
            <a:fillRect/>
          </a:stretch>
        </p:blipFill>
        <p:spPr>
          <a:xfrm>
            <a:off x="2366001" y="4497323"/>
            <a:ext cx="4922502" cy="1403605"/>
          </a:xfrm>
          <a:prstGeom prst="rect">
            <a:avLst/>
          </a:prstGeom>
        </p:spPr>
      </p:pic>
      <p:pic>
        <p:nvPicPr>
          <p:cNvPr id="31" name="Picture 30">
            <a:extLst>
              <a:ext uri="{FF2B5EF4-FFF2-40B4-BE49-F238E27FC236}">
                <a16:creationId xmlns:a16="http://schemas.microsoft.com/office/drawing/2014/main" id="{C75A264C-0BA0-AE81-11C6-786FDDA70304}"/>
              </a:ext>
            </a:extLst>
          </p:cNvPr>
          <p:cNvPicPr>
            <a:picLocks noChangeAspect="1"/>
          </p:cNvPicPr>
          <p:nvPr/>
        </p:nvPicPr>
        <p:blipFill>
          <a:blip r:embed="rId14"/>
          <a:stretch>
            <a:fillRect/>
          </a:stretch>
        </p:blipFill>
        <p:spPr>
          <a:xfrm>
            <a:off x="6810521" y="1124712"/>
            <a:ext cx="1651000" cy="127000"/>
          </a:xfrm>
          <a:prstGeom prst="rect">
            <a:avLst/>
          </a:prstGeom>
        </p:spPr>
      </p:pic>
      <p:pic>
        <p:nvPicPr>
          <p:cNvPr id="33" name="Picture 32">
            <a:extLst>
              <a:ext uri="{FF2B5EF4-FFF2-40B4-BE49-F238E27FC236}">
                <a16:creationId xmlns:a16="http://schemas.microsoft.com/office/drawing/2014/main" id="{D6697FEB-4225-9AFE-7097-A765287CB9BD}"/>
              </a:ext>
            </a:extLst>
          </p:cNvPr>
          <p:cNvPicPr>
            <a:picLocks noChangeAspect="1"/>
          </p:cNvPicPr>
          <p:nvPr/>
        </p:nvPicPr>
        <p:blipFill>
          <a:blip r:embed="rId15"/>
          <a:stretch>
            <a:fillRect/>
          </a:stretch>
        </p:blipFill>
        <p:spPr>
          <a:xfrm>
            <a:off x="6923234" y="1427697"/>
            <a:ext cx="1295400" cy="241300"/>
          </a:xfrm>
          <a:prstGeom prst="rect">
            <a:avLst/>
          </a:prstGeom>
        </p:spPr>
      </p:pic>
    </p:spTree>
    <p:extLst>
      <p:ext uri="{BB962C8B-B14F-4D97-AF65-F5344CB8AC3E}">
        <p14:creationId xmlns:p14="http://schemas.microsoft.com/office/powerpoint/2010/main" val="23090628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6CDFC0-8987-CAF1-482D-BC6BC41DD40C}"/>
            </a:ext>
          </a:extLst>
        </p:cNvPr>
        <p:cNvGrpSpPr/>
        <p:nvPr/>
      </p:nvGrpSpPr>
      <p:grpSpPr>
        <a:xfrm>
          <a:off x="0" y="0"/>
          <a:ext cx="0" cy="0"/>
          <a:chOff x="0" y="0"/>
          <a:chExt cx="0" cy="0"/>
        </a:xfrm>
      </p:grpSpPr>
      <p:sp>
        <p:nvSpPr>
          <p:cNvPr id="2" name="object 3">
            <a:extLst>
              <a:ext uri="{FF2B5EF4-FFF2-40B4-BE49-F238E27FC236}">
                <a16:creationId xmlns:a16="http://schemas.microsoft.com/office/drawing/2014/main" id="{5F234FB4-215F-5C45-D297-703EF24455A5}"/>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4">
            <a:extLst>
              <a:ext uri="{FF2B5EF4-FFF2-40B4-BE49-F238E27FC236}">
                <a16:creationId xmlns:a16="http://schemas.microsoft.com/office/drawing/2014/main" id="{49E603FB-4362-C9AC-71A3-D45F6603922C}"/>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9" name="object 5">
            <a:extLst>
              <a:ext uri="{FF2B5EF4-FFF2-40B4-BE49-F238E27FC236}">
                <a16:creationId xmlns:a16="http://schemas.microsoft.com/office/drawing/2014/main" id="{6985864B-1439-8633-6283-CC4075E4152D}"/>
              </a:ext>
            </a:extLst>
          </p:cNvPr>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0" name="object 8">
            <a:extLst>
              <a:ext uri="{FF2B5EF4-FFF2-40B4-BE49-F238E27FC236}">
                <a16:creationId xmlns:a16="http://schemas.microsoft.com/office/drawing/2014/main" id="{67A543C6-0827-F5E4-12CA-C7BA4C7E020A}"/>
              </a:ext>
            </a:extLst>
          </p:cNvPr>
          <p:cNvPicPr/>
          <p:nvPr/>
        </p:nvPicPr>
        <p:blipFill>
          <a:blip r:embed="rId3" cstate="print"/>
          <a:stretch>
            <a:fillRect/>
          </a:stretch>
        </p:blipFill>
        <p:spPr>
          <a:xfrm>
            <a:off x="9095231" y="5026152"/>
            <a:ext cx="755903" cy="505968"/>
          </a:xfrm>
          <a:prstGeom prst="rect">
            <a:avLst/>
          </a:prstGeom>
        </p:spPr>
      </p:pic>
      <p:pic>
        <p:nvPicPr>
          <p:cNvPr id="11" name="object 9">
            <a:extLst>
              <a:ext uri="{FF2B5EF4-FFF2-40B4-BE49-F238E27FC236}">
                <a16:creationId xmlns:a16="http://schemas.microsoft.com/office/drawing/2014/main" id="{D259C20A-281C-F593-82B5-D51AB7F32BF3}"/>
              </a:ext>
            </a:extLst>
          </p:cNvPr>
          <p:cNvPicPr/>
          <p:nvPr/>
        </p:nvPicPr>
        <p:blipFill>
          <a:blip r:embed="rId4" cstate="print"/>
          <a:stretch>
            <a:fillRect/>
          </a:stretch>
        </p:blipFill>
        <p:spPr>
          <a:xfrm>
            <a:off x="9095231" y="3435096"/>
            <a:ext cx="755903" cy="502919"/>
          </a:xfrm>
          <a:prstGeom prst="rect">
            <a:avLst/>
          </a:prstGeom>
        </p:spPr>
      </p:pic>
      <p:pic>
        <p:nvPicPr>
          <p:cNvPr id="12" name="object 10">
            <a:extLst>
              <a:ext uri="{FF2B5EF4-FFF2-40B4-BE49-F238E27FC236}">
                <a16:creationId xmlns:a16="http://schemas.microsoft.com/office/drawing/2014/main" id="{C8A1F267-CBB8-7D36-9048-BD72C7D0FC0D}"/>
              </a:ext>
            </a:extLst>
          </p:cNvPr>
          <p:cNvPicPr/>
          <p:nvPr/>
        </p:nvPicPr>
        <p:blipFill>
          <a:blip r:embed="rId5" cstate="print"/>
          <a:stretch>
            <a:fillRect/>
          </a:stretch>
        </p:blipFill>
        <p:spPr>
          <a:xfrm>
            <a:off x="9095231" y="4245864"/>
            <a:ext cx="755903" cy="502919"/>
          </a:xfrm>
          <a:prstGeom prst="rect">
            <a:avLst/>
          </a:prstGeom>
        </p:spPr>
      </p:pic>
      <p:pic>
        <p:nvPicPr>
          <p:cNvPr id="13" name="object 11">
            <a:extLst>
              <a:ext uri="{FF2B5EF4-FFF2-40B4-BE49-F238E27FC236}">
                <a16:creationId xmlns:a16="http://schemas.microsoft.com/office/drawing/2014/main" id="{1A5CC4AB-F1CD-F972-F65F-2B7913BA576B}"/>
              </a:ext>
            </a:extLst>
          </p:cNvPr>
          <p:cNvPicPr/>
          <p:nvPr/>
        </p:nvPicPr>
        <p:blipFill>
          <a:blip r:embed="rId6" cstate="print"/>
          <a:stretch>
            <a:fillRect/>
          </a:stretch>
        </p:blipFill>
        <p:spPr>
          <a:xfrm>
            <a:off x="9095231" y="5711952"/>
            <a:ext cx="755903" cy="502920"/>
          </a:xfrm>
          <a:prstGeom prst="rect">
            <a:avLst/>
          </a:prstGeom>
        </p:spPr>
      </p:pic>
      <p:pic>
        <p:nvPicPr>
          <p:cNvPr id="14" name="object 12">
            <a:extLst>
              <a:ext uri="{FF2B5EF4-FFF2-40B4-BE49-F238E27FC236}">
                <a16:creationId xmlns:a16="http://schemas.microsoft.com/office/drawing/2014/main" id="{B8C1D2FA-0B4A-A7C5-BC17-49D1E41A2F3D}"/>
              </a:ext>
            </a:extLst>
          </p:cNvPr>
          <p:cNvPicPr/>
          <p:nvPr/>
        </p:nvPicPr>
        <p:blipFill>
          <a:blip r:embed="rId7" cstate="print"/>
          <a:stretch>
            <a:fillRect/>
          </a:stretch>
        </p:blipFill>
        <p:spPr>
          <a:xfrm>
            <a:off x="9549383" y="36576"/>
            <a:ext cx="348246" cy="2884170"/>
          </a:xfrm>
          <a:prstGeom prst="rect">
            <a:avLst/>
          </a:prstGeom>
        </p:spPr>
      </p:pic>
      <p:sp>
        <p:nvSpPr>
          <p:cNvPr id="15" name="object 13">
            <a:extLst>
              <a:ext uri="{FF2B5EF4-FFF2-40B4-BE49-F238E27FC236}">
                <a16:creationId xmlns:a16="http://schemas.microsoft.com/office/drawing/2014/main" id="{AADC3E29-C16D-FD89-E3C7-4BFA6A382B87}"/>
              </a:ext>
            </a:extLst>
          </p:cNvPr>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6" name="object 14">
            <a:extLst>
              <a:ext uri="{FF2B5EF4-FFF2-40B4-BE49-F238E27FC236}">
                <a16:creationId xmlns:a16="http://schemas.microsoft.com/office/drawing/2014/main" id="{3B3D5746-141A-9EB9-570E-87768043162F}"/>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5">
            <a:extLst>
              <a:ext uri="{FF2B5EF4-FFF2-40B4-BE49-F238E27FC236}">
                <a16:creationId xmlns:a16="http://schemas.microsoft.com/office/drawing/2014/main" id="{9BD6DEB3-20B7-EE97-DC1B-0E110DE5EF2F}"/>
              </a:ext>
            </a:extLst>
          </p:cNvPr>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6">
            <a:extLst>
              <a:ext uri="{FF2B5EF4-FFF2-40B4-BE49-F238E27FC236}">
                <a16:creationId xmlns:a16="http://schemas.microsoft.com/office/drawing/2014/main" id="{63792097-F3B9-44EC-33DF-68828C616D73}"/>
              </a:ext>
            </a:extLst>
          </p:cNvPr>
          <p:cNvGrpSpPr/>
          <p:nvPr/>
        </p:nvGrpSpPr>
        <p:grpSpPr>
          <a:xfrm>
            <a:off x="-6349" y="5894578"/>
            <a:ext cx="1031240" cy="970280"/>
            <a:chOff x="-6349" y="5894578"/>
            <a:chExt cx="1031240" cy="970280"/>
          </a:xfrm>
        </p:grpSpPr>
        <p:sp>
          <p:nvSpPr>
            <p:cNvPr id="19" name="object 17">
              <a:extLst>
                <a:ext uri="{FF2B5EF4-FFF2-40B4-BE49-F238E27FC236}">
                  <a16:creationId xmlns:a16="http://schemas.microsoft.com/office/drawing/2014/main" id="{41E395EF-537A-3079-D9B6-AA5E2675137E}"/>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18">
              <a:extLst>
                <a:ext uri="{FF2B5EF4-FFF2-40B4-BE49-F238E27FC236}">
                  <a16:creationId xmlns:a16="http://schemas.microsoft.com/office/drawing/2014/main" id="{518A2CAF-6298-8C27-1BA4-C5C1F11CE493}"/>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19">
              <a:extLst>
                <a:ext uri="{FF2B5EF4-FFF2-40B4-BE49-F238E27FC236}">
                  <a16:creationId xmlns:a16="http://schemas.microsoft.com/office/drawing/2014/main" id="{5A1EE5A3-ADD7-6466-F970-CEE7D3ED184F}"/>
                </a:ext>
              </a:extLst>
            </p:cNvPr>
            <p:cNvPicPr/>
            <p:nvPr/>
          </p:nvPicPr>
          <p:blipFill>
            <a:blip r:embed="rId8" cstate="print"/>
            <a:stretch>
              <a:fillRect/>
            </a:stretch>
          </p:blipFill>
          <p:spPr>
            <a:xfrm>
              <a:off x="182879" y="6092952"/>
              <a:ext cx="688848" cy="667510"/>
            </a:xfrm>
            <a:prstGeom prst="rect">
              <a:avLst/>
            </a:prstGeom>
          </p:spPr>
        </p:pic>
      </p:grpSp>
      <p:sp>
        <p:nvSpPr>
          <p:cNvPr id="22" name="object 20">
            <a:extLst>
              <a:ext uri="{FF2B5EF4-FFF2-40B4-BE49-F238E27FC236}">
                <a16:creationId xmlns:a16="http://schemas.microsoft.com/office/drawing/2014/main" id="{1053DF73-E6DD-14F4-A2CC-4259EEEB10A7}"/>
              </a:ext>
            </a:extLst>
          </p:cNvPr>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3" name="object 21">
            <a:extLst>
              <a:ext uri="{FF2B5EF4-FFF2-40B4-BE49-F238E27FC236}">
                <a16:creationId xmlns:a16="http://schemas.microsoft.com/office/drawing/2014/main" id="{780BF4E9-D26B-5F36-E1F0-B25818255958}"/>
              </a:ext>
            </a:extLst>
          </p:cNvPr>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24" name="object 44">
            <a:extLst>
              <a:ext uri="{FF2B5EF4-FFF2-40B4-BE49-F238E27FC236}">
                <a16:creationId xmlns:a16="http://schemas.microsoft.com/office/drawing/2014/main" id="{35173391-D159-24E6-5075-19A281C7CFEA}"/>
              </a:ext>
            </a:extLst>
          </p:cNvPr>
          <p:cNvPicPr/>
          <p:nvPr/>
        </p:nvPicPr>
        <p:blipFill>
          <a:blip r:embed="rId9" cstate="print"/>
          <a:stretch>
            <a:fillRect/>
          </a:stretch>
        </p:blipFill>
        <p:spPr>
          <a:xfrm>
            <a:off x="5751576" y="6385553"/>
            <a:ext cx="3694937" cy="472446"/>
          </a:xfrm>
          <a:prstGeom prst="rect">
            <a:avLst/>
          </a:prstGeom>
        </p:spPr>
      </p:pic>
      <p:sp>
        <p:nvSpPr>
          <p:cNvPr id="25" name="object 45">
            <a:extLst>
              <a:ext uri="{FF2B5EF4-FFF2-40B4-BE49-F238E27FC236}">
                <a16:creationId xmlns:a16="http://schemas.microsoft.com/office/drawing/2014/main" id="{7060CC00-032A-E592-FD9B-B152DA7CB15C}"/>
              </a:ext>
            </a:extLst>
          </p:cNvPr>
          <p:cNvSpPr txBox="1">
            <a:spLocks/>
          </p:cNvSpPr>
          <p:nvPr/>
        </p:nvSpPr>
        <p:spPr>
          <a:xfrm>
            <a:off x="5886703" y="6494703"/>
            <a:ext cx="3409315" cy="254634"/>
          </a:xfrm>
          <a:prstGeom prst="rect">
            <a:avLst/>
          </a:prstGeom>
        </p:spPr>
        <p:txBody>
          <a:bodyPr vert="horz" wrap="square" lIns="0" tIns="0" rIns="0" bIns="0" rtlCol="0">
            <a:spAutoFit/>
          </a:bodyPr>
          <a:lstStyle>
            <a:defPPr>
              <a:defRPr kern="0"/>
            </a:defPPr>
          </a:lstStyle>
          <a:p>
            <a:pPr marL="12700">
              <a:lnSpc>
                <a:spcPts val="1810"/>
              </a:lnSpc>
            </a:pPr>
            <a:r>
              <a:rPr lang="en-US" spc="-50"/>
              <a:t>Making</a:t>
            </a:r>
            <a:r>
              <a:rPr lang="en-US" spc="-95"/>
              <a:t> </a:t>
            </a:r>
            <a:r>
              <a:rPr lang="en-US" spc="-90"/>
              <a:t>Animals</a:t>
            </a:r>
            <a:r>
              <a:rPr lang="en-US" spc="-75"/>
              <a:t> </a:t>
            </a:r>
            <a:r>
              <a:rPr lang="en-US" spc="-55"/>
              <a:t>Healtier</a:t>
            </a:r>
            <a:r>
              <a:rPr lang="en-US" spc="-70"/>
              <a:t> </a:t>
            </a:r>
            <a:r>
              <a:rPr lang="en-US" spc="-80"/>
              <a:t>and</a:t>
            </a:r>
            <a:r>
              <a:rPr lang="en-US" spc="-90"/>
              <a:t> </a:t>
            </a:r>
            <a:r>
              <a:rPr lang="en-US" spc="-120"/>
              <a:t>Safer </a:t>
            </a:r>
            <a:r>
              <a:rPr lang="en-US" spc="-475"/>
              <a:t>®</a:t>
            </a:r>
            <a:endParaRPr lang="en-US" spc="-475" dirty="0"/>
          </a:p>
        </p:txBody>
      </p:sp>
      <p:sp>
        <p:nvSpPr>
          <p:cNvPr id="27" name="object 32">
            <a:extLst>
              <a:ext uri="{FF2B5EF4-FFF2-40B4-BE49-F238E27FC236}">
                <a16:creationId xmlns:a16="http://schemas.microsoft.com/office/drawing/2014/main" id="{D5214837-7A2B-818F-7C6B-920C9914077F}"/>
              </a:ext>
            </a:extLst>
          </p:cNvPr>
          <p:cNvSpPr txBox="1">
            <a:spLocks/>
          </p:cNvSpPr>
          <p:nvPr/>
        </p:nvSpPr>
        <p:spPr>
          <a:xfrm>
            <a:off x="5769877" y="6494703"/>
            <a:ext cx="3526142" cy="230832"/>
          </a:xfrm>
          <a:prstGeom prst="rect">
            <a:avLst/>
          </a:prstGeom>
        </p:spPr>
        <p:txBody>
          <a:bodyPr vert="horz" wrap="square" lIns="0" tIns="0" rIns="0" bIns="0" rtlCol="0">
            <a:spAutoFit/>
          </a:bodyPr>
          <a:lstStyle>
            <a:defPPr>
              <a:defRPr kern="0"/>
            </a:defPPr>
          </a:lstStyle>
          <a:p>
            <a:pPr marL="12700">
              <a:lnSpc>
                <a:spcPts val="1810"/>
              </a:lnSpc>
            </a:pPr>
            <a:r>
              <a:rPr lang="en-US" i="1" spc="-50">
                <a:solidFill>
                  <a:schemeClr val="bg1"/>
                </a:solidFill>
              </a:rPr>
              <a:t>Making</a:t>
            </a:r>
            <a:r>
              <a:rPr lang="en-US" i="1" spc="-95">
                <a:solidFill>
                  <a:schemeClr val="bg1"/>
                </a:solidFill>
              </a:rPr>
              <a:t> </a:t>
            </a:r>
            <a:r>
              <a:rPr lang="en-US" i="1" spc="-90">
                <a:solidFill>
                  <a:schemeClr val="bg1"/>
                </a:solidFill>
              </a:rPr>
              <a:t>Animals</a:t>
            </a:r>
            <a:r>
              <a:rPr lang="en-US" i="1" spc="-75">
                <a:solidFill>
                  <a:schemeClr val="bg1"/>
                </a:solidFill>
              </a:rPr>
              <a:t> </a:t>
            </a:r>
            <a:r>
              <a:rPr lang="en-US" i="1" spc="-55">
                <a:solidFill>
                  <a:schemeClr val="bg1"/>
                </a:solidFill>
              </a:rPr>
              <a:t>Healthier</a:t>
            </a:r>
            <a:r>
              <a:rPr lang="en-US" i="1" spc="-70">
                <a:solidFill>
                  <a:schemeClr val="bg1"/>
                </a:solidFill>
              </a:rPr>
              <a:t> </a:t>
            </a:r>
            <a:r>
              <a:rPr lang="en-US" i="1" spc="-80">
                <a:solidFill>
                  <a:schemeClr val="bg1"/>
                </a:solidFill>
              </a:rPr>
              <a:t>and</a:t>
            </a:r>
            <a:r>
              <a:rPr lang="en-US" i="1" spc="-90">
                <a:solidFill>
                  <a:schemeClr val="bg1"/>
                </a:solidFill>
              </a:rPr>
              <a:t> </a:t>
            </a:r>
            <a:r>
              <a:rPr lang="en-US" i="1" spc="-120">
                <a:solidFill>
                  <a:schemeClr val="bg1"/>
                </a:solidFill>
              </a:rPr>
              <a:t>Safer </a:t>
            </a:r>
            <a:r>
              <a:rPr lang="en-US" i="1" spc="-475">
                <a:solidFill>
                  <a:schemeClr val="bg1"/>
                </a:solidFill>
              </a:rPr>
              <a:t>®</a:t>
            </a:r>
            <a:endParaRPr lang="en-US" i="1" spc="-475" dirty="0">
              <a:solidFill>
                <a:schemeClr val="bg1"/>
              </a:solidFill>
            </a:endParaRPr>
          </a:p>
        </p:txBody>
      </p:sp>
      <p:pic>
        <p:nvPicPr>
          <p:cNvPr id="3" name="Picture 2">
            <a:extLst>
              <a:ext uri="{FF2B5EF4-FFF2-40B4-BE49-F238E27FC236}">
                <a16:creationId xmlns:a16="http://schemas.microsoft.com/office/drawing/2014/main" id="{7B06A0BC-A19D-DE6D-5A2A-409FEE38DB26}"/>
              </a:ext>
            </a:extLst>
          </p:cNvPr>
          <p:cNvPicPr>
            <a:picLocks noChangeAspect="1"/>
          </p:cNvPicPr>
          <p:nvPr/>
        </p:nvPicPr>
        <p:blipFill>
          <a:blip r:embed="rId10"/>
          <a:stretch>
            <a:fillRect/>
          </a:stretch>
        </p:blipFill>
        <p:spPr>
          <a:xfrm>
            <a:off x="504189" y="-76200"/>
            <a:ext cx="9298494" cy="6570647"/>
          </a:xfrm>
          <a:prstGeom prst="rect">
            <a:avLst/>
          </a:prstGeom>
        </p:spPr>
      </p:pic>
    </p:spTree>
    <p:extLst>
      <p:ext uri="{BB962C8B-B14F-4D97-AF65-F5344CB8AC3E}">
        <p14:creationId xmlns:p14="http://schemas.microsoft.com/office/powerpoint/2010/main" val="33356833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20CBE-56AD-7F48-41E2-5C213F1FC983}"/>
            </a:ext>
          </a:extLst>
        </p:cNvPr>
        <p:cNvGrpSpPr/>
        <p:nvPr/>
      </p:nvGrpSpPr>
      <p:grpSpPr>
        <a:xfrm>
          <a:off x="0" y="0"/>
          <a:ext cx="0" cy="0"/>
          <a:chOff x="0" y="0"/>
          <a:chExt cx="0" cy="0"/>
        </a:xfrm>
      </p:grpSpPr>
      <p:sp>
        <p:nvSpPr>
          <p:cNvPr id="2" name="object 3">
            <a:extLst>
              <a:ext uri="{FF2B5EF4-FFF2-40B4-BE49-F238E27FC236}">
                <a16:creationId xmlns:a16="http://schemas.microsoft.com/office/drawing/2014/main" id="{FD56E826-0EA6-C4DA-A12B-69994FA700B1}"/>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4">
            <a:extLst>
              <a:ext uri="{FF2B5EF4-FFF2-40B4-BE49-F238E27FC236}">
                <a16:creationId xmlns:a16="http://schemas.microsoft.com/office/drawing/2014/main" id="{30C5FA44-A67C-8B5E-05E7-0035A1DF0BAA}"/>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9" name="object 5">
            <a:extLst>
              <a:ext uri="{FF2B5EF4-FFF2-40B4-BE49-F238E27FC236}">
                <a16:creationId xmlns:a16="http://schemas.microsoft.com/office/drawing/2014/main" id="{EAFF331D-C260-DA00-F781-A59AA891D6C5}"/>
              </a:ext>
            </a:extLst>
          </p:cNvPr>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0" name="object 8">
            <a:extLst>
              <a:ext uri="{FF2B5EF4-FFF2-40B4-BE49-F238E27FC236}">
                <a16:creationId xmlns:a16="http://schemas.microsoft.com/office/drawing/2014/main" id="{63C84881-EB04-C772-3C2E-2162B34577AE}"/>
              </a:ext>
            </a:extLst>
          </p:cNvPr>
          <p:cNvPicPr/>
          <p:nvPr/>
        </p:nvPicPr>
        <p:blipFill>
          <a:blip r:embed="rId3" cstate="print"/>
          <a:stretch>
            <a:fillRect/>
          </a:stretch>
        </p:blipFill>
        <p:spPr>
          <a:xfrm>
            <a:off x="9095231" y="5026152"/>
            <a:ext cx="755903" cy="505968"/>
          </a:xfrm>
          <a:prstGeom prst="rect">
            <a:avLst/>
          </a:prstGeom>
        </p:spPr>
      </p:pic>
      <p:pic>
        <p:nvPicPr>
          <p:cNvPr id="11" name="object 9">
            <a:extLst>
              <a:ext uri="{FF2B5EF4-FFF2-40B4-BE49-F238E27FC236}">
                <a16:creationId xmlns:a16="http://schemas.microsoft.com/office/drawing/2014/main" id="{643850B3-0B2F-64B9-186A-521ABDC858D0}"/>
              </a:ext>
            </a:extLst>
          </p:cNvPr>
          <p:cNvPicPr/>
          <p:nvPr/>
        </p:nvPicPr>
        <p:blipFill>
          <a:blip r:embed="rId4" cstate="print"/>
          <a:stretch>
            <a:fillRect/>
          </a:stretch>
        </p:blipFill>
        <p:spPr>
          <a:xfrm>
            <a:off x="9095231" y="3435096"/>
            <a:ext cx="755903" cy="502919"/>
          </a:xfrm>
          <a:prstGeom prst="rect">
            <a:avLst/>
          </a:prstGeom>
        </p:spPr>
      </p:pic>
      <p:pic>
        <p:nvPicPr>
          <p:cNvPr id="12" name="object 10">
            <a:extLst>
              <a:ext uri="{FF2B5EF4-FFF2-40B4-BE49-F238E27FC236}">
                <a16:creationId xmlns:a16="http://schemas.microsoft.com/office/drawing/2014/main" id="{0FE8FC60-702B-321C-8FC6-6165FE727DD1}"/>
              </a:ext>
            </a:extLst>
          </p:cNvPr>
          <p:cNvPicPr/>
          <p:nvPr/>
        </p:nvPicPr>
        <p:blipFill>
          <a:blip r:embed="rId5" cstate="print"/>
          <a:stretch>
            <a:fillRect/>
          </a:stretch>
        </p:blipFill>
        <p:spPr>
          <a:xfrm>
            <a:off x="9095231" y="4245864"/>
            <a:ext cx="755903" cy="502919"/>
          </a:xfrm>
          <a:prstGeom prst="rect">
            <a:avLst/>
          </a:prstGeom>
        </p:spPr>
      </p:pic>
      <p:pic>
        <p:nvPicPr>
          <p:cNvPr id="13" name="object 11">
            <a:extLst>
              <a:ext uri="{FF2B5EF4-FFF2-40B4-BE49-F238E27FC236}">
                <a16:creationId xmlns:a16="http://schemas.microsoft.com/office/drawing/2014/main" id="{E64BF5DA-B381-AA52-C33A-079231B0FC3E}"/>
              </a:ext>
            </a:extLst>
          </p:cNvPr>
          <p:cNvPicPr/>
          <p:nvPr/>
        </p:nvPicPr>
        <p:blipFill>
          <a:blip r:embed="rId6" cstate="print"/>
          <a:stretch>
            <a:fillRect/>
          </a:stretch>
        </p:blipFill>
        <p:spPr>
          <a:xfrm>
            <a:off x="9095231" y="5711952"/>
            <a:ext cx="755903" cy="502920"/>
          </a:xfrm>
          <a:prstGeom prst="rect">
            <a:avLst/>
          </a:prstGeom>
        </p:spPr>
      </p:pic>
      <p:pic>
        <p:nvPicPr>
          <p:cNvPr id="14" name="object 12">
            <a:extLst>
              <a:ext uri="{FF2B5EF4-FFF2-40B4-BE49-F238E27FC236}">
                <a16:creationId xmlns:a16="http://schemas.microsoft.com/office/drawing/2014/main" id="{8C270CFE-F172-05C2-B147-E1682CFBD312}"/>
              </a:ext>
            </a:extLst>
          </p:cNvPr>
          <p:cNvPicPr/>
          <p:nvPr/>
        </p:nvPicPr>
        <p:blipFill>
          <a:blip r:embed="rId7" cstate="print"/>
          <a:stretch>
            <a:fillRect/>
          </a:stretch>
        </p:blipFill>
        <p:spPr>
          <a:xfrm>
            <a:off x="9549383" y="36576"/>
            <a:ext cx="348246" cy="2884170"/>
          </a:xfrm>
          <a:prstGeom prst="rect">
            <a:avLst/>
          </a:prstGeom>
        </p:spPr>
      </p:pic>
      <p:sp>
        <p:nvSpPr>
          <p:cNvPr id="15" name="object 13">
            <a:extLst>
              <a:ext uri="{FF2B5EF4-FFF2-40B4-BE49-F238E27FC236}">
                <a16:creationId xmlns:a16="http://schemas.microsoft.com/office/drawing/2014/main" id="{49CDF709-B7B6-2956-0A49-1C31B06732D7}"/>
              </a:ext>
            </a:extLst>
          </p:cNvPr>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6" name="object 14">
            <a:extLst>
              <a:ext uri="{FF2B5EF4-FFF2-40B4-BE49-F238E27FC236}">
                <a16:creationId xmlns:a16="http://schemas.microsoft.com/office/drawing/2014/main" id="{7E9EC3F5-CD62-F227-157A-C9D3EC18CE9F}"/>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5">
            <a:extLst>
              <a:ext uri="{FF2B5EF4-FFF2-40B4-BE49-F238E27FC236}">
                <a16:creationId xmlns:a16="http://schemas.microsoft.com/office/drawing/2014/main" id="{0E216B1F-10E4-ABA9-686B-F391C7FA2CC7}"/>
              </a:ext>
            </a:extLst>
          </p:cNvPr>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6">
            <a:extLst>
              <a:ext uri="{FF2B5EF4-FFF2-40B4-BE49-F238E27FC236}">
                <a16:creationId xmlns:a16="http://schemas.microsoft.com/office/drawing/2014/main" id="{4449CE0F-71AA-8B44-39ED-18A9AA740A0E}"/>
              </a:ext>
            </a:extLst>
          </p:cNvPr>
          <p:cNvGrpSpPr/>
          <p:nvPr/>
        </p:nvGrpSpPr>
        <p:grpSpPr>
          <a:xfrm>
            <a:off x="-6349" y="5894578"/>
            <a:ext cx="1031240" cy="970280"/>
            <a:chOff x="-6349" y="5894578"/>
            <a:chExt cx="1031240" cy="970280"/>
          </a:xfrm>
        </p:grpSpPr>
        <p:sp>
          <p:nvSpPr>
            <p:cNvPr id="19" name="object 17">
              <a:extLst>
                <a:ext uri="{FF2B5EF4-FFF2-40B4-BE49-F238E27FC236}">
                  <a16:creationId xmlns:a16="http://schemas.microsoft.com/office/drawing/2014/main" id="{F936F9BB-9033-311A-806C-4958C22C3491}"/>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18">
              <a:extLst>
                <a:ext uri="{FF2B5EF4-FFF2-40B4-BE49-F238E27FC236}">
                  <a16:creationId xmlns:a16="http://schemas.microsoft.com/office/drawing/2014/main" id="{B7329D22-539D-53A8-4CC7-E64B086837C7}"/>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19">
              <a:extLst>
                <a:ext uri="{FF2B5EF4-FFF2-40B4-BE49-F238E27FC236}">
                  <a16:creationId xmlns:a16="http://schemas.microsoft.com/office/drawing/2014/main" id="{F548F139-28C2-AB5B-BE57-A19512E4CBEA}"/>
                </a:ext>
              </a:extLst>
            </p:cNvPr>
            <p:cNvPicPr/>
            <p:nvPr/>
          </p:nvPicPr>
          <p:blipFill>
            <a:blip r:embed="rId8" cstate="print"/>
            <a:stretch>
              <a:fillRect/>
            </a:stretch>
          </p:blipFill>
          <p:spPr>
            <a:xfrm>
              <a:off x="182879" y="6092952"/>
              <a:ext cx="688848" cy="667510"/>
            </a:xfrm>
            <a:prstGeom prst="rect">
              <a:avLst/>
            </a:prstGeom>
          </p:spPr>
        </p:pic>
      </p:grpSp>
      <p:sp>
        <p:nvSpPr>
          <p:cNvPr id="22" name="object 20">
            <a:extLst>
              <a:ext uri="{FF2B5EF4-FFF2-40B4-BE49-F238E27FC236}">
                <a16:creationId xmlns:a16="http://schemas.microsoft.com/office/drawing/2014/main" id="{70535A66-917F-6D76-73F8-E7E281115C8F}"/>
              </a:ext>
            </a:extLst>
          </p:cNvPr>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3" name="object 21">
            <a:extLst>
              <a:ext uri="{FF2B5EF4-FFF2-40B4-BE49-F238E27FC236}">
                <a16:creationId xmlns:a16="http://schemas.microsoft.com/office/drawing/2014/main" id="{58120B3A-9147-A943-C0F0-DD8C27A12393}"/>
              </a:ext>
            </a:extLst>
          </p:cNvPr>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24" name="object 44">
            <a:extLst>
              <a:ext uri="{FF2B5EF4-FFF2-40B4-BE49-F238E27FC236}">
                <a16:creationId xmlns:a16="http://schemas.microsoft.com/office/drawing/2014/main" id="{B0EB80BB-8E48-CF0C-CB14-44DAD67D0D0F}"/>
              </a:ext>
            </a:extLst>
          </p:cNvPr>
          <p:cNvPicPr/>
          <p:nvPr/>
        </p:nvPicPr>
        <p:blipFill>
          <a:blip r:embed="rId9" cstate="print"/>
          <a:stretch>
            <a:fillRect/>
          </a:stretch>
        </p:blipFill>
        <p:spPr>
          <a:xfrm>
            <a:off x="5751576" y="6385553"/>
            <a:ext cx="3694937" cy="472446"/>
          </a:xfrm>
          <a:prstGeom prst="rect">
            <a:avLst/>
          </a:prstGeom>
        </p:spPr>
      </p:pic>
      <p:sp>
        <p:nvSpPr>
          <p:cNvPr id="25" name="object 45">
            <a:extLst>
              <a:ext uri="{FF2B5EF4-FFF2-40B4-BE49-F238E27FC236}">
                <a16:creationId xmlns:a16="http://schemas.microsoft.com/office/drawing/2014/main" id="{FAB03446-0AA6-96E7-34FC-D6FEE3255B08}"/>
              </a:ext>
            </a:extLst>
          </p:cNvPr>
          <p:cNvSpPr txBox="1">
            <a:spLocks/>
          </p:cNvSpPr>
          <p:nvPr/>
        </p:nvSpPr>
        <p:spPr>
          <a:xfrm>
            <a:off x="5886703" y="6494703"/>
            <a:ext cx="3409315" cy="254634"/>
          </a:xfrm>
          <a:prstGeom prst="rect">
            <a:avLst/>
          </a:prstGeom>
        </p:spPr>
        <p:txBody>
          <a:bodyPr vert="horz" wrap="square" lIns="0" tIns="0" rIns="0" bIns="0" rtlCol="0">
            <a:spAutoFit/>
          </a:bodyPr>
          <a:lstStyle>
            <a:defPPr>
              <a:defRPr kern="0"/>
            </a:defPPr>
          </a:lstStyle>
          <a:p>
            <a:pPr marL="12700">
              <a:lnSpc>
                <a:spcPts val="1810"/>
              </a:lnSpc>
            </a:pPr>
            <a:r>
              <a:rPr lang="en-US" spc="-50"/>
              <a:t>Making</a:t>
            </a:r>
            <a:r>
              <a:rPr lang="en-US" spc="-95"/>
              <a:t> </a:t>
            </a:r>
            <a:r>
              <a:rPr lang="en-US" spc="-90"/>
              <a:t>Animals</a:t>
            </a:r>
            <a:r>
              <a:rPr lang="en-US" spc="-75"/>
              <a:t> </a:t>
            </a:r>
            <a:r>
              <a:rPr lang="en-US" spc="-55"/>
              <a:t>Healtier</a:t>
            </a:r>
            <a:r>
              <a:rPr lang="en-US" spc="-70"/>
              <a:t> </a:t>
            </a:r>
            <a:r>
              <a:rPr lang="en-US" spc="-80"/>
              <a:t>and</a:t>
            </a:r>
            <a:r>
              <a:rPr lang="en-US" spc="-90"/>
              <a:t> </a:t>
            </a:r>
            <a:r>
              <a:rPr lang="en-US" spc="-120"/>
              <a:t>Safer </a:t>
            </a:r>
            <a:r>
              <a:rPr lang="en-US" spc="-475"/>
              <a:t>®</a:t>
            </a:r>
            <a:endParaRPr lang="en-US" spc="-475" dirty="0"/>
          </a:p>
        </p:txBody>
      </p:sp>
      <p:sp>
        <p:nvSpPr>
          <p:cNvPr id="27" name="object 32">
            <a:extLst>
              <a:ext uri="{FF2B5EF4-FFF2-40B4-BE49-F238E27FC236}">
                <a16:creationId xmlns:a16="http://schemas.microsoft.com/office/drawing/2014/main" id="{284BEA2E-C2D6-1760-D13D-5617BA3B0E70}"/>
              </a:ext>
            </a:extLst>
          </p:cNvPr>
          <p:cNvSpPr txBox="1">
            <a:spLocks/>
          </p:cNvSpPr>
          <p:nvPr/>
        </p:nvSpPr>
        <p:spPr>
          <a:xfrm>
            <a:off x="5769877" y="6494703"/>
            <a:ext cx="3526142" cy="230832"/>
          </a:xfrm>
          <a:prstGeom prst="rect">
            <a:avLst/>
          </a:prstGeom>
        </p:spPr>
        <p:txBody>
          <a:bodyPr vert="horz" wrap="square" lIns="0" tIns="0" rIns="0" bIns="0" rtlCol="0">
            <a:spAutoFit/>
          </a:bodyPr>
          <a:lstStyle>
            <a:defPPr>
              <a:defRPr kern="0"/>
            </a:defPPr>
          </a:lstStyle>
          <a:p>
            <a:pPr marL="12700">
              <a:lnSpc>
                <a:spcPts val="1810"/>
              </a:lnSpc>
            </a:pPr>
            <a:r>
              <a:rPr lang="en-US" i="1" spc="-50">
                <a:solidFill>
                  <a:schemeClr val="bg1"/>
                </a:solidFill>
              </a:rPr>
              <a:t>Making</a:t>
            </a:r>
            <a:r>
              <a:rPr lang="en-US" i="1" spc="-95">
                <a:solidFill>
                  <a:schemeClr val="bg1"/>
                </a:solidFill>
              </a:rPr>
              <a:t> </a:t>
            </a:r>
            <a:r>
              <a:rPr lang="en-US" i="1" spc="-90">
                <a:solidFill>
                  <a:schemeClr val="bg1"/>
                </a:solidFill>
              </a:rPr>
              <a:t>Animals</a:t>
            </a:r>
            <a:r>
              <a:rPr lang="en-US" i="1" spc="-75">
                <a:solidFill>
                  <a:schemeClr val="bg1"/>
                </a:solidFill>
              </a:rPr>
              <a:t> </a:t>
            </a:r>
            <a:r>
              <a:rPr lang="en-US" i="1" spc="-55">
                <a:solidFill>
                  <a:schemeClr val="bg1"/>
                </a:solidFill>
              </a:rPr>
              <a:t>Healthier</a:t>
            </a:r>
            <a:r>
              <a:rPr lang="en-US" i="1" spc="-70">
                <a:solidFill>
                  <a:schemeClr val="bg1"/>
                </a:solidFill>
              </a:rPr>
              <a:t> </a:t>
            </a:r>
            <a:r>
              <a:rPr lang="en-US" i="1" spc="-80">
                <a:solidFill>
                  <a:schemeClr val="bg1"/>
                </a:solidFill>
              </a:rPr>
              <a:t>and</a:t>
            </a:r>
            <a:r>
              <a:rPr lang="en-US" i="1" spc="-90">
                <a:solidFill>
                  <a:schemeClr val="bg1"/>
                </a:solidFill>
              </a:rPr>
              <a:t> </a:t>
            </a:r>
            <a:r>
              <a:rPr lang="en-US" i="1" spc="-120">
                <a:solidFill>
                  <a:schemeClr val="bg1"/>
                </a:solidFill>
              </a:rPr>
              <a:t>Safer </a:t>
            </a:r>
            <a:r>
              <a:rPr lang="en-US" i="1" spc="-475">
                <a:solidFill>
                  <a:schemeClr val="bg1"/>
                </a:solidFill>
              </a:rPr>
              <a:t>®</a:t>
            </a:r>
            <a:endParaRPr lang="en-US" i="1" spc="-475" dirty="0">
              <a:solidFill>
                <a:schemeClr val="bg1"/>
              </a:solidFill>
            </a:endParaRPr>
          </a:p>
        </p:txBody>
      </p:sp>
      <p:sp>
        <p:nvSpPr>
          <p:cNvPr id="6" name="Textbox 32">
            <a:extLst>
              <a:ext uri="{FF2B5EF4-FFF2-40B4-BE49-F238E27FC236}">
                <a16:creationId xmlns:a16="http://schemas.microsoft.com/office/drawing/2014/main" id="{33A1CC0C-C476-E468-221B-ABFA0DA2D482}"/>
              </a:ext>
            </a:extLst>
          </p:cNvPr>
          <p:cNvSpPr txBox="1">
            <a:spLocks/>
          </p:cNvSpPr>
          <p:nvPr/>
        </p:nvSpPr>
        <p:spPr>
          <a:xfrm>
            <a:off x="182879" y="54574"/>
            <a:ext cx="9213646" cy="287020"/>
          </a:xfrm>
          <a:prstGeom prst="rect">
            <a:avLst/>
          </a:prstGeom>
          <a:solidFill>
            <a:srgbClr val="FFC000"/>
          </a:solidFill>
        </p:spPr>
        <p:txBody>
          <a:bodyPr wrap="square" lIns="0" tIns="0" rIns="0" bIns="0" rtlCol="0">
            <a:noAutofit/>
          </a:bodyPr>
          <a:lstStyle/>
          <a:p>
            <a:pPr marL="42545" marR="0">
              <a:spcBef>
                <a:spcPts val="325"/>
              </a:spcBef>
              <a:tabLst>
                <a:tab pos="4321810" algn="l"/>
              </a:tabLst>
            </a:pPr>
            <a:r>
              <a:rPr lang="en-US" sz="2000" dirty="0" err="1">
                <a:solidFill>
                  <a:srgbClr val="24216C"/>
                </a:solidFill>
                <a:effectLst/>
                <a:latin typeface="Arial" panose="020B0604020202020204" pitchFamily="34" charset="0"/>
                <a:ea typeface="Arial" panose="020B0604020202020204" pitchFamily="34" charset="0"/>
              </a:rPr>
              <a:t>AsurDx</a:t>
            </a:r>
            <a:r>
              <a:rPr lang="en-US" sz="2000" dirty="0">
                <a:solidFill>
                  <a:srgbClr val="24216C"/>
                </a:solidFill>
                <a:effectLst/>
                <a:latin typeface="Arial" panose="020B0604020202020204" pitchFamily="34" charset="0"/>
                <a:ea typeface="Arial" panose="020B0604020202020204" pitchFamily="34" charset="0"/>
              </a:rPr>
              <a:t>™</a:t>
            </a:r>
            <a:r>
              <a:rPr lang="en-US" sz="2000" spc="-10"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Infectious Bovine Rhinotracheitis (IBR) </a:t>
            </a:r>
            <a:r>
              <a:rPr lang="en-US" sz="2000" dirty="0" err="1">
                <a:solidFill>
                  <a:srgbClr val="24216C"/>
                </a:solidFill>
                <a:effectLst/>
                <a:latin typeface="Arial" panose="020B0604020202020204" pitchFamily="34" charset="0"/>
                <a:ea typeface="Arial" panose="020B0604020202020204" pitchFamily="34" charset="0"/>
              </a:rPr>
              <a:t>gB</a:t>
            </a:r>
            <a:r>
              <a:rPr lang="en-US" sz="2000" dirty="0">
                <a:solidFill>
                  <a:srgbClr val="24216C"/>
                </a:solidFill>
                <a:effectLst/>
                <a:latin typeface="Arial" panose="020B0604020202020204" pitchFamily="34" charset="0"/>
                <a:ea typeface="Arial" panose="020B0604020202020204" pitchFamily="34" charset="0"/>
              </a:rPr>
              <a:t> Antibody</a:t>
            </a:r>
            <a:r>
              <a:rPr lang="en-US" sz="2000" spc="3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ELISA</a:t>
            </a:r>
            <a:r>
              <a:rPr lang="en-US" sz="2000" spc="-35" dirty="0">
                <a:solidFill>
                  <a:srgbClr val="24216C"/>
                </a:solidFill>
                <a:effectLst/>
                <a:latin typeface="Arial" panose="020B0604020202020204" pitchFamily="34" charset="0"/>
                <a:ea typeface="Arial" panose="020B0604020202020204" pitchFamily="34" charset="0"/>
              </a:rPr>
              <a:t> </a:t>
            </a:r>
            <a:r>
              <a:rPr lang="en-US" sz="2000" dirty="0">
                <a:solidFill>
                  <a:srgbClr val="24216C"/>
                </a:solidFill>
                <a:effectLst/>
                <a:latin typeface="Arial" panose="020B0604020202020204" pitchFamily="34" charset="0"/>
                <a:ea typeface="Arial" panose="020B0604020202020204" pitchFamily="34" charset="0"/>
              </a:rPr>
              <a:t>Test</a:t>
            </a:r>
            <a:r>
              <a:rPr lang="en-US" sz="2000" spc="-45" dirty="0">
                <a:solidFill>
                  <a:srgbClr val="24216C"/>
                </a:solidFill>
                <a:effectLst/>
                <a:latin typeface="Arial" panose="020B0604020202020204" pitchFamily="34" charset="0"/>
                <a:ea typeface="Arial" panose="020B0604020202020204" pitchFamily="34" charset="0"/>
              </a:rPr>
              <a:t> </a:t>
            </a:r>
            <a:r>
              <a:rPr lang="en-US" sz="2000" spc="-25" dirty="0">
                <a:solidFill>
                  <a:srgbClr val="24216C"/>
                </a:solidFill>
                <a:effectLst/>
                <a:latin typeface="Arial" panose="020B0604020202020204" pitchFamily="34" charset="0"/>
                <a:ea typeface="Arial" panose="020B0604020202020204" pitchFamily="34" charset="0"/>
              </a:rPr>
              <a:t>Kit: </a:t>
            </a:r>
            <a:r>
              <a:rPr lang="en-US" sz="2000" b="1" spc="-25" dirty="0">
                <a:solidFill>
                  <a:srgbClr val="24216C"/>
                </a:solidFill>
                <a:latin typeface="Arial" panose="020B0604020202020204" pitchFamily="34" charset="0"/>
                <a:ea typeface="Arial" panose="020B0604020202020204" pitchFamily="34" charset="0"/>
              </a:rPr>
              <a:t>S</a:t>
            </a:r>
            <a:r>
              <a:rPr lang="en-US" sz="2000" b="1" spc="-25" dirty="0">
                <a:solidFill>
                  <a:srgbClr val="24216C"/>
                </a:solidFill>
                <a:effectLst/>
                <a:latin typeface="Arial" panose="020B0604020202020204" pitchFamily="34" charset="0"/>
                <a:ea typeface="Arial" panose="020B0604020202020204" pitchFamily="34" charset="0"/>
              </a:rPr>
              <a:t>ensitivity 99.04% </a:t>
            </a:r>
            <a:endParaRPr lang="en-US" sz="2000" b="1" dirty="0">
              <a:effectLst/>
              <a:latin typeface="Arial" panose="020B0604020202020204" pitchFamily="34" charset="0"/>
              <a:ea typeface="Arial" panose="020B0604020202020204" pitchFamily="34" charset="0"/>
            </a:endParaRPr>
          </a:p>
        </p:txBody>
      </p:sp>
      <p:pic>
        <p:nvPicPr>
          <p:cNvPr id="3" name="Picture 2">
            <a:extLst>
              <a:ext uri="{FF2B5EF4-FFF2-40B4-BE49-F238E27FC236}">
                <a16:creationId xmlns:a16="http://schemas.microsoft.com/office/drawing/2014/main" id="{0388D2FD-7C57-ADA3-BF62-73FD461209B1}"/>
              </a:ext>
            </a:extLst>
          </p:cNvPr>
          <p:cNvPicPr>
            <a:picLocks noChangeAspect="1"/>
          </p:cNvPicPr>
          <p:nvPr/>
        </p:nvPicPr>
        <p:blipFill>
          <a:blip r:embed="rId10"/>
          <a:stretch>
            <a:fillRect/>
          </a:stretch>
        </p:blipFill>
        <p:spPr>
          <a:xfrm>
            <a:off x="-762000" y="823939"/>
            <a:ext cx="11429999" cy="5314733"/>
          </a:xfrm>
          <a:prstGeom prst="rect">
            <a:avLst/>
          </a:prstGeom>
        </p:spPr>
      </p:pic>
    </p:spTree>
    <p:extLst>
      <p:ext uri="{BB962C8B-B14F-4D97-AF65-F5344CB8AC3E}">
        <p14:creationId xmlns:p14="http://schemas.microsoft.com/office/powerpoint/2010/main" val="3775146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9906126" cy="6858253"/>
            <a:chOff x="0" y="0"/>
            <a:chExt cx="9906126" cy="6858253"/>
          </a:xfrm>
        </p:grpSpPr>
        <p:sp>
          <p:nvSpPr>
            <p:cNvPr id="3" name="object 3"/>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4" name="object 4"/>
            <p:cNvSpPr/>
            <p:nvPr/>
          </p:nvSpPr>
          <p:spPr>
            <a:xfrm>
              <a:off x="0" y="6364223"/>
              <a:ext cx="9906000" cy="494030"/>
            </a:xfrm>
            <a:custGeom>
              <a:avLst/>
              <a:gdLst/>
              <a:ahLst/>
              <a:cxnLst/>
              <a:rect l="l" t="t" r="r" b="b"/>
              <a:pathLst>
                <a:path w="9906000" h="494029">
                  <a:moveTo>
                    <a:pt x="9905999" y="0"/>
                  </a:moveTo>
                  <a:lnTo>
                    <a:pt x="0" y="0"/>
                  </a:lnTo>
                  <a:lnTo>
                    <a:pt x="0" y="493773"/>
                  </a:lnTo>
                  <a:lnTo>
                    <a:pt x="9905999" y="493773"/>
                  </a:lnTo>
                  <a:lnTo>
                    <a:pt x="9905999" y="0"/>
                  </a:lnTo>
                  <a:close/>
                </a:path>
              </a:pathLst>
            </a:custGeom>
            <a:solidFill>
              <a:srgbClr val="24216C"/>
            </a:solidFill>
          </p:spPr>
          <p:txBody>
            <a:bodyPr wrap="square" lIns="0" tIns="0" rIns="0" bIns="0" rtlCol="0"/>
            <a:lstStyle/>
            <a:p>
              <a:endParaRPr/>
            </a:p>
          </p:txBody>
        </p:sp>
      </p:grpSp>
      <p:grpSp>
        <p:nvGrpSpPr>
          <p:cNvPr id="7" name="object 7"/>
          <p:cNvGrpSpPr/>
          <p:nvPr/>
        </p:nvGrpSpPr>
        <p:grpSpPr>
          <a:xfrm>
            <a:off x="9095231" y="12204"/>
            <a:ext cx="810895" cy="6202680"/>
            <a:chOff x="9095231" y="12204"/>
            <a:chExt cx="810895" cy="6202680"/>
          </a:xfrm>
        </p:grpSpPr>
        <p:pic>
          <p:nvPicPr>
            <p:cNvPr id="8" name="object 8"/>
            <p:cNvPicPr/>
            <p:nvPr/>
          </p:nvPicPr>
          <p:blipFill>
            <a:blip r:embed="rId2" cstate="print"/>
            <a:stretch>
              <a:fillRect/>
            </a:stretch>
          </p:blipFill>
          <p:spPr>
            <a:xfrm>
              <a:off x="9095231" y="5026152"/>
              <a:ext cx="755903" cy="505968"/>
            </a:xfrm>
            <a:prstGeom prst="rect">
              <a:avLst/>
            </a:prstGeom>
          </p:spPr>
        </p:pic>
        <p:pic>
          <p:nvPicPr>
            <p:cNvPr id="9" name="object 9"/>
            <p:cNvPicPr/>
            <p:nvPr/>
          </p:nvPicPr>
          <p:blipFill>
            <a:blip r:embed="rId3" cstate="print"/>
            <a:stretch>
              <a:fillRect/>
            </a:stretch>
          </p:blipFill>
          <p:spPr>
            <a:xfrm>
              <a:off x="9095231" y="3435096"/>
              <a:ext cx="755903" cy="502919"/>
            </a:xfrm>
            <a:prstGeom prst="rect">
              <a:avLst/>
            </a:prstGeom>
          </p:spPr>
        </p:pic>
        <p:pic>
          <p:nvPicPr>
            <p:cNvPr id="10" name="object 10"/>
            <p:cNvPicPr/>
            <p:nvPr/>
          </p:nvPicPr>
          <p:blipFill>
            <a:blip r:embed="rId4" cstate="print"/>
            <a:stretch>
              <a:fillRect/>
            </a:stretch>
          </p:blipFill>
          <p:spPr>
            <a:xfrm>
              <a:off x="9095231" y="4245864"/>
              <a:ext cx="755903" cy="502919"/>
            </a:xfrm>
            <a:prstGeom prst="rect">
              <a:avLst/>
            </a:prstGeom>
          </p:spPr>
        </p:pic>
        <p:pic>
          <p:nvPicPr>
            <p:cNvPr id="11" name="object 11"/>
            <p:cNvPicPr/>
            <p:nvPr/>
          </p:nvPicPr>
          <p:blipFill>
            <a:blip r:embed="rId5" cstate="print"/>
            <a:stretch>
              <a:fillRect/>
            </a:stretch>
          </p:blipFill>
          <p:spPr>
            <a:xfrm>
              <a:off x="9095231" y="5711952"/>
              <a:ext cx="755903" cy="502920"/>
            </a:xfrm>
            <a:prstGeom prst="rect">
              <a:avLst/>
            </a:prstGeom>
          </p:spPr>
        </p:pic>
        <p:pic>
          <p:nvPicPr>
            <p:cNvPr id="12" name="object 12"/>
            <p:cNvPicPr/>
            <p:nvPr/>
          </p:nvPicPr>
          <p:blipFill>
            <a:blip r:embed="rId6" cstate="print"/>
            <a:stretch>
              <a:fillRect/>
            </a:stretch>
          </p:blipFill>
          <p:spPr>
            <a:xfrm>
              <a:off x="9460991" y="1264919"/>
              <a:ext cx="445006" cy="799338"/>
            </a:xfrm>
            <a:prstGeom prst="rect">
              <a:avLst/>
            </a:prstGeom>
          </p:spPr>
        </p:pic>
        <p:pic>
          <p:nvPicPr>
            <p:cNvPr id="13" name="object 13"/>
            <p:cNvPicPr/>
            <p:nvPr/>
          </p:nvPicPr>
          <p:blipFill>
            <a:blip r:embed="rId7" cstate="print"/>
            <a:stretch>
              <a:fillRect/>
            </a:stretch>
          </p:blipFill>
          <p:spPr>
            <a:xfrm>
              <a:off x="9460991" y="228599"/>
              <a:ext cx="445007" cy="1241298"/>
            </a:xfrm>
            <a:prstGeom prst="rect">
              <a:avLst/>
            </a:prstGeom>
          </p:spPr>
        </p:pic>
        <p:pic>
          <p:nvPicPr>
            <p:cNvPr id="14" name="object 14"/>
            <p:cNvPicPr/>
            <p:nvPr/>
          </p:nvPicPr>
          <p:blipFill>
            <a:blip r:embed="rId8" cstate="print"/>
            <a:stretch>
              <a:fillRect/>
            </a:stretch>
          </p:blipFill>
          <p:spPr>
            <a:xfrm>
              <a:off x="9460991" y="12204"/>
              <a:ext cx="445006" cy="525005"/>
            </a:xfrm>
            <a:prstGeom prst="rect">
              <a:avLst/>
            </a:prstGeom>
          </p:spPr>
        </p:pic>
      </p:grpSp>
      <p:sp>
        <p:nvSpPr>
          <p:cNvPr id="15" name="object 15"/>
          <p:cNvSpPr txBox="1"/>
          <p:nvPr/>
        </p:nvSpPr>
        <p:spPr>
          <a:xfrm>
            <a:off x="9515947" y="162204"/>
            <a:ext cx="316865" cy="1772920"/>
          </a:xfrm>
          <a:prstGeom prst="rect">
            <a:avLst/>
          </a:prstGeom>
        </p:spPr>
        <p:txBody>
          <a:bodyPr vert="vert270" wrap="square" lIns="0" tIns="12065" rIns="0" bIns="0" rtlCol="0">
            <a:spAutoFit/>
          </a:bodyPr>
          <a:lstStyle/>
          <a:p>
            <a:pPr marL="12700">
              <a:lnSpc>
                <a:spcPct val="100000"/>
              </a:lnSpc>
              <a:spcBef>
                <a:spcPts val="95"/>
              </a:spcBef>
              <a:tabLst>
                <a:tab pos="607060" algn="l"/>
              </a:tabLst>
            </a:pPr>
            <a:r>
              <a:rPr sz="1900" spc="-90" dirty="0">
                <a:solidFill>
                  <a:srgbClr val="FFFFFF"/>
                </a:solidFill>
                <a:latin typeface="Tahoma"/>
                <a:cs typeface="Tahoma"/>
              </a:rPr>
              <a:t>O</a:t>
            </a:r>
            <a:r>
              <a:rPr sz="1900" spc="-280" dirty="0">
                <a:solidFill>
                  <a:srgbClr val="FFFFFF"/>
                </a:solidFill>
                <a:latin typeface="Tahoma"/>
                <a:cs typeface="Tahoma"/>
              </a:rPr>
              <a:t> </a:t>
            </a:r>
            <a:r>
              <a:rPr sz="1900" spc="-70" dirty="0">
                <a:solidFill>
                  <a:srgbClr val="FFFFFF"/>
                </a:solidFill>
                <a:latin typeface="Tahoma"/>
                <a:cs typeface="Tahoma"/>
              </a:rPr>
              <a:t>u</a:t>
            </a:r>
            <a:r>
              <a:rPr sz="1900" spc="-270" dirty="0">
                <a:solidFill>
                  <a:srgbClr val="FFFFFF"/>
                </a:solidFill>
                <a:latin typeface="Tahoma"/>
                <a:cs typeface="Tahoma"/>
              </a:rPr>
              <a:t> </a:t>
            </a:r>
            <a:r>
              <a:rPr sz="1900" spc="-50" dirty="0">
                <a:solidFill>
                  <a:srgbClr val="FFFFFF"/>
                </a:solidFill>
                <a:latin typeface="Tahoma"/>
                <a:cs typeface="Tahoma"/>
              </a:rPr>
              <a:t>r</a:t>
            </a:r>
            <a:r>
              <a:rPr sz="1900" dirty="0">
                <a:solidFill>
                  <a:srgbClr val="FFFFFF"/>
                </a:solidFill>
                <a:latin typeface="Tahoma"/>
                <a:cs typeface="Tahoma"/>
              </a:rPr>
              <a:t>	</a:t>
            </a:r>
            <a:r>
              <a:rPr sz="1900" spc="-70" dirty="0">
                <a:solidFill>
                  <a:srgbClr val="FFFFFF"/>
                </a:solidFill>
                <a:latin typeface="Tahoma"/>
                <a:cs typeface="Tahoma"/>
              </a:rPr>
              <a:t>h</a:t>
            </a:r>
            <a:r>
              <a:rPr sz="1900" spc="-275" dirty="0">
                <a:solidFill>
                  <a:srgbClr val="FFFFFF"/>
                </a:solidFill>
                <a:latin typeface="Tahoma"/>
                <a:cs typeface="Tahoma"/>
              </a:rPr>
              <a:t> </a:t>
            </a:r>
            <a:r>
              <a:rPr sz="1900" spc="-35" dirty="0">
                <a:solidFill>
                  <a:srgbClr val="FFFFFF"/>
                </a:solidFill>
                <a:latin typeface="Tahoma"/>
                <a:cs typeface="Tahoma"/>
              </a:rPr>
              <a:t>i</a:t>
            </a:r>
            <a:r>
              <a:rPr sz="1900" spc="-280" dirty="0">
                <a:solidFill>
                  <a:srgbClr val="FFFFFF"/>
                </a:solidFill>
                <a:latin typeface="Tahoma"/>
                <a:cs typeface="Tahoma"/>
              </a:rPr>
              <a:t> </a:t>
            </a:r>
            <a:r>
              <a:rPr sz="1900" spc="-60" dirty="0">
                <a:solidFill>
                  <a:srgbClr val="FFFFFF"/>
                </a:solidFill>
                <a:latin typeface="Tahoma"/>
                <a:cs typeface="Tahoma"/>
              </a:rPr>
              <a:t>s</a:t>
            </a:r>
            <a:r>
              <a:rPr sz="1900" spc="-295" dirty="0">
                <a:solidFill>
                  <a:srgbClr val="FFFFFF"/>
                </a:solidFill>
                <a:latin typeface="Tahoma"/>
                <a:cs typeface="Tahoma"/>
              </a:rPr>
              <a:t> </a:t>
            </a:r>
            <a:r>
              <a:rPr sz="1900" spc="-45" dirty="0">
                <a:solidFill>
                  <a:srgbClr val="FFFFFF"/>
                </a:solidFill>
                <a:latin typeface="Tahoma"/>
                <a:cs typeface="Tahoma"/>
              </a:rPr>
              <a:t>t</a:t>
            </a:r>
            <a:r>
              <a:rPr sz="1900" spc="-275" dirty="0">
                <a:solidFill>
                  <a:srgbClr val="FFFFFF"/>
                </a:solidFill>
                <a:latin typeface="Tahoma"/>
                <a:cs typeface="Tahoma"/>
              </a:rPr>
              <a:t> </a:t>
            </a:r>
            <a:r>
              <a:rPr sz="1900" spc="-70" dirty="0">
                <a:solidFill>
                  <a:srgbClr val="FFFFFF"/>
                </a:solidFill>
                <a:latin typeface="Tahoma"/>
                <a:cs typeface="Tahoma"/>
              </a:rPr>
              <a:t>o</a:t>
            </a:r>
            <a:r>
              <a:rPr sz="1900" spc="-270" dirty="0">
                <a:solidFill>
                  <a:srgbClr val="FFFFFF"/>
                </a:solidFill>
                <a:latin typeface="Tahoma"/>
                <a:cs typeface="Tahoma"/>
              </a:rPr>
              <a:t> </a:t>
            </a:r>
            <a:r>
              <a:rPr sz="1900" spc="-50" dirty="0">
                <a:solidFill>
                  <a:srgbClr val="FFFFFF"/>
                </a:solidFill>
                <a:latin typeface="Tahoma"/>
                <a:cs typeface="Tahoma"/>
              </a:rPr>
              <a:t>r</a:t>
            </a:r>
            <a:r>
              <a:rPr sz="1900" spc="-280" dirty="0">
                <a:solidFill>
                  <a:srgbClr val="FFFFFF"/>
                </a:solidFill>
                <a:latin typeface="Tahoma"/>
                <a:cs typeface="Tahoma"/>
              </a:rPr>
              <a:t> </a:t>
            </a:r>
            <a:r>
              <a:rPr sz="1900" spc="85" dirty="0">
                <a:solidFill>
                  <a:srgbClr val="FFFFFF"/>
                </a:solidFill>
                <a:latin typeface="Tahoma"/>
                <a:cs typeface="Tahoma"/>
              </a:rPr>
              <a:t>y.. </a:t>
            </a:r>
            <a:endParaRPr sz="1900">
              <a:latin typeface="Tahoma"/>
              <a:cs typeface="Tahoma"/>
            </a:endParaRPr>
          </a:p>
        </p:txBody>
      </p:sp>
      <p:grpSp>
        <p:nvGrpSpPr>
          <p:cNvPr id="16" name="object 16"/>
          <p:cNvGrpSpPr/>
          <p:nvPr/>
        </p:nvGrpSpPr>
        <p:grpSpPr>
          <a:xfrm>
            <a:off x="-6350" y="5894578"/>
            <a:ext cx="9912350" cy="970280"/>
            <a:chOff x="-6350" y="5894578"/>
            <a:chExt cx="9912350" cy="970280"/>
          </a:xfrm>
        </p:grpSpPr>
        <p:sp>
          <p:nvSpPr>
            <p:cNvPr id="17" name="object 17"/>
            <p:cNvSpPr/>
            <p:nvPr/>
          </p:nvSpPr>
          <p:spPr>
            <a:xfrm>
              <a:off x="9491472" y="6382512"/>
              <a:ext cx="414655" cy="262255"/>
            </a:xfrm>
            <a:custGeom>
              <a:avLst/>
              <a:gdLst/>
              <a:ahLst/>
              <a:cxnLst/>
              <a:rect l="l" t="t" r="r" b="b"/>
              <a:pathLst>
                <a:path w="414654" h="262254">
                  <a:moveTo>
                    <a:pt x="414528" y="256044"/>
                  </a:moveTo>
                  <a:lnTo>
                    <a:pt x="0" y="256044"/>
                  </a:lnTo>
                  <a:lnTo>
                    <a:pt x="0" y="262128"/>
                  </a:lnTo>
                  <a:lnTo>
                    <a:pt x="414528" y="262128"/>
                  </a:lnTo>
                  <a:lnTo>
                    <a:pt x="414528" y="256044"/>
                  </a:lnTo>
                  <a:close/>
                </a:path>
                <a:path w="414654" h="262254">
                  <a:moveTo>
                    <a:pt x="414528" y="185928"/>
                  </a:moveTo>
                  <a:lnTo>
                    <a:pt x="0" y="185928"/>
                  </a:lnTo>
                  <a:lnTo>
                    <a:pt x="0" y="204216"/>
                  </a:lnTo>
                  <a:lnTo>
                    <a:pt x="414528" y="204216"/>
                  </a:lnTo>
                  <a:lnTo>
                    <a:pt x="414528" y="185928"/>
                  </a:lnTo>
                  <a:close/>
                </a:path>
                <a:path w="414654" h="262254">
                  <a:moveTo>
                    <a:pt x="414528" y="106680"/>
                  </a:moveTo>
                  <a:lnTo>
                    <a:pt x="0" y="106680"/>
                  </a:lnTo>
                  <a:lnTo>
                    <a:pt x="0" y="143256"/>
                  </a:lnTo>
                  <a:lnTo>
                    <a:pt x="414528" y="143256"/>
                  </a:lnTo>
                  <a:lnTo>
                    <a:pt x="414528" y="106680"/>
                  </a:lnTo>
                  <a:close/>
                </a:path>
                <a:path w="414654" h="262254">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8" name="object 18"/>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1"/>
                  </a:lnTo>
                  <a:lnTo>
                    <a:pt x="305012" y="932450"/>
                  </a:lnTo>
                  <a:lnTo>
                    <a:pt x="350503" y="946919"/>
                  </a:lnTo>
                  <a:lnTo>
                    <a:pt x="395842" y="957070"/>
                  </a:lnTo>
                  <a:lnTo>
                    <a:pt x="1018032" y="957070"/>
                  </a:lnTo>
                  <a:lnTo>
                    <a:pt x="1018032"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19" name="object 19"/>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2" y="483108"/>
                  </a:lnTo>
                  <a:lnTo>
                    <a:pt x="1018032" y="531418"/>
                  </a:lnTo>
                  <a:lnTo>
                    <a:pt x="1018032" y="579729"/>
                  </a:lnTo>
                  <a:lnTo>
                    <a:pt x="1018032" y="917904"/>
                  </a:lnTo>
                  <a:lnTo>
                    <a:pt x="1018032" y="957070"/>
                  </a:lnTo>
                </a:path>
                <a:path w="1018540" h="957579">
                  <a:moveTo>
                    <a:pt x="395842" y="957070"/>
                  </a:moveTo>
                  <a:lnTo>
                    <a:pt x="350503" y="946919"/>
                  </a:lnTo>
                  <a:lnTo>
                    <a:pt x="305012" y="932450"/>
                  </a:lnTo>
                  <a:lnTo>
                    <a:pt x="261527" y="914301"/>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0" name="object 20"/>
            <p:cNvPicPr/>
            <p:nvPr/>
          </p:nvPicPr>
          <p:blipFill>
            <a:blip r:embed="rId9" cstate="print"/>
            <a:stretch>
              <a:fillRect/>
            </a:stretch>
          </p:blipFill>
          <p:spPr>
            <a:xfrm>
              <a:off x="182879" y="6092950"/>
              <a:ext cx="688848" cy="667510"/>
            </a:xfrm>
            <a:prstGeom prst="rect">
              <a:avLst/>
            </a:prstGeom>
          </p:spPr>
        </p:pic>
        <p:sp>
          <p:nvSpPr>
            <p:cNvPr id="21" name="object 21"/>
            <p:cNvSpPr/>
            <p:nvPr/>
          </p:nvSpPr>
          <p:spPr>
            <a:xfrm>
              <a:off x="1036320" y="6339840"/>
              <a:ext cx="299085" cy="518159"/>
            </a:xfrm>
            <a:custGeom>
              <a:avLst/>
              <a:gdLst/>
              <a:ahLst/>
              <a:cxnLst/>
              <a:rect l="l" t="t" r="r" b="b"/>
              <a:pathLst>
                <a:path w="299084" h="518159">
                  <a:moveTo>
                    <a:pt x="70091" y="0"/>
                  </a:moveTo>
                  <a:lnTo>
                    <a:pt x="0" y="0"/>
                  </a:lnTo>
                  <a:lnTo>
                    <a:pt x="0" y="518160"/>
                  </a:lnTo>
                  <a:lnTo>
                    <a:pt x="70091" y="518160"/>
                  </a:lnTo>
                  <a:lnTo>
                    <a:pt x="70091" y="0"/>
                  </a:lnTo>
                  <a:close/>
                </a:path>
                <a:path w="299084" h="518159">
                  <a:moveTo>
                    <a:pt x="152400" y="12192"/>
                  </a:moveTo>
                  <a:lnTo>
                    <a:pt x="115824" y="12192"/>
                  </a:lnTo>
                  <a:lnTo>
                    <a:pt x="115824" y="518160"/>
                  </a:lnTo>
                  <a:lnTo>
                    <a:pt x="152400" y="518160"/>
                  </a:lnTo>
                  <a:lnTo>
                    <a:pt x="152400" y="12192"/>
                  </a:lnTo>
                  <a:close/>
                </a:path>
                <a:path w="299084" h="518159">
                  <a:moveTo>
                    <a:pt x="225552" y="12192"/>
                  </a:moveTo>
                  <a:lnTo>
                    <a:pt x="207264" y="12192"/>
                  </a:lnTo>
                  <a:lnTo>
                    <a:pt x="207264" y="518160"/>
                  </a:lnTo>
                  <a:lnTo>
                    <a:pt x="225552" y="518160"/>
                  </a:lnTo>
                  <a:lnTo>
                    <a:pt x="225552" y="12192"/>
                  </a:lnTo>
                  <a:close/>
                </a:path>
                <a:path w="299084" h="518159">
                  <a:moveTo>
                    <a:pt x="298704" y="15240"/>
                  </a:moveTo>
                  <a:lnTo>
                    <a:pt x="289560" y="15240"/>
                  </a:lnTo>
                  <a:lnTo>
                    <a:pt x="289560" y="518160"/>
                  </a:lnTo>
                  <a:lnTo>
                    <a:pt x="298704" y="518160"/>
                  </a:lnTo>
                  <a:lnTo>
                    <a:pt x="298704" y="15240"/>
                  </a:lnTo>
                  <a:close/>
                </a:path>
              </a:pathLst>
            </a:custGeom>
            <a:solidFill>
              <a:srgbClr val="FFFFFF"/>
            </a:solidFill>
          </p:spPr>
          <p:txBody>
            <a:bodyPr wrap="square" lIns="0" tIns="0" rIns="0" bIns="0" rtlCol="0"/>
            <a:lstStyle/>
            <a:p>
              <a:endParaRPr/>
            </a:p>
          </p:txBody>
        </p:sp>
        <p:pic>
          <p:nvPicPr>
            <p:cNvPr id="22" name="object 22"/>
            <p:cNvPicPr/>
            <p:nvPr/>
          </p:nvPicPr>
          <p:blipFill>
            <a:blip r:embed="rId10" cstate="print"/>
            <a:stretch>
              <a:fillRect/>
            </a:stretch>
          </p:blipFill>
          <p:spPr>
            <a:xfrm>
              <a:off x="5751576" y="6385553"/>
              <a:ext cx="3694937" cy="472444"/>
            </a:xfrm>
            <a:prstGeom prst="rect">
              <a:avLst/>
            </a:prstGeom>
          </p:spPr>
        </p:pic>
      </p:grpSp>
      <p:sp>
        <p:nvSpPr>
          <p:cNvPr id="25" name="Rectangle 24">
            <a:extLst>
              <a:ext uri="{FF2B5EF4-FFF2-40B4-BE49-F238E27FC236}">
                <a16:creationId xmlns:a16="http://schemas.microsoft.com/office/drawing/2014/main" id="{19CE4E4D-7CD8-3A33-86E9-2553D8370F09}"/>
              </a:ext>
            </a:extLst>
          </p:cNvPr>
          <p:cNvSpPr/>
          <p:nvPr/>
        </p:nvSpPr>
        <p:spPr>
          <a:xfrm>
            <a:off x="1018540" y="1558258"/>
            <a:ext cx="7306666" cy="3970318"/>
          </a:xfrm>
          <a:prstGeom prst="rect">
            <a:avLst/>
          </a:prstGeom>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itchFamily="2" charset="2"/>
              <a:buChar char="v"/>
              <a:tabLst/>
              <a:defRPr/>
            </a:pPr>
            <a:r>
              <a:rPr kumimoji="0" lang="en-US" i="0" u="none" strike="noStrike" kern="1200" cap="none" spc="0" normalizeH="0" baseline="0" noProof="0" dirty="0">
                <a:ln>
                  <a:noFill/>
                </a:ln>
                <a:solidFill>
                  <a:schemeClr val="tx2"/>
                </a:solidFill>
                <a:effectLst/>
                <a:uLnTx/>
                <a:uFillTx/>
                <a:latin typeface="Arial" panose="020B0604020202020204" pitchFamily="34" charset="0"/>
                <a:ea typeface="+mn-ea"/>
                <a:cs typeface="Arial" panose="020B0604020202020204" pitchFamily="34" charset="0"/>
              </a:rPr>
              <a:t>BioStone Animal Health is a Dallas, Texas, US based biotechnology company that provides innovative solutions for animal health. </a:t>
            </a:r>
          </a:p>
          <a:p>
            <a:pPr marL="342900" marR="0" lvl="0" indent="-342900" algn="just" defTabSz="914400" rtl="0" eaLnBrk="1" fontAlgn="auto" latinLnBrk="0" hangingPunct="1">
              <a:lnSpc>
                <a:spcPct val="100000"/>
              </a:lnSpc>
              <a:spcBef>
                <a:spcPts val="0"/>
              </a:spcBef>
              <a:spcAft>
                <a:spcPts val="0"/>
              </a:spcAft>
              <a:buClrTx/>
              <a:buSzTx/>
              <a:buFont typeface="Wingdings" pitchFamily="2" charset="2"/>
              <a:buChar char="v"/>
              <a:tabLst/>
              <a:defRPr/>
            </a:pPr>
            <a:endParaRPr kumimoji="0" lang="en-US" i="0" u="none" strike="noStrike" kern="1200" cap="none" spc="0" normalizeH="0" baseline="0" noProof="0" dirty="0">
              <a:ln>
                <a:noFill/>
              </a:ln>
              <a:solidFill>
                <a:schemeClr val="tx2"/>
              </a:solidFill>
              <a:effectLst/>
              <a:uLnTx/>
              <a:uFillTx/>
              <a:latin typeface="Arial" panose="020B0604020202020204" pitchFamily="34" charset="0"/>
              <a:ea typeface="+mn-ea"/>
              <a:cs typeface="Arial" panose="020B0604020202020204" pitchFamily="34" charset="0"/>
            </a:endParaRPr>
          </a:p>
          <a:p>
            <a:pPr marL="342900" marR="0" lvl="0" indent="-342900" algn="just" defTabSz="914400" rtl="0" eaLnBrk="1" fontAlgn="auto" latinLnBrk="0" hangingPunct="1">
              <a:lnSpc>
                <a:spcPct val="100000"/>
              </a:lnSpc>
              <a:spcBef>
                <a:spcPts val="0"/>
              </a:spcBef>
              <a:spcAft>
                <a:spcPts val="0"/>
              </a:spcAft>
              <a:buClrTx/>
              <a:buSzTx/>
              <a:buFont typeface="Wingdings" pitchFamily="2" charset="2"/>
              <a:buChar char="v"/>
              <a:tabLst/>
              <a:defRPr/>
            </a:pPr>
            <a:r>
              <a:rPr kumimoji="0" lang="en-US" i="0" u="none" strike="noStrike" kern="1200" cap="none" spc="0" normalizeH="0" baseline="0" noProof="0" dirty="0">
                <a:ln>
                  <a:noFill/>
                </a:ln>
                <a:solidFill>
                  <a:schemeClr val="tx2"/>
                </a:solidFill>
                <a:effectLst/>
                <a:uLnTx/>
                <a:uFillTx/>
                <a:latin typeface="Arial" panose="020B0604020202020204" pitchFamily="34" charset="0"/>
                <a:ea typeface="+mn-ea"/>
                <a:cs typeface="Arial" panose="020B0604020202020204" pitchFamily="34" charset="0"/>
              </a:rPr>
              <a:t>Backed by quality, innovation, and expert technical support, BioStone Animal Health, together with our worldwide partners, offers a range of diagnostic products and vaccine testing kits to complement our full portfolio of products. </a:t>
            </a:r>
          </a:p>
          <a:p>
            <a:pPr marL="342900" marR="0" lvl="0" indent="-342900" algn="just" defTabSz="914400" rtl="0" eaLnBrk="1" fontAlgn="auto" latinLnBrk="0" hangingPunct="1">
              <a:lnSpc>
                <a:spcPct val="100000"/>
              </a:lnSpc>
              <a:spcBef>
                <a:spcPts val="0"/>
              </a:spcBef>
              <a:spcAft>
                <a:spcPts val="0"/>
              </a:spcAft>
              <a:buClrTx/>
              <a:buSzTx/>
              <a:buFont typeface="Wingdings" pitchFamily="2" charset="2"/>
              <a:buChar char="v"/>
              <a:tabLst/>
              <a:defRPr/>
            </a:pPr>
            <a:endParaRPr kumimoji="0" lang="en-US" i="0" u="none" strike="noStrike" kern="1200" cap="none" spc="0" normalizeH="0" baseline="0" noProof="0" dirty="0">
              <a:ln>
                <a:noFill/>
              </a:ln>
              <a:solidFill>
                <a:schemeClr val="tx2"/>
              </a:solidFill>
              <a:effectLst/>
              <a:uLnTx/>
              <a:uFillTx/>
              <a:latin typeface="Arial" panose="020B0604020202020204" pitchFamily="34" charset="0"/>
              <a:ea typeface="+mn-ea"/>
              <a:cs typeface="Arial" panose="020B0604020202020204" pitchFamily="34" charset="0"/>
            </a:endParaRPr>
          </a:p>
          <a:p>
            <a:pPr marL="342900" marR="0" lvl="0" indent="-342900" algn="just" defTabSz="914400" rtl="0" eaLnBrk="1" fontAlgn="auto" latinLnBrk="0" hangingPunct="1">
              <a:lnSpc>
                <a:spcPct val="100000"/>
              </a:lnSpc>
              <a:spcBef>
                <a:spcPts val="0"/>
              </a:spcBef>
              <a:spcAft>
                <a:spcPts val="0"/>
              </a:spcAft>
              <a:buClrTx/>
              <a:buSzTx/>
              <a:buFont typeface="Wingdings" pitchFamily="2" charset="2"/>
              <a:buChar char="v"/>
              <a:tabLst/>
              <a:defRPr/>
            </a:pPr>
            <a:r>
              <a:rPr kumimoji="0" lang="en-US" i="0" u="none" strike="noStrike" kern="1200" cap="none" spc="0" normalizeH="0" baseline="0" noProof="0" dirty="0">
                <a:ln>
                  <a:noFill/>
                </a:ln>
                <a:solidFill>
                  <a:schemeClr val="tx2"/>
                </a:solidFill>
                <a:effectLst/>
                <a:uLnTx/>
                <a:uFillTx/>
                <a:latin typeface="Arial" panose="020B0604020202020204" pitchFamily="34" charset="0"/>
                <a:ea typeface="+mn-ea"/>
                <a:cs typeface="Arial" panose="020B0604020202020204" pitchFamily="34" charset="0"/>
              </a:rPr>
              <a:t>BioStone commercial and technical teams are available to help customers implement tailored solutions from our suite of diagnostic and vaccine testing.</a:t>
            </a:r>
          </a:p>
          <a:p>
            <a:pPr marL="457200" marR="0" lvl="0" indent="-457200" algn="just" defTabSz="914400" rtl="0" eaLnBrk="1" fontAlgn="auto" latinLnBrk="0" hangingPunct="1">
              <a:lnSpc>
                <a:spcPct val="100000"/>
              </a:lnSpc>
              <a:spcBef>
                <a:spcPts val="0"/>
              </a:spcBef>
              <a:spcAft>
                <a:spcPts val="0"/>
              </a:spcAft>
              <a:buClrTx/>
              <a:buSzTx/>
              <a:buFont typeface="Wingdings" pitchFamily="2" charset="2"/>
              <a:buChar char="v"/>
              <a:tabLst/>
              <a:defRPr/>
            </a:pPr>
            <a:endParaRPr kumimoji="0" lang="en-US" i="0" u="none" strike="noStrike" kern="1200" cap="none" spc="0" normalizeH="0" baseline="0" noProof="0" dirty="0">
              <a:ln>
                <a:noFill/>
              </a:ln>
              <a:solidFill>
                <a:schemeClr val="tx2"/>
              </a:solidFill>
              <a:effectLst/>
              <a:uLnTx/>
              <a:uFillTx/>
              <a:latin typeface="Arial" panose="020B0604020202020204" pitchFamily="34" charset="0"/>
              <a:ea typeface="+mn-ea"/>
              <a:cs typeface="Arial" panose="020B0604020202020204" pitchFamily="34" charset="0"/>
            </a:endParaRPr>
          </a:p>
          <a:p>
            <a:pPr marL="457200" marR="0" lvl="0" indent="-457200" algn="just" defTabSz="914400" rtl="0" eaLnBrk="1" fontAlgn="auto" latinLnBrk="0" hangingPunct="1">
              <a:lnSpc>
                <a:spcPct val="100000"/>
              </a:lnSpc>
              <a:spcBef>
                <a:spcPts val="0"/>
              </a:spcBef>
              <a:spcAft>
                <a:spcPts val="0"/>
              </a:spcAft>
              <a:buClrTx/>
              <a:buSzTx/>
              <a:buFont typeface="Wingdings" pitchFamily="2" charset="2"/>
              <a:buChar char="v"/>
              <a:tabLst/>
              <a:defRPr/>
            </a:pPr>
            <a:endParaRPr kumimoji="0" lang="en-US" i="0" u="none" strike="noStrike" kern="1200" cap="none" spc="0" normalizeH="0" baseline="0" noProof="0" dirty="0">
              <a:ln>
                <a:noFill/>
              </a:ln>
              <a:solidFill>
                <a:schemeClr val="tx2"/>
              </a:solidFill>
              <a:effectLst/>
              <a:uLnTx/>
              <a:uFillTx/>
              <a:latin typeface="Arial" panose="020B0604020202020204" pitchFamily="34" charset="0"/>
              <a:ea typeface="+mn-ea"/>
              <a:cs typeface="Arial" panose="020B0604020202020204" pitchFamily="34" charset="0"/>
            </a:endParaRPr>
          </a:p>
        </p:txBody>
      </p:sp>
      <p:sp>
        <p:nvSpPr>
          <p:cNvPr id="29" name="object 6">
            <a:extLst>
              <a:ext uri="{FF2B5EF4-FFF2-40B4-BE49-F238E27FC236}">
                <a16:creationId xmlns:a16="http://schemas.microsoft.com/office/drawing/2014/main" id="{D0D14598-21F1-A3DC-219A-19A39271F595}"/>
              </a:ext>
            </a:extLst>
          </p:cNvPr>
          <p:cNvSpPr txBox="1">
            <a:spLocks noGrp="1"/>
          </p:cNvSpPr>
          <p:nvPr>
            <p:ph type="title"/>
          </p:nvPr>
        </p:nvSpPr>
        <p:spPr>
          <a:xfrm>
            <a:off x="230061" y="220888"/>
            <a:ext cx="9444318" cy="505267"/>
          </a:xfrm>
          <a:prstGeom prst="rect">
            <a:avLst/>
          </a:prstGeom>
        </p:spPr>
        <p:txBody>
          <a:bodyPr vert="horz" wrap="square" lIns="0" tIns="12700" rIns="0" bIns="0" rtlCol="0">
            <a:spAutoFit/>
          </a:bodyPr>
          <a:lstStyle/>
          <a:p>
            <a:pPr marL="12700">
              <a:lnSpc>
                <a:spcPct val="100000"/>
              </a:lnSpc>
              <a:spcBef>
                <a:spcPts val="100"/>
              </a:spcBef>
            </a:pPr>
            <a:r>
              <a:rPr lang="en-US" sz="3200" spc="-10" dirty="0">
                <a:solidFill>
                  <a:schemeClr val="tx2"/>
                </a:solidFill>
                <a:effectLst>
                  <a:outerShdw blurRad="50800" dist="38100" dir="5400000" algn="t" rotWithShape="0">
                    <a:prstClr val="black">
                      <a:alpha val="40000"/>
                    </a:prstClr>
                  </a:outerShdw>
                </a:effectLst>
              </a:rPr>
              <a:t>BioStone Animal Health</a:t>
            </a:r>
            <a:endParaRPr sz="3200" spc="-10" dirty="0">
              <a:solidFill>
                <a:schemeClr val="tx2"/>
              </a:solidFill>
              <a:effectLst>
                <a:outerShdw blurRad="50800" dist="38100" dir="5400000" algn="t" rotWithShape="0">
                  <a:prstClr val="black">
                    <a:alpha val="40000"/>
                  </a:prstClr>
                </a:outerShdw>
              </a:effectLst>
            </a:endParaRPr>
          </a:p>
        </p:txBody>
      </p:sp>
      <p:sp>
        <p:nvSpPr>
          <p:cNvPr id="30" name="object 52">
            <a:extLst>
              <a:ext uri="{FF2B5EF4-FFF2-40B4-BE49-F238E27FC236}">
                <a16:creationId xmlns:a16="http://schemas.microsoft.com/office/drawing/2014/main" id="{2C539D98-BC95-10CB-6E58-F6C101757A74}"/>
              </a:ext>
            </a:extLst>
          </p:cNvPr>
          <p:cNvSpPr txBox="1">
            <a:spLocks/>
          </p:cNvSpPr>
          <p:nvPr/>
        </p:nvSpPr>
        <p:spPr>
          <a:xfrm>
            <a:off x="5724527" y="6494703"/>
            <a:ext cx="3571492" cy="230832"/>
          </a:xfrm>
          <a:prstGeom prst="rect">
            <a:avLst/>
          </a:prstGeom>
        </p:spPr>
        <p:txBody>
          <a:bodyPr vert="horz" wrap="square" lIns="0" tIns="0" rIns="0" bIns="0" rtlCol="0">
            <a:spAutoFit/>
          </a:bodyPr>
          <a:lstStyle>
            <a:defPPr>
              <a:defRPr kern="0"/>
            </a:defPPr>
          </a:lstStyle>
          <a:p>
            <a:pPr marL="12700">
              <a:lnSpc>
                <a:spcPts val="1810"/>
              </a:lnSpc>
            </a:pPr>
            <a:r>
              <a:rPr lang="en-US" i="1" spc="-50" dirty="0">
                <a:solidFill>
                  <a:schemeClr val="bg1"/>
                </a:solidFill>
              </a:rPr>
              <a:t>Making</a:t>
            </a:r>
            <a:r>
              <a:rPr lang="en-US" i="1" spc="-95" dirty="0">
                <a:solidFill>
                  <a:schemeClr val="bg1"/>
                </a:solidFill>
              </a:rPr>
              <a:t> </a:t>
            </a:r>
            <a:r>
              <a:rPr lang="en-US" i="1" spc="-90" dirty="0">
                <a:solidFill>
                  <a:schemeClr val="bg1"/>
                </a:solidFill>
              </a:rPr>
              <a:t>Animals</a:t>
            </a:r>
            <a:r>
              <a:rPr lang="en-US" i="1" spc="-75" dirty="0">
                <a:solidFill>
                  <a:schemeClr val="bg1"/>
                </a:solidFill>
              </a:rPr>
              <a:t> </a:t>
            </a:r>
            <a:r>
              <a:rPr lang="en-US" i="1" spc="-55" dirty="0">
                <a:solidFill>
                  <a:schemeClr val="bg1"/>
                </a:solidFill>
              </a:rPr>
              <a:t>Healthier</a:t>
            </a:r>
            <a:r>
              <a:rPr lang="en-US" i="1" spc="-70" dirty="0">
                <a:solidFill>
                  <a:schemeClr val="bg1"/>
                </a:solidFill>
              </a:rPr>
              <a:t> </a:t>
            </a:r>
            <a:r>
              <a:rPr lang="en-US" i="1" spc="-80" dirty="0">
                <a:solidFill>
                  <a:schemeClr val="bg1"/>
                </a:solidFill>
              </a:rPr>
              <a:t>and</a:t>
            </a:r>
            <a:r>
              <a:rPr lang="en-US" i="1" spc="-90" dirty="0">
                <a:solidFill>
                  <a:schemeClr val="bg1"/>
                </a:solidFill>
              </a:rPr>
              <a:t> </a:t>
            </a:r>
            <a:r>
              <a:rPr lang="en-US" i="1" spc="-120" dirty="0">
                <a:solidFill>
                  <a:schemeClr val="bg1"/>
                </a:solidFill>
              </a:rPr>
              <a:t>Safer </a:t>
            </a:r>
            <a:r>
              <a:rPr lang="en-US" i="1" spc="-475" dirty="0">
                <a:solidFill>
                  <a:schemeClr val="bg1"/>
                </a:solidFill>
              </a:rPr>
              <a: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536CF-731C-23E6-B060-5DFC1AA017BC}"/>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72B2378F-9235-D4DF-D945-60B3959F8BA4}"/>
              </a:ext>
            </a:extLst>
          </p:cNvPr>
          <p:cNvSpPr/>
          <p:nvPr/>
        </p:nvSpPr>
        <p:spPr>
          <a:xfrm>
            <a:off x="609600" y="990600"/>
            <a:ext cx="9270952" cy="4524315"/>
          </a:xfrm>
          <a:prstGeom prst="rect">
            <a:avLst/>
          </a:prstGeom>
        </p:spPr>
        <p:txBody>
          <a:bodyPr wrap="square">
            <a:spAutoFit/>
          </a:bodyPr>
          <a:lstStyle/>
          <a:p>
            <a:r>
              <a:rPr lang="en-US" b="1" dirty="0">
                <a:solidFill>
                  <a:schemeClr val="tx2"/>
                </a:solidFill>
                <a:latin typeface="Arial" panose="020B0604020202020204" pitchFamily="34" charset="0"/>
                <a:cs typeface="Arial" panose="020B0604020202020204" pitchFamily="34" charset="0"/>
              </a:rPr>
              <a:t>RUMINANT TESTING 	</a:t>
            </a:r>
          </a:p>
          <a:p>
            <a:endParaRPr lang="en-US" b="1" dirty="0">
              <a:solidFill>
                <a:schemeClr val="tx2"/>
              </a:solidFill>
              <a:latin typeface="Arial" panose="020B0604020202020204" pitchFamily="34" charset="0"/>
              <a:cs typeface="Arial" panose="020B0604020202020204" pitchFamily="34" charset="0"/>
            </a:endParaRP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Brucella Abortus Antibody (Bovine)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Brucella </a:t>
            </a:r>
            <a:r>
              <a:rPr lang="en-US" dirty="0" err="1">
                <a:solidFill>
                  <a:schemeClr val="tx2"/>
                </a:solidFill>
                <a:latin typeface="Arial" panose="020B0604020202020204" pitchFamily="34" charset="0"/>
                <a:cs typeface="Arial" panose="020B0604020202020204" pitchFamily="34" charset="0"/>
              </a:rPr>
              <a:t>Ovis</a:t>
            </a:r>
            <a:r>
              <a:rPr lang="en-US" dirty="0">
                <a:solidFill>
                  <a:schemeClr val="tx2"/>
                </a:solidFill>
                <a:latin typeface="Arial" panose="020B0604020202020204" pitchFamily="34" charset="0"/>
                <a:cs typeface="Arial" panose="020B0604020202020204" pitchFamily="34" charset="0"/>
              </a:rPr>
              <a:t>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M. Paratuberculosis (MAP)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Bluetongue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Chlamydia Abortus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Brucella Antibodies Test Kit (Bovine/Ovine/Caprine)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T. </a:t>
            </a:r>
            <a:r>
              <a:rPr lang="en-US" dirty="0" err="1">
                <a:solidFill>
                  <a:schemeClr val="tx2"/>
                </a:solidFill>
                <a:latin typeface="Arial" panose="020B0604020202020204" pitchFamily="34" charset="0"/>
                <a:cs typeface="Arial" panose="020B0604020202020204" pitchFamily="34" charset="0"/>
              </a:rPr>
              <a:t>evansi</a:t>
            </a:r>
            <a:r>
              <a:rPr lang="en-US" dirty="0">
                <a:solidFill>
                  <a:schemeClr val="tx2"/>
                </a:solidFill>
                <a:latin typeface="Arial" panose="020B0604020202020204" pitchFamily="34" charset="0"/>
                <a:cs typeface="Arial" panose="020B0604020202020204" pitchFamily="34" charset="0"/>
              </a:rPr>
              <a:t>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Mycobacterium </a:t>
            </a:r>
            <a:r>
              <a:rPr lang="en-US" dirty="0" err="1">
                <a:solidFill>
                  <a:schemeClr val="tx2"/>
                </a:solidFill>
                <a:latin typeface="Arial" panose="020B0604020202020204" pitchFamily="34" charset="0"/>
                <a:cs typeface="Arial" panose="020B0604020202020204" pitchFamily="34" charset="0"/>
              </a:rPr>
              <a:t>bovis</a:t>
            </a:r>
            <a:r>
              <a:rPr lang="en-US" dirty="0">
                <a:solidFill>
                  <a:schemeClr val="tx2"/>
                </a:solidFill>
                <a:latin typeface="Arial" panose="020B0604020202020204" pitchFamily="34" charset="0"/>
                <a:cs typeface="Arial" panose="020B0604020202020204" pitchFamily="34" charset="0"/>
              </a:rPr>
              <a:t> IFN-</a:t>
            </a:r>
            <a:r>
              <a:rPr lang="el-GR" dirty="0">
                <a:solidFill>
                  <a:schemeClr val="tx2"/>
                </a:solidFill>
                <a:latin typeface="Arial" panose="020B0604020202020204" pitchFamily="34" charset="0"/>
                <a:cs typeface="Arial" panose="020B0604020202020204" pitchFamily="34" charset="0"/>
              </a:rPr>
              <a:t>γ </a:t>
            </a:r>
            <a:r>
              <a:rPr lang="en-US" dirty="0">
                <a:solidFill>
                  <a:schemeClr val="tx2"/>
                </a:solidFill>
                <a:latin typeface="Arial" panose="020B0604020202020204" pitchFamily="34" charset="0"/>
                <a:cs typeface="Arial" panose="020B0604020202020204" pitchFamily="34" charset="0"/>
              </a:rPr>
              <a:t>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Brucella Multispecies Antibodies </a:t>
            </a:r>
            <a:r>
              <a:rPr lang="en-US" dirty="0" err="1">
                <a:solidFill>
                  <a:schemeClr val="tx2"/>
                </a:solidFill>
                <a:latin typeface="Arial" panose="020B0604020202020204" pitchFamily="34" charset="0"/>
                <a:cs typeface="Arial" panose="020B0604020202020204" pitchFamily="34" charset="0"/>
              </a:rPr>
              <a:t>cELISA</a:t>
            </a:r>
            <a:r>
              <a:rPr lang="en-US" dirty="0">
                <a:solidFill>
                  <a:schemeClr val="tx2"/>
                </a:solidFill>
                <a:latin typeface="Arial" panose="020B0604020202020204" pitchFamily="34" charset="0"/>
                <a:cs typeface="Arial" panose="020B0604020202020204" pitchFamily="34" charset="0"/>
              </a:rPr>
              <a:t>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Bovine Leukemia Virus gp51Antibody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FMDV Multispecies Antibodies Test Kit (Bovine/Ovine/Caprine/Swine)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Bovine Viral Diarrhea Virus (BVDV) Ag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Epizootic Hemorrhagic Disease Virus (EHDV) Antibodies </a:t>
            </a:r>
            <a:r>
              <a:rPr lang="en-US" dirty="0" err="1">
                <a:solidFill>
                  <a:schemeClr val="tx2"/>
                </a:solidFill>
                <a:latin typeface="Arial" panose="020B0604020202020204" pitchFamily="34" charset="0"/>
                <a:cs typeface="Arial" panose="020B0604020202020204" pitchFamily="34" charset="0"/>
              </a:rPr>
              <a:t>cELISA</a:t>
            </a:r>
            <a:r>
              <a:rPr lang="en-US" dirty="0">
                <a:solidFill>
                  <a:schemeClr val="tx2"/>
                </a:solidFill>
                <a:latin typeface="Arial" panose="020B0604020202020204" pitchFamily="34" charset="0"/>
                <a:cs typeface="Arial" panose="020B0604020202020204" pitchFamily="34" charset="0"/>
              </a:rPr>
              <a:t> Test Kit</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Bluetongue Virus (BTV) Antibodies </a:t>
            </a:r>
            <a:r>
              <a:rPr lang="en-US" dirty="0" err="1">
                <a:solidFill>
                  <a:schemeClr val="tx2"/>
                </a:solidFill>
                <a:latin typeface="Arial" panose="020B0604020202020204" pitchFamily="34" charset="0"/>
                <a:cs typeface="Arial" panose="020B0604020202020204" pitchFamily="34" charset="0"/>
              </a:rPr>
              <a:t>cELISA</a:t>
            </a:r>
            <a:r>
              <a:rPr lang="en-US" dirty="0">
                <a:solidFill>
                  <a:schemeClr val="tx2"/>
                </a:solidFill>
                <a:latin typeface="Arial" panose="020B0604020202020204" pitchFamily="34" charset="0"/>
                <a:cs typeface="Arial" panose="020B0604020202020204" pitchFamily="34" charset="0"/>
              </a:rPr>
              <a:t> Test Kit	</a:t>
            </a:r>
          </a:p>
        </p:txBody>
      </p:sp>
      <p:sp>
        <p:nvSpPr>
          <p:cNvPr id="2" name="object 3">
            <a:extLst>
              <a:ext uri="{FF2B5EF4-FFF2-40B4-BE49-F238E27FC236}">
                <a16:creationId xmlns:a16="http://schemas.microsoft.com/office/drawing/2014/main" id="{D925F7AE-521C-CBE8-C28F-FB82D21DEFA3}"/>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4">
            <a:extLst>
              <a:ext uri="{FF2B5EF4-FFF2-40B4-BE49-F238E27FC236}">
                <a16:creationId xmlns:a16="http://schemas.microsoft.com/office/drawing/2014/main" id="{F5E05E68-832B-4F88-30DE-B05D7C58074D}"/>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9" name="object 5">
            <a:extLst>
              <a:ext uri="{FF2B5EF4-FFF2-40B4-BE49-F238E27FC236}">
                <a16:creationId xmlns:a16="http://schemas.microsoft.com/office/drawing/2014/main" id="{F6D7CC14-FAD5-51EC-50D3-C8379B1214C0}"/>
              </a:ext>
            </a:extLst>
          </p:cNvPr>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0" name="object 8">
            <a:extLst>
              <a:ext uri="{FF2B5EF4-FFF2-40B4-BE49-F238E27FC236}">
                <a16:creationId xmlns:a16="http://schemas.microsoft.com/office/drawing/2014/main" id="{542EBE44-83F8-0144-D048-F0DF2BF0B36E}"/>
              </a:ext>
            </a:extLst>
          </p:cNvPr>
          <p:cNvPicPr/>
          <p:nvPr/>
        </p:nvPicPr>
        <p:blipFill>
          <a:blip r:embed="rId3" cstate="print"/>
          <a:stretch>
            <a:fillRect/>
          </a:stretch>
        </p:blipFill>
        <p:spPr>
          <a:xfrm>
            <a:off x="9095231" y="5026152"/>
            <a:ext cx="755903" cy="505968"/>
          </a:xfrm>
          <a:prstGeom prst="rect">
            <a:avLst/>
          </a:prstGeom>
        </p:spPr>
      </p:pic>
      <p:pic>
        <p:nvPicPr>
          <p:cNvPr id="11" name="object 9">
            <a:extLst>
              <a:ext uri="{FF2B5EF4-FFF2-40B4-BE49-F238E27FC236}">
                <a16:creationId xmlns:a16="http://schemas.microsoft.com/office/drawing/2014/main" id="{DC24F850-3D30-918F-A62B-07623415D8F5}"/>
              </a:ext>
            </a:extLst>
          </p:cNvPr>
          <p:cNvPicPr/>
          <p:nvPr/>
        </p:nvPicPr>
        <p:blipFill>
          <a:blip r:embed="rId4" cstate="print"/>
          <a:stretch>
            <a:fillRect/>
          </a:stretch>
        </p:blipFill>
        <p:spPr>
          <a:xfrm>
            <a:off x="9095231" y="3435096"/>
            <a:ext cx="755903" cy="502919"/>
          </a:xfrm>
          <a:prstGeom prst="rect">
            <a:avLst/>
          </a:prstGeom>
        </p:spPr>
      </p:pic>
      <p:pic>
        <p:nvPicPr>
          <p:cNvPr id="12" name="object 10">
            <a:extLst>
              <a:ext uri="{FF2B5EF4-FFF2-40B4-BE49-F238E27FC236}">
                <a16:creationId xmlns:a16="http://schemas.microsoft.com/office/drawing/2014/main" id="{9D6A997B-00F0-7BF7-EAF6-A9084EFE110C}"/>
              </a:ext>
            </a:extLst>
          </p:cNvPr>
          <p:cNvPicPr/>
          <p:nvPr/>
        </p:nvPicPr>
        <p:blipFill>
          <a:blip r:embed="rId5" cstate="print"/>
          <a:stretch>
            <a:fillRect/>
          </a:stretch>
        </p:blipFill>
        <p:spPr>
          <a:xfrm>
            <a:off x="9095231" y="4245864"/>
            <a:ext cx="755903" cy="502919"/>
          </a:xfrm>
          <a:prstGeom prst="rect">
            <a:avLst/>
          </a:prstGeom>
        </p:spPr>
      </p:pic>
      <p:pic>
        <p:nvPicPr>
          <p:cNvPr id="13" name="object 11">
            <a:extLst>
              <a:ext uri="{FF2B5EF4-FFF2-40B4-BE49-F238E27FC236}">
                <a16:creationId xmlns:a16="http://schemas.microsoft.com/office/drawing/2014/main" id="{1FFE0AC9-2F77-E8BA-2448-1EB5DE16BA73}"/>
              </a:ext>
            </a:extLst>
          </p:cNvPr>
          <p:cNvPicPr/>
          <p:nvPr/>
        </p:nvPicPr>
        <p:blipFill>
          <a:blip r:embed="rId6" cstate="print"/>
          <a:stretch>
            <a:fillRect/>
          </a:stretch>
        </p:blipFill>
        <p:spPr>
          <a:xfrm>
            <a:off x="9095231" y="5711952"/>
            <a:ext cx="755903" cy="502920"/>
          </a:xfrm>
          <a:prstGeom prst="rect">
            <a:avLst/>
          </a:prstGeom>
        </p:spPr>
      </p:pic>
      <p:pic>
        <p:nvPicPr>
          <p:cNvPr id="14" name="object 12">
            <a:extLst>
              <a:ext uri="{FF2B5EF4-FFF2-40B4-BE49-F238E27FC236}">
                <a16:creationId xmlns:a16="http://schemas.microsoft.com/office/drawing/2014/main" id="{9A2EF715-52B5-63B3-D950-C36FE2BA57DA}"/>
              </a:ext>
            </a:extLst>
          </p:cNvPr>
          <p:cNvPicPr/>
          <p:nvPr/>
        </p:nvPicPr>
        <p:blipFill>
          <a:blip r:embed="rId7" cstate="print"/>
          <a:stretch>
            <a:fillRect/>
          </a:stretch>
        </p:blipFill>
        <p:spPr>
          <a:xfrm>
            <a:off x="9549383" y="36576"/>
            <a:ext cx="348246" cy="2884170"/>
          </a:xfrm>
          <a:prstGeom prst="rect">
            <a:avLst/>
          </a:prstGeom>
        </p:spPr>
      </p:pic>
      <p:sp>
        <p:nvSpPr>
          <p:cNvPr id="15" name="object 13">
            <a:extLst>
              <a:ext uri="{FF2B5EF4-FFF2-40B4-BE49-F238E27FC236}">
                <a16:creationId xmlns:a16="http://schemas.microsoft.com/office/drawing/2014/main" id="{844916AE-01AC-07BE-BE71-1B24E659D11C}"/>
              </a:ext>
            </a:extLst>
          </p:cNvPr>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6" name="object 14">
            <a:extLst>
              <a:ext uri="{FF2B5EF4-FFF2-40B4-BE49-F238E27FC236}">
                <a16:creationId xmlns:a16="http://schemas.microsoft.com/office/drawing/2014/main" id="{C07EFAB2-1665-CBFD-9072-DB23FFCE2488}"/>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5">
            <a:extLst>
              <a:ext uri="{FF2B5EF4-FFF2-40B4-BE49-F238E27FC236}">
                <a16:creationId xmlns:a16="http://schemas.microsoft.com/office/drawing/2014/main" id="{9987C73D-9D59-17A3-0B68-A31443AFE092}"/>
              </a:ext>
            </a:extLst>
          </p:cNvPr>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6">
            <a:extLst>
              <a:ext uri="{FF2B5EF4-FFF2-40B4-BE49-F238E27FC236}">
                <a16:creationId xmlns:a16="http://schemas.microsoft.com/office/drawing/2014/main" id="{DDCF0597-1A55-C5A3-F0DA-A71190D02C3D}"/>
              </a:ext>
            </a:extLst>
          </p:cNvPr>
          <p:cNvGrpSpPr/>
          <p:nvPr/>
        </p:nvGrpSpPr>
        <p:grpSpPr>
          <a:xfrm>
            <a:off x="-6349" y="5894578"/>
            <a:ext cx="1031240" cy="970280"/>
            <a:chOff x="-6349" y="5894578"/>
            <a:chExt cx="1031240" cy="970280"/>
          </a:xfrm>
        </p:grpSpPr>
        <p:sp>
          <p:nvSpPr>
            <p:cNvPr id="19" name="object 17">
              <a:extLst>
                <a:ext uri="{FF2B5EF4-FFF2-40B4-BE49-F238E27FC236}">
                  <a16:creationId xmlns:a16="http://schemas.microsoft.com/office/drawing/2014/main" id="{EAE846C2-3C90-65CE-9EE2-6A7CFC9571D8}"/>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18">
              <a:extLst>
                <a:ext uri="{FF2B5EF4-FFF2-40B4-BE49-F238E27FC236}">
                  <a16:creationId xmlns:a16="http://schemas.microsoft.com/office/drawing/2014/main" id="{3590F1E5-D389-0D06-BF82-57D0834A396A}"/>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19">
              <a:extLst>
                <a:ext uri="{FF2B5EF4-FFF2-40B4-BE49-F238E27FC236}">
                  <a16:creationId xmlns:a16="http://schemas.microsoft.com/office/drawing/2014/main" id="{B96418BC-F42C-2BD7-0BE0-3D1C7DBDA7E5}"/>
                </a:ext>
              </a:extLst>
            </p:cNvPr>
            <p:cNvPicPr/>
            <p:nvPr/>
          </p:nvPicPr>
          <p:blipFill>
            <a:blip r:embed="rId8" cstate="print"/>
            <a:stretch>
              <a:fillRect/>
            </a:stretch>
          </p:blipFill>
          <p:spPr>
            <a:xfrm>
              <a:off x="182879" y="6092952"/>
              <a:ext cx="688848" cy="667510"/>
            </a:xfrm>
            <a:prstGeom prst="rect">
              <a:avLst/>
            </a:prstGeom>
          </p:spPr>
        </p:pic>
      </p:grpSp>
      <p:sp>
        <p:nvSpPr>
          <p:cNvPr id="22" name="object 20">
            <a:extLst>
              <a:ext uri="{FF2B5EF4-FFF2-40B4-BE49-F238E27FC236}">
                <a16:creationId xmlns:a16="http://schemas.microsoft.com/office/drawing/2014/main" id="{D6466E77-9D75-6099-DC1F-AAE59C9B3A55}"/>
              </a:ext>
            </a:extLst>
          </p:cNvPr>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3" name="object 21">
            <a:extLst>
              <a:ext uri="{FF2B5EF4-FFF2-40B4-BE49-F238E27FC236}">
                <a16:creationId xmlns:a16="http://schemas.microsoft.com/office/drawing/2014/main" id="{4F878DA0-9AE1-0385-5A33-6B7360876BE7}"/>
              </a:ext>
            </a:extLst>
          </p:cNvPr>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24" name="object 44">
            <a:extLst>
              <a:ext uri="{FF2B5EF4-FFF2-40B4-BE49-F238E27FC236}">
                <a16:creationId xmlns:a16="http://schemas.microsoft.com/office/drawing/2014/main" id="{DD7602E6-8E72-178C-A016-4F8A215CC5B7}"/>
              </a:ext>
            </a:extLst>
          </p:cNvPr>
          <p:cNvPicPr/>
          <p:nvPr/>
        </p:nvPicPr>
        <p:blipFill>
          <a:blip r:embed="rId9" cstate="print"/>
          <a:stretch>
            <a:fillRect/>
          </a:stretch>
        </p:blipFill>
        <p:spPr>
          <a:xfrm>
            <a:off x="5751576" y="6385553"/>
            <a:ext cx="3694937" cy="472446"/>
          </a:xfrm>
          <a:prstGeom prst="rect">
            <a:avLst/>
          </a:prstGeom>
        </p:spPr>
      </p:pic>
      <p:sp>
        <p:nvSpPr>
          <p:cNvPr id="25" name="object 45">
            <a:extLst>
              <a:ext uri="{FF2B5EF4-FFF2-40B4-BE49-F238E27FC236}">
                <a16:creationId xmlns:a16="http://schemas.microsoft.com/office/drawing/2014/main" id="{185950E9-D110-8505-6979-45070ADDE5A9}"/>
              </a:ext>
            </a:extLst>
          </p:cNvPr>
          <p:cNvSpPr txBox="1">
            <a:spLocks/>
          </p:cNvSpPr>
          <p:nvPr/>
        </p:nvSpPr>
        <p:spPr>
          <a:xfrm>
            <a:off x="5886703" y="6494703"/>
            <a:ext cx="3409315" cy="254634"/>
          </a:xfrm>
          <a:prstGeom prst="rect">
            <a:avLst/>
          </a:prstGeom>
        </p:spPr>
        <p:txBody>
          <a:bodyPr vert="horz" wrap="square" lIns="0" tIns="0" rIns="0" bIns="0" rtlCol="0">
            <a:spAutoFit/>
          </a:bodyPr>
          <a:lstStyle>
            <a:defPPr>
              <a:defRPr kern="0"/>
            </a:defPPr>
          </a:lstStyle>
          <a:p>
            <a:pPr marL="12700">
              <a:lnSpc>
                <a:spcPts val="1810"/>
              </a:lnSpc>
            </a:pPr>
            <a:r>
              <a:rPr lang="en-US" spc="-50"/>
              <a:t>Making</a:t>
            </a:r>
            <a:r>
              <a:rPr lang="en-US" spc="-95"/>
              <a:t> </a:t>
            </a:r>
            <a:r>
              <a:rPr lang="en-US" spc="-90"/>
              <a:t>Animals</a:t>
            </a:r>
            <a:r>
              <a:rPr lang="en-US" spc="-75"/>
              <a:t> </a:t>
            </a:r>
            <a:r>
              <a:rPr lang="en-US" spc="-55"/>
              <a:t>Healtier</a:t>
            </a:r>
            <a:r>
              <a:rPr lang="en-US" spc="-70"/>
              <a:t> </a:t>
            </a:r>
            <a:r>
              <a:rPr lang="en-US" spc="-80"/>
              <a:t>and</a:t>
            </a:r>
            <a:r>
              <a:rPr lang="en-US" spc="-90"/>
              <a:t> </a:t>
            </a:r>
            <a:r>
              <a:rPr lang="en-US" spc="-120"/>
              <a:t>Safer </a:t>
            </a:r>
            <a:r>
              <a:rPr lang="en-US" spc="-475"/>
              <a:t>®</a:t>
            </a:r>
            <a:endParaRPr lang="en-US" spc="-475" dirty="0"/>
          </a:p>
        </p:txBody>
      </p:sp>
      <p:sp>
        <p:nvSpPr>
          <p:cNvPr id="27" name="object 32">
            <a:extLst>
              <a:ext uri="{FF2B5EF4-FFF2-40B4-BE49-F238E27FC236}">
                <a16:creationId xmlns:a16="http://schemas.microsoft.com/office/drawing/2014/main" id="{BECE8279-A6D5-335E-E492-C3154C30D4F2}"/>
              </a:ext>
            </a:extLst>
          </p:cNvPr>
          <p:cNvSpPr txBox="1">
            <a:spLocks/>
          </p:cNvSpPr>
          <p:nvPr/>
        </p:nvSpPr>
        <p:spPr>
          <a:xfrm>
            <a:off x="5769877" y="6494703"/>
            <a:ext cx="3526142" cy="230832"/>
          </a:xfrm>
          <a:prstGeom prst="rect">
            <a:avLst/>
          </a:prstGeom>
        </p:spPr>
        <p:txBody>
          <a:bodyPr vert="horz" wrap="square" lIns="0" tIns="0" rIns="0" bIns="0" rtlCol="0">
            <a:spAutoFit/>
          </a:bodyPr>
          <a:lstStyle>
            <a:defPPr>
              <a:defRPr kern="0"/>
            </a:defPPr>
          </a:lstStyle>
          <a:p>
            <a:pPr marL="12700">
              <a:lnSpc>
                <a:spcPts val="1810"/>
              </a:lnSpc>
            </a:pPr>
            <a:r>
              <a:rPr lang="en-US" i="1" spc="-50">
                <a:solidFill>
                  <a:schemeClr val="bg1"/>
                </a:solidFill>
              </a:rPr>
              <a:t>Making</a:t>
            </a:r>
            <a:r>
              <a:rPr lang="en-US" i="1" spc="-95">
                <a:solidFill>
                  <a:schemeClr val="bg1"/>
                </a:solidFill>
              </a:rPr>
              <a:t> </a:t>
            </a:r>
            <a:r>
              <a:rPr lang="en-US" i="1" spc="-90">
                <a:solidFill>
                  <a:schemeClr val="bg1"/>
                </a:solidFill>
              </a:rPr>
              <a:t>Animals</a:t>
            </a:r>
            <a:r>
              <a:rPr lang="en-US" i="1" spc="-75">
                <a:solidFill>
                  <a:schemeClr val="bg1"/>
                </a:solidFill>
              </a:rPr>
              <a:t> </a:t>
            </a:r>
            <a:r>
              <a:rPr lang="en-US" i="1" spc="-55">
                <a:solidFill>
                  <a:schemeClr val="bg1"/>
                </a:solidFill>
              </a:rPr>
              <a:t>Healthier</a:t>
            </a:r>
            <a:r>
              <a:rPr lang="en-US" i="1" spc="-70">
                <a:solidFill>
                  <a:schemeClr val="bg1"/>
                </a:solidFill>
              </a:rPr>
              <a:t> </a:t>
            </a:r>
            <a:r>
              <a:rPr lang="en-US" i="1" spc="-80">
                <a:solidFill>
                  <a:schemeClr val="bg1"/>
                </a:solidFill>
              </a:rPr>
              <a:t>and</a:t>
            </a:r>
            <a:r>
              <a:rPr lang="en-US" i="1" spc="-90">
                <a:solidFill>
                  <a:schemeClr val="bg1"/>
                </a:solidFill>
              </a:rPr>
              <a:t> </a:t>
            </a:r>
            <a:r>
              <a:rPr lang="en-US" i="1" spc="-120">
                <a:solidFill>
                  <a:schemeClr val="bg1"/>
                </a:solidFill>
              </a:rPr>
              <a:t>Safer </a:t>
            </a:r>
            <a:r>
              <a:rPr lang="en-US" i="1" spc="-475">
                <a:solidFill>
                  <a:schemeClr val="bg1"/>
                </a:solidFill>
              </a:rPr>
              <a:t>®</a:t>
            </a:r>
            <a:endParaRPr lang="en-US" i="1" spc="-475" dirty="0">
              <a:solidFill>
                <a:schemeClr val="bg1"/>
              </a:solidFill>
            </a:endParaRPr>
          </a:p>
        </p:txBody>
      </p:sp>
      <p:sp>
        <p:nvSpPr>
          <p:cNvPr id="3" name="object 6">
            <a:extLst>
              <a:ext uri="{FF2B5EF4-FFF2-40B4-BE49-F238E27FC236}">
                <a16:creationId xmlns:a16="http://schemas.microsoft.com/office/drawing/2014/main" id="{41A98A8C-8D50-6827-E37C-CD5A25A97498}"/>
              </a:ext>
            </a:extLst>
          </p:cNvPr>
          <p:cNvSpPr txBox="1">
            <a:spLocks/>
          </p:cNvSpPr>
          <p:nvPr/>
        </p:nvSpPr>
        <p:spPr>
          <a:xfrm>
            <a:off x="189687" y="100406"/>
            <a:ext cx="8997110" cy="566822"/>
          </a:xfrm>
          <a:prstGeom prst="rect">
            <a:avLst/>
          </a:prstGeom>
          <a:solidFill>
            <a:schemeClr val="bg1"/>
          </a:solidFill>
          <a:effectLst/>
        </p:spPr>
        <p:txBody>
          <a:bodyPr vert="horz" wrap="square" lIns="0" tIns="12700" rIns="0" bIns="0" rtlCol="0" anchor="b">
            <a:spAutoFit/>
          </a:bodyPr>
          <a:lstStyle>
            <a:lvl1pPr algn="ctr">
              <a:defRPr sz="4875" b="1" i="1">
                <a:solidFill>
                  <a:srgbClr val="24216C"/>
                </a:solidFill>
                <a:latin typeface="Arial-BoldItalicMT"/>
                <a:ea typeface="+mj-ea"/>
                <a:cs typeface="Arial-BoldItalicMT"/>
              </a:defRPr>
            </a:lvl1pPr>
          </a:lstStyle>
          <a:p>
            <a:pPr marL="12700" algn="l">
              <a:spcBef>
                <a:spcPts val="100"/>
              </a:spcBef>
            </a:pPr>
            <a:r>
              <a:rPr lang="en-US" sz="3600" spc="-10" dirty="0">
                <a:solidFill>
                  <a:schemeClr val="tx2"/>
                </a:solidFill>
              </a:rPr>
              <a:t>Animal Health Products – Complete List</a:t>
            </a:r>
          </a:p>
        </p:txBody>
      </p:sp>
    </p:spTree>
    <p:extLst>
      <p:ext uri="{BB962C8B-B14F-4D97-AF65-F5344CB8AC3E}">
        <p14:creationId xmlns:p14="http://schemas.microsoft.com/office/powerpoint/2010/main" val="3126904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BF74EAC-F046-F940-8092-75676F444811}"/>
              </a:ext>
            </a:extLst>
          </p:cNvPr>
          <p:cNvSpPr/>
          <p:nvPr/>
        </p:nvSpPr>
        <p:spPr>
          <a:xfrm>
            <a:off x="609600" y="990600"/>
            <a:ext cx="9270952" cy="2585323"/>
          </a:xfrm>
          <a:prstGeom prst="rect">
            <a:avLst/>
          </a:prstGeom>
        </p:spPr>
        <p:txBody>
          <a:bodyPr wrap="square">
            <a:spAutoFit/>
          </a:bodyPr>
          <a:lstStyle/>
          <a:p>
            <a:r>
              <a:rPr lang="en-US" b="1" dirty="0">
                <a:solidFill>
                  <a:schemeClr val="tx2"/>
                </a:solidFill>
                <a:latin typeface="Arial" panose="020B0604020202020204" pitchFamily="34" charset="0"/>
                <a:cs typeface="Arial" panose="020B0604020202020204" pitchFamily="34" charset="0"/>
              </a:rPr>
              <a:t>RUMINANT TESTING (continued)</a:t>
            </a:r>
          </a:p>
          <a:p>
            <a:pPr fontAlgn="b"/>
            <a:endParaRPr lang="en-US" dirty="0">
              <a:solidFill>
                <a:schemeClr val="tx2"/>
              </a:solidFill>
              <a:latin typeface="Arial" panose="020B0604020202020204" pitchFamily="34" charset="0"/>
              <a:cs typeface="Arial" panose="020B0604020202020204" pitchFamily="34" charset="0"/>
            </a:endParaRPr>
          </a:p>
          <a:p>
            <a:pPr fontAlgn="b"/>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a:t>
            </a:r>
            <a:r>
              <a:rPr lang="en-US" dirty="0" err="1">
                <a:solidFill>
                  <a:schemeClr val="tx2"/>
                </a:solidFill>
                <a:latin typeface="Arial" panose="020B0604020202020204" pitchFamily="34" charset="0"/>
                <a:cs typeface="Arial" panose="020B0604020202020204" pitchFamily="34" charset="0"/>
              </a:rPr>
              <a:t>Capripox</a:t>
            </a:r>
            <a:r>
              <a:rPr lang="en-US" dirty="0">
                <a:solidFill>
                  <a:schemeClr val="tx2"/>
                </a:solidFill>
                <a:latin typeface="Arial" panose="020B0604020202020204" pitchFamily="34" charset="0"/>
                <a:cs typeface="Arial" panose="020B0604020202020204" pitchFamily="34" charset="0"/>
              </a:rPr>
              <a:t> Antibody Test Kit</a:t>
            </a:r>
          </a:p>
          <a:p>
            <a:pPr fontAlgn="b"/>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Bovine Viral Diarrhea Virus (BVDV) Antibodies </a:t>
            </a:r>
            <a:r>
              <a:rPr lang="en-US" dirty="0" err="1">
                <a:solidFill>
                  <a:schemeClr val="tx2"/>
                </a:solidFill>
                <a:latin typeface="Arial" panose="020B0604020202020204" pitchFamily="34" charset="0"/>
                <a:cs typeface="Arial" panose="020B0604020202020204" pitchFamily="34" charset="0"/>
              </a:rPr>
              <a:t>bELISA</a:t>
            </a:r>
            <a:r>
              <a:rPr lang="en-US" dirty="0">
                <a:solidFill>
                  <a:schemeClr val="tx2"/>
                </a:solidFill>
                <a:latin typeface="Arial" panose="020B0604020202020204" pitchFamily="34" charset="0"/>
                <a:cs typeface="Arial" panose="020B0604020202020204" pitchFamily="34" charset="0"/>
              </a:rPr>
              <a:t> Test Kit</a:t>
            </a:r>
          </a:p>
          <a:p>
            <a:pPr fontAlgn="b"/>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FMDV Type A Antibody </a:t>
            </a:r>
            <a:r>
              <a:rPr lang="en-US" dirty="0" err="1">
                <a:solidFill>
                  <a:schemeClr val="tx2"/>
                </a:solidFill>
                <a:latin typeface="Arial" panose="020B0604020202020204" pitchFamily="34" charset="0"/>
                <a:cs typeface="Arial" panose="020B0604020202020204" pitchFamily="34" charset="0"/>
              </a:rPr>
              <a:t>cELISA</a:t>
            </a:r>
            <a:r>
              <a:rPr lang="en-US" dirty="0">
                <a:solidFill>
                  <a:schemeClr val="tx2"/>
                </a:solidFill>
                <a:latin typeface="Arial" panose="020B0604020202020204" pitchFamily="34" charset="0"/>
                <a:cs typeface="Arial" panose="020B0604020202020204" pitchFamily="34" charset="0"/>
              </a:rPr>
              <a:t> Test Kit </a:t>
            </a:r>
          </a:p>
          <a:p>
            <a:pPr fontAlgn="b"/>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a:t>
            </a:r>
            <a:r>
              <a:rPr lang="en-US" dirty="0" err="1">
                <a:solidFill>
                  <a:schemeClr val="tx2"/>
                </a:solidFill>
                <a:latin typeface="Arial" panose="020B0604020202020204" pitchFamily="34" charset="0"/>
                <a:cs typeface="Arial" panose="020B0604020202020204" pitchFamily="34" charset="0"/>
              </a:rPr>
              <a:t>Schmallenberg</a:t>
            </a:r>
            <a:r>
              <a:rPr lang="en-US" dirty="0">
                <a:solidFill>
                  <a:schemeClr val="tx2"/>
                </a:solidFill>
                <a:latin typeface="Arial" panose="020B0604020202020204" pitchFamily="34" charset="0"/>
                <a:cs typeface="Arial" panose="020B0604020202020204" pitchFamily="34" charset="0"/>
              </a:rPr>
              <a:t> Virus (SBV) Antibody Test Kit </a:t>
            </a:r>
          </a:p>
          <a:p>
            <a:pPr fontAlgn="b"/>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Mycoplasma </a:t>
            </a:r>
            <a:r>
              <a:rPr lang="en-US" dirty="0" err="1">
                <a:solidFill>
                  <a:schemeClr val="tx2"/>
                </a:solidFill>
                <a:latin typeface="Arial" panose="020B0604020202020204" pitchFamily="34" charset="0"/>
                <a:cs typeface="Arial" panose="020B0604020202020204" pitchFamily="34" charset="0"/>
              </a:rPr>
              <a:t>bovis</a:t>
            </a:r>
            <a:r>
              <a:rPr lang="en-US" dirty="0">
                <a:solidFill>
                  <a:schemeClr val="tx2"/>
                </a:solidFill>
                <a:latin typeface="Arial" panose="020B0604020202020204" pitchFamily="34" charset="0"/>
                <a:cs typeface="Arial" panose="020B0604020202020204" pitchFamily="34" charset="0"/>
              </a:rPr>
              <a:t>  Antibody Test Kit </a:t>
            </a:r>
          </a:p>
          <a:p>
            <a:pPr fontAlgn="b"/>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Infectious Bovine Rhinotracheitis (IBR) Antibody Test Kit </a:t>
            </a:r>
          </a:p>
          <a:p>
            <a:pPr fontAlgn="b"/>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a:t>
            </a:r>
            <a:r>
              <a:rPr lang="en-US" dirty="0" err="1">
                <a:solidFill>
                  <a:schemeClr val="tx2"/>
                </a:solidFill>
                <a:latin typeface="Arial" panose="020B0604020202020204" pitchFamily="34" charset="0"/>
                <a:cs typeface="Arial" panose="020B0604020202020204" pitchFamily="34" charset="0"/>
              </a:rPr>
              <a:t>Akabane</a:t>
            </a:r>
            <a:r>
              <a:rPr lang="en-US" dirty="0">
                <a:solidFill>
                  <a:schemeClr val="tx2"/>
                </a:solidFill>
                <a:latin typeface="Arial" panose="020B0604020202020204" pitchFamily="34" charset="0"/>
                <a:cs typeface="Arial" panose="020B0604020202020204" pitchFamily="34" charset="0"/>
              </a:rPr>
              <a:t> Virus (AKA) Antibody  Test Kit </a:t>
            </a:r>
          </a:p>
        </p:txBody>
      </p:sp>
      <p:sp>
        <p:nvSpPr>
          <p:cNvPr id="2" name="object 3">
            <a:extLst>
              <a:ext uri="{FF2B5EF4-FFF2-40B4-BE49-F238E27FC236}">
                <a16:creationId xmlns:a16="http://schemas.microsoft.com/office/drawing/2014/main" id="{6562E1AA-84F2-C4E8-34E1-7F587D9CC78B}"/>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4">
            <a:extLst>
              <a:ext uri="{FF2B5EF4-FFF2-40B4-BE49-F238E27FC236}">
                <a16:creationId xmlns:a16="http://schemas.microsoft.com/office/drawing/2014/main" id="{B7A8CA8E-496D-9C1F-1EDE-54064BDCFBAB}"/>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9" name="object 5">
            <a:extLst>
              <a:ext uri="{FF2B5EF4-FFF2-40B4-BE49-F238E27FC236}">
                <a16:creationId xmlns:a16="http://schemas.microsoft.com/office/drawing/2014/main" id="{86786AEA-A90E-9C15-DFEF-72B8545E9242}"/>
              </a:ext>
            </a:extLst>
          </p:cNvPr>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0" name="object 8">
            <a:extLst>
              <a:ext uri="{FF2B5EF4-FFF2-40B4-BE49-F238E27FC236}">
                <a16:creationId xmlns:a16="http://schemas.microsoft.com/office/drawing/2014/main" id="{43913F04-797F-4221-4B73-B6AA4DABFB9A}"/>
              </a:ext>
            </a:extLst>
          </p:cNvPr>
          <p:cNvPicPr/>
          <p:nvPr/>
        </p:nvPicPr>
        <p:blipFill>
          <a:blip r:embed="rId3" cstate="print"/>
          <a:stretch>
            <a:fillRect/>
          </a:stretch>
        </p:blipFill>
        <p:spPr>
          <a:xfrm>
            <a:off x="9095231" y="5026152"/>
            <a:ext cx="755903" cy="505968"/>
          </a:xfrm>
          <a:prstGeom prst="rect">
            <a:avLst/>
          </a:prstGeom>
        </p:spPr>
      </p:pic>
      <p:pic>
        <p:nvPicPr>
          <p:cNvPr id="11" name="object 9">
            <a:extLst>
              <a:ext uri="{FF2B5EF4-FFF2-40B4-BE49-F238E27FC236}">
                <a16:creationId xmlns:a16="http://schemas.microsoft.com/office/drawing/2014/main" id="{B592300E-C663-D264-F457-A70CFC611472}"/>
              </a:ext>
            </a:extLst>
          </p:cNvPr>
          <p:cNvPicPr/>
          <p:nvPr/>
        </p:nvPicPr>
        <p:blipFill>
          <a:blip r:embed="rId4" cstate="print"/>
          <a:stretch>
            <a:fillRect/>
          </a:stretch>
        </p:blipFill>
        <p:spPr>
          <a:xfrm>
            <a:off x="9095231" y="3435096"/>
            <a:ext cx="755903" cy="502919"/>
          </a:xfrm>
          <a:prstGeom prst="rect">
            <a:avLst/>
          </a:prstGeom>
        </p:spPr>
      </p:pic>
      <p:pic>
        <p:nvPicPr>
          <p:cNvPr id="12" name="object 10">
            <a:extLst>
              <a:ext uri="{FF2B5EF4-FFF2-40B4-BE49-F238E27FC236}">
                <a16:creationId xmlns:a16="http://schemas.microsoft.com/office/drawing/2014/main" id="{AF8DF822-EFDA-ADA7-FF7A-EA257F007E97}"/>
              </a:ext>
            </a:extLst>
          </p:cNvPr>
          <p:cNvPicPr/>
          <p:nvPr/>
        </p:nvPicPr>
        <p:blipFill>
          <a:blip r:embed="rId5" cstate="print"/>
          <a:stretch>
            <a:fillRect/>
          </a:stretch>
        </p:blipFill>
        <p:spPr>
          <a:xfrm>
            <a:off x="9095231" y="4245864"/>
            <a:ext cx="755903" cy="502919"/>
          </a:xfrm>
          <a:prstGeom prst="rect">
            <a:avLst/>
          </a:prstGeom>
        </p:spPr>
      </p:pic>
      <p:pic>
        <p:nvPicPr>
          <p:cNvPr id="13" name="object 11">
            <a:extLst>
              <a:ext uri="{FF2B5EF4-FFF2-40B4-BE49-F238E27FC236}">
                <a16:creationId xmlns:a16="http://schemas.microsoft.com/office/drawing/2014/main" id="{F873C2E4-E64E-AE05-B0B3-AEC2AFAECF86}"/>
              </a:ext>
            </a:extLst>
          </p:cNvPr>
          <p:cNvPicPr/>
          <p:nvPr/>
        </p:nvPicPr>
        <p:blipFill>
          <a:blip r:embed="rId6" cstate="print"/>
          <a:stretch>
            <a:fillRect/>
          </a:stretch>
        </p:blipFill>
        <p:spPr>
          <a:xfrm>
            <a:off x="9095231" y="5711952"/>
            <a:ext cx="755903" cy="502920"/>
          </a:xfrm>
          <a:prstGeom prst="rect">
            <a:avLst/>
          </a:prstGeom>
        </p:spPr>
      </p:pic>
      <p:pic>
        <p:nvPicPr>
          <p:cNvPr id="14" name="object 12">
            <a:extLst>
              <a:ext uri="{FF2B5EF4-FFF2-40B4-BE49-F238E27FC236}">
                <a16:creationId xmlns:a16="http://schemas.microsoft.com/office/drawing/2014/main" id="{40CB3E83-5017-5C0E-B018-911724E48819}"/>
              </a:ext>
            </a:extLst>
          </p:cNvPr>
          <p:cNvPicPr/>
          <p:nvPr/>
        </p:nvPicPr>
        <p:blipFill>
          <a:blip r:embed="rId7" cstate="print"/>
          <a:stretch>
            <a:fillRect/>
          </a:stretch>
        </p:blipFill>
        <p:spPr>
          <a:xfrm>
            <a:off x="9549383" y="36576"/>
            <a:ext cx="348246" cy="2884170"/>
          </a:xfrm>
          <a:prstGeom prst="rect">
            <a:avLst/>
          </a:prstGeom>
        </p:spPr>
      </p:pic>
      <p:sp>
        <p:nvSpPr>
          <p:cNvPr id="15" name="object 13">
            <a:extLst>
              <a:ext uri="{FF2B5EF4-FFF2-40B4-BE49-F238E27FC236}">
                <a16:creationId xmlns:a16="http://schemas.microsoft.com/office/drawing/2014/main" id="{580FD6CA-390D-A23E-9B16-1573A2A9DDD0}"/>
              </a:ext>
            </a:extLst>
          </p:cNvPr>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6" name="object 14">
            <a:extLst>
              <a:ext uri="{FF2B5EF4-FFF2-40B4-BE49-F238E27FC236}">
                <a16:creationId xmlns:a16="http://schemas.microsoft.com/office/drawing/2014/main" id="{81CBA996-FEF9-CEFA-DE1F-3AA90FD3172E}"/>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5">
            <a:extLst>
              <a:ext uri="{FF2B5EF4-FFF2-40B4-BE49-F238E27FC236}">
                <a16:creationId xmlns:a16="http://schemas.microsoft.com/office/drawing/2014/main" id="{F98A10D3-EE5B-BD31-999C-4D1C7AEF243D}"/>
              </a:ext>
            </a:extLst>
          </p:cNvPr>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6">
            <a:extLst>
              <a:ext uri="{FF2B5EF4-FFF2-40B4-BE49-F238E27FC236}">
                <a16:creationId xmlns:a16="http://schemas.microsoft.com/office/drawing/2014/main" id="{D5CD30C3-8C7D-F4DD-DAC4-E92B0916DDE0}"/>
              </a:ext>
            </a:extLst>
          </p:cNvPr>
          <p:cNvGrpSpPr/>
          <p:nvPr/>
        </p:nvGrpSpPr>
        <p:grpSpPr>
          <a:xfrm>
            <a:off x="-6349" y="5894578"/>
            <a:ext cx="1031240" cy="970280"/>
            <a:chOff x="-6349" y="5894578"/>
            <a:chExt cx="1031240" cy="970280"/>
          </a:xfrm>
        </p:grpSpPr>
        <p:sp>
          <p:nvSpPr>
            <p:cNvPr id="19" name="object 17">
              <a:extLst>
                <a:ext uri="{FF2B5EF4-FFF2-40B4-BE49-F238E27FC236}">
                  <a16:creationId xmlns:a16="http://schemas.microsoft.com/office/drawing/2014/main" id="{F8CF9744-ED6F-C2E8-FC92-FFBB39F406B1}"/>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18">
              <a:extLst>
                <a:ext uri="{FF2B5EF4-FFF2-40B4-BE49-F238E27FC236}">
                  <a16:creationId xmlns:a16="http://schemas.microsoft.com/office/drawing/2014/main" id="{6367C3AB-953E-7EF1-7F4B-EB286D9946AB}"/>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19">
              <a:extLst>
                <a:ext uri="{FF2B5EF4-FFF2-40B4-BE49-F238E27FC236}">
                  <a16:creationId xmlns:a16="http://schemas.microsoft.com/office/drawing/2014/main" id="{71B3A674-7703-E1E7-3678-56D40A5CD13F}"/>
                </a:ext>
              </a:extLst>
            </p:cNvPr>
            <p:cNvPicPr/>
            <p:nvPr/>
          </p:nvPicPr>
          <p:blipFill>
            <a:blip r:embed="rId8" cstate="print"/>
            <a:stretch>
              <a:fillRect/>
            </a:stretch>
          </p:blipFill>
          <p:spPr>
            <a:xfrm>
              <a:off x="182879" y="6092952"/>
              <a:ext cx="688848" cy="667510"/>
            </a:xfrm>
            <a:prstGeom prst="rect">
              <a:avLst/>
            </a:prstGeom>
          </p:spPr>
        </p:pic>
      </p:grpSp>
      <p:sp>
        <p:nvSpPr>
          <p:cNvPr id="22" name="object 20">
            <a:extLst>
              <a:ext uri="{FF2B5EF4-FFF2-40B4-BE49-F238E27FC236}">
                <a16:creationId xmlns:a16="http://schemas.microsoft.com/office/drawing/2014/main" id="{B2515290-126F-ADB7-BD77-1648A8F0B417}"/>
              </a:ext>
            </a:extLst>
          </p:cNvPr>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3" name="object 21">
            <a:extLst>
              <a:ext uri="{FF2B5EF4-FFF2-40B4-BE49-F238E27FC236}">
                <a16:creationId xmlns:a16="http://schemas.microsoft.com/office/drawing/2014/main" id="{E17C324D-D96E-E4BA-C31D-5F2D9D0DF1B5}"/>
              </a:ext>
            </a:extLst>
          </p:cNvPr>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24" name="object 44">
            <a:extLst>
              <a:ext uri="{FF2B5EF4-FFF2-40B4-BE49-F238E27FC236}">
                <a16:creationId xmlns:a16="http://schemas.microsoft.com/office/drawing/2014/main" id="{98169023-7373-2CD4-D8B3-CE8EF809FC7E}"/>
              </a:ext>
            </a:extLst>
          </p:cNvPr>
          <p:cNvPicPr/>
          <p:nvPr/>
        </p:nvPicPr>
        <p:blipFill>
          <a:blip r:embed="rId9" cstate="print"/>
          <a:stretch>
            <a:fillRect/>
          </a:stretch>
        </p:blipFill>
        <p:spPr>
          <a:xfrm>
            <a:off x="5751576" y="6385553"/>
            <a:ext cx="3694937" cy="472446"/>
          </a:xfrm>
          <a:prstGeom prst="rect">
            <a:avLst/>
          </a:prstGeom>
        </p:spPr>
      </p:pic>
      <p:sp>
        <p:nvSpPr>
          <p:cNvPr id="25" name="object 45">
            <a:extLst>
              <a:ext uri="{FF2B5EF4-FFF2-40B4-BE49-F238E27FC236}">
                <a16:creationId xmlns:a16="http://schemas.microsoft.com/office/drawing/2014/main" id="{62056285-0897-11F9-7821-EE0398DE7A1B}"/>
              </a:ext>
            </a:extLst>
          </p:cNvPr>
          <p:cNvSpPr txBox="1">
            <a:spLocks/>
          </p:cNvSpPr>
          <p:nvPr/>
        </p:nvSpPr>
        <p:spPr>
          <a:xfrm>
            <a:off x="5886703" y="6494703"/>
            <a:ext cx="3409315" cy="254634"/>
          </a:xfrm>
          <a:prstGeom prst="rect">
            <a:avLst/>
          </a:prstGeom>
        </p:spPr>
        <p:txBody>
          <a:bodyPr vert="horz" wrap="square" lIns="0" tIns="0" rIns="0" bIns="0" rtlCol="0">
            <a:spAutoFit/>
          </a:bodyPr>
          <a:lstStyle>
            <a:defPPr>
              <a:defRPr kern="0"/>
            </a:defPPr>
          </a:lstStyle>
          <a:p>
            <a:pPr marL="12700">
              <a:lnSpc>
                <a:spcPts val="1810"/>
              </a:lnSpc>
            </a:pPr>
            <a:r>
              <a:rPr lang="en-US" spc="-50"/>
              <a:t>Making</a:t>
            </a:r>
            <a:r>
              <a:rPr lang="en-US" spc="-95"/>
              <a:t> </a:t>
            </a:r>
            <a:r>
              <a:rPr lang="en-US" spc="-90"/>
              <a:t>Animals</a:t>
            </a:r>
            <a:r>
              <a:rPr lang="en-US" spc="-75"/>
              <a:t> </a:t>
            </a:r>
            <a:r>
              <a:rPr lang="en-US" spc="-55"/>
              <a:t>Healtier</a:t>
            </a:r>
            <a:r>
              <a:rPr lang="en-US" spc="-70"/>
              <a:t> </a:t>
            </a:r>
            <a:r>
              <a:rPr lang="en-US" spc="-80"/>
              <a:t>and</a:t>
            </a:r>
            <a:r>
              <a:rPr lang="en-US" spc="-90"/>
              <a:t> </a:t>
            </a:r>
            <a:r>
              <a:rPr lang="en-US" spc="-120"/>
              <a:t>Safer </a:t>
            </a:r>
            <a:r>
              <a:rPr lang="en-US" spc="-475"/>
              <a:t>®</a:t>
            </a:r>
            <a:endParaRPr lang="en-US" spc="-475" dirty="0"/>
          </a:p>
        </p:txBody>
      </p:sp>
      <p:sp>
        <p:nvSpPr>
          <p:cNvPr id="27" name="object 32">
            <a:extLst>
              <a:ext uri="{FF2B5EF4-FFF2-40B4-BE49-F238E27FC236}">
                <a16:creationId xmlns:a16="http://schemas.microsoft.com/office/drawing/2014/main" id="{E6418FB0-027B-72B4-EC17-2340B1EDCBEA}"/>
              </a:ext>
            </a:extLst>
          </p:cNvPr>
          <p:cNvSpPr txBox="1">
            <a:spLocks/>
          </p:cNvSpPr>
          <p:nvPr/>
        </p:nvSpPr>
        <p:spPr>
          <a:xfrm>
            <a:off x="5769877" y="6494703"/>
            <a:ext cx="3526142" cy="230832"/>
          </a:xfrm>
          <a:prstGeom prst="rect">
            <a:avLst/>
          </a:prstGeom>
        </p:spPr>
        <p:txBody>
          <a:bodyPr vert="horz" wrap="square" lIns="0" tIns="0" rIns="0" bIns="0" rtlCol="0">
            <a:spAutoFit/>
          </a:bodyPr>
          <a:lstStyle>
            <a:defPPr>
              <a:defRPr kern="0"/>
            </a:defPPr>
          </a:lstStyle>
          <a:p>
            <a:pPr marL="12700">
              <a:lnSpc>
                <a:spcPts val="1810"/>
              </a:lnSpc>
            </a:pPr>
            <a:r>
              <a:rPr lang="en-US" i="1" spc="-50">
                <a:solidFill>
                  <a:schemeClr val="bg1"/>
                </a:solidFill>
              </a:rPr>
              <a:t>Making</a:t>
            </a:r>
            <a:r>
              <a:rPr lang="en-US" i="1" spc="-95">
                <a:solidFill>
                  <a:schemeClr val="bg1"/>
                </a:solidFill>
              </a:rPr>
              <a:t> </a:t>
            </a:r>
            <a:r>
              <a:rPr lang="en-US" i="1" spc="-90">
                <a:solidFill>
                  <a:schemeClr val="bg1"/>
                </a:solidFill>
              </a:rPr>
              <a:t>Animals</a:t>
            </a:r>
            <a:r>
              <a:rPr lang="en-US" i="1" spc="-75">
                <a:solidFill>
                  <a:schemeClr val="bg1"/>
                </a:solidFill>
              </a:rPr>
              <a:t> </a:t>
            </a:r>
            <a:r>
              <a:rPr lang="en-US" i="1" spc="-55">
                <a:solidFill>
                  <a:schemeClr val="bg1"/>
                </a:solidFill>
              </a:rPr>
              <a:t>Healthier</a:t>
            </a:r>
            <a:r>
              <a:rPr lang="en-US" i="1" spc="-70">
                <a:solidFill>
                  <a:schemeClr val="bg1"/>
                </a:solidFill>
              </a:rPr>
              <a:t> </a:t>
            </a:r>
            <a:r>
              <a:rPr lang="en-US" i="1" spc="-80">
                <a:solidFill>
                  <a:schemeClr val="bg1"/>
                </a:solidFill>
              </a:rPr>
              <a:t>and</a:t>
            </a:r>
            <a:r>
              <a:rPr lang="en-US" i="1" spc="-90">
                <a:solidFill>
                  <a:schemeClr val="bg1"/>
                </a:solidFill>
              </a:rPr>
              <a:t> </a:t>
            </a:r>
            <a:r>
              <a:rPr lang="en-US" i="1" spc="-120">
                <a:solidFill>
                  <a:schemeClr val="bg1"/>
                </a:solidFill>
              </a:rPr>
              <a:t>Safer </a:t>
            </a:r>
            <a:r>
              <a:rPr lang="en-US" i="1" spc="-475">
                <a:solidFill>
                  <a:schemeClr val="bg1"/>
                </a:solidFill>
              </a:rPr>
              <a:t>®</a:t>
            </a:r>
            <a:endParaRPr lang="en-US" i="1" spc="-475" dirty="0">
              <a:solidFill>
                <a:schemeClr val="bg1"/>
              </a:solidFill>
            </a:endParaRPr>
          </a:p>
        </p:txBody>
      </p:sp>
      <p:sp>
        <p:nvSpPr>
          <p:cNvPr id="3" name="object 6">
            <a:extLst>
              <a:ext uri="{FF2B5EF4-FFF2-40B4-BE49-F238E27FC236}">
                <a16:creationId xmlns:a16="http://schemas.microsoft.com/office/drawing/2014/main" id="{3A785F24-B45F-CC0B-C5D4-114FBCFB0796}"/>
              </a:ext>
            </a:extLst>
          </p:cNvPr>
          <p:cNvSpPr txBox="1">
            <a:spLocks/>
          </p:cNvSpPr>
          <p:nvPr/>
        </p:nvSpPr>
        <p:spPr>
          <a:xfrm>
            <a:off x="189687" y="100406"/>
            <a:ext cx="8997110" cy="566822"/>
          </a:xfrm>
          <a:prstGeom prst="rect">
            <a:avLst/>
          </a:prstGeom>
          <a:solidFill>
            <a:schemeClr val="bg1"/>
          </a:solidFill>
          <a:effectLst/>
        </p:spPr>
        <p:txBody>
          <a:bodyPr vert="horz" wrap="square" lIns="0" tIns="12700" rIns="0" bIns="0" rtlCol="0" anchor="b">
            <a:spAutoFit/>
          </a:bodyPr>
          <a:lstStyle>
            <a:lvl1pPr algn="ctr">
              <a:defRPr sz="4875" b="1" i="1">
                <a:solidFill>
                  <a:srgbClr val="24216C"/>
                </a:solidFill>
                <a:latin typeface="Arial-BoldItalicMT"/>
                <a:ea typeface="+mj-ea"/>
                <a:cs typeface="Arial-BoldItalicMT"/>
              </a:defRPr>
            </a:lvl1pPr>
          </a:lstStyle>
          <a:p>
            <a:pPr marL="12700" algn="l">
              <a:spcBef>
                <a:spcPts val="100"/>
              </a:spcBef>
            </a:pPr>
            <a:r>
              <a:rPr lang="en-US" sz="3600" spc="-10" dirty="0">
                <a:solidFill>
                  <a:schemeClr val="tx2"/>
                </a:solidFill>
              </a:rPr>
              <a:t>Animal Health Products – Complete List</a:t>
            </a:r>
          </a:p>
        </p:txBody>
      </p:sp>
    </p:spTree>
    <p:extLst>
      <p:ext uri="{BB962C8B-B14F-4D97-AF65-F5344CB8AC3E}">
        <p14:creationId xmlns:p14="http://schemas.microsoft.com/office/powerpoint/2010/main" val="27492506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137E976-B97A-3A49-BC3F-A8667638D84A}"/>
              </a:ext>
            </a:extLst>
          </p:cNvPr>
          <p:cNvSpPr/>
          <p:nvPr/>
        </p:nvSpPr>
        <p:spPr>
          <a:xfrm>
            <a:off x="685800" y="989886"/>
            <a:ext cx="9479492" cy="4801314"/>
          </a:xfrm>
          <a:prstGeom prst="rect">
            <a:avLst/>
          </a:prstGeom>
        </p:spPr>
        <p:txBody>
          <a:bodyPr wrap="square">
            <a:spAutoFit/>
          </a:bodyPr>
          <a:lstStyle/>
          <a:p>
            <a:r>
              <a:rPr lang="en-US" b="1" dirty="0">
                <a:solidFill>
                  <a:schemeClr val="tx2"/>
                </a:solidFill>
                <a:latin typeface="Arial" panose="020B0604020202020204" pitchFamily="34" charset="0"/>
                <a:cs typeface="Arial" panose="020B0604020202020204" pitchFamily="34" charset="0"/>
              </a:rPr>
              <a:t>POULTRY TESTING	</a:t>
            </a:r>
          </a:p>
          <a:p>
            <a:endParaRPr lang="en-US" b="1" dirty="0">
              <a:solidFill>
                <a:schemeClr val="tx2"/>
              </a:solidFill>
              <a:latin typeface="Arial" panose="020B0604020202020204" pitchFamily="34" charset="0"/>
              <a:cs typeface="Arial" panose="020B0604020202020204" pitchFamily="34" charset="0"/>
            </a:endParaRP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M. </a:t>
            </a:r>
            <a:r>
              <a:rPr lang="en-US" dirty="0" err="1">
                <a:solidFill>
                  <a:schemeClr val="tx2"/>
                </a:solidFill>
                <a:latin typeface="Arial" panose="020B0604020202020204" pitchFamily="34" charset="0"/>
                <a:cs typeface="Arial" panose="020B0604020202020204" pitchFamily="34" charset="0"/>
              </a:rPr>
              <a:t>Gallisepticum</a:t>
            </a:r>
            <a:r>
              <a:rPr lang="en-US" dirty="0">
                <a:solidFill>
                  <a:schemeClr val="tx2"/>
                </a:solidFill>
                <a:latin typeface="Arial" panose="020B0604020202020204" pitchFamily="34" charset="0"/>
                <a:cs typeface="Arial" panose="020B0604020202020204" pitchFamily="34" charset="0"/>
              </a:rPr>
              <a:t> (MG)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M. </a:t>
            </a:r>
            <a:r>
              <a:rPr lang="en-US" dirty="0" err="1">
                <a:solidFill>
                  <a:schemeClr val="tx2"/>
                </a:solidFill>
                <a:latin typeface="Arial" panose="020B0604020202020204" pitchFamily="34" charset="0"/>
                <a:cs typeface="Arial" panose="020B0604020202020204" pitchFamily="34" charset="0"/>
              </a:rPr>
              <a:t>Synoviae</a:t>
            </a:r>
            <a:r>
              <a:rPr lang="en-US" dirty="0">
                <a:solidFill>
                  <a:schemeClr val="tx2"/>
                </a:solidFill>
                <a:latin typeface="Arial" panose="020B0604020202020204" pitchFamily="34" charset="0"/>
                <a:cs typeface="Arial" panose="020B0604020202020204" pitchFamily="34" charset="0"/>
              </a:rPr>
              <a:t> (MS)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Mycoplasma MG/MS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Avian Influenza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Newcastle Disease Virus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a:t>
            </a:r>
            <a:r>
              <a:rPr lang="en-US" dirty="0" err="1">
                <a:solidFill>
                  <a:schemeClr val="tx2"/>
                </a:solidFill>
                <a:latin typeface="Arial" panose="020B0604020202020204" pitchFamily="34" charset="0"/>
                <a:cs typeface="Arial" panose="020B0604020202020204" pitchFamily="34" charset="0"/>
              </a:rPr>
              <a:t>Reticuloendotheliosis</a:t>
            </a:r>
            <a:r>
              <a:rPr lang="en-US" dirty="0">
                <a:solidFill>
                  <a:schemeClr val="tx2"/>
                </a:solidFill>
                <a:latin typeface="Arial" panose="020B0604020202020204" pitchFamily="34" charset="0"/>
                <a:cs typeface="Arial" panose="020B0604020202020204" pitchFamily="34" charset="0"/>
              </a:rPr>
              <a:t> Virus (REV)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Avian Leukosis Virus (ALV) Ag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Avian Leukosis Virus (ALV)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Avian Leukosis Virus Subgroup J (ALV-J)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Avian Reovirus (REO)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Infectious Bursal Disease (IBD)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Avian Encephalomyelitis (AE) Antibody Test Kit 	</a:t>
            </a:r>
          </a:p>
          <a:p>
            <a:r>
              <a:rPr lang="en-US" dirty="0" err="1">
                <a:solidFill>
                  <a:schemeClr val="tx2"/>
                </a:solidFill>
                <a:latin typeface="Arial" panose="020B0604020202020204" pitchFamily="34" charset="0"/>
                <a:cs typeface="Arial" panose="020B0604020202020204" pitchFamily="34" charset="0"/>
              </a:rPr>
              <a:t>AsurDx™Chicken</a:t>
            </a:r>
            <a:r>
              <a:rPr lang="en-US" dirty="0">
                <a:solidFill>
                  <a:schemeClr val="tx2"/>
                </a:solidFill>
                <a:latin typeface="Arial" panose="020B0604020202020204" pitchFamily="34" charset="0"/>
                <a:cs typeface="Arial" panose="020B0604020202020204" pitchFamily="34" charset="0"/>
              </a:rPr>
              <a:t> Anemia Virus (CAV) Antibody Test Kit 	</a:t>
            </a:r>
          </a:p>
          <a:p>
            <a:r>
              <a:rPr lang="en-US" dirty="0" err="1">
                <a:solidFill>
                  <a:schemeClr val="tx2"/>
                </a:solidFill>
                <a:latin typeface="Arial" panose="020B0604020202020204" pitchFamily="34" charset="0"/>
                <a:cs typeface="Arial" panose="020B0604020202020204" pitchFamily="34" charset="0"/>
              </a:rPr>
              <a:t>AsurDx™Fowl</a:t>
            </a:r>
            <a:r>
              <a:rPr lang="en-US" dirty="0">
                <a:solidFill>
                  <a:schemeClr val="tx2"/>
                </a:solidFill>
                <a:latin typeface="Arial" panose="020B0604020202020204" pitchFamily="34" charset="0"/>
                <a:cs typeface="Arial" panose="020B0604020202020204" pitchFamily="34" charset="0"/>
              </a:rPr>
              <a:t> Adenovirus Group I (FADV-1)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Infectious Laryngotracheitis (ILT) Antibody Test Kit 	</a:t>
            </a:r>
          </a:p>
        </p:txBody>
      </p:sp>
      <p:sp>
        <p:nvSpPr>
          <p:cNvPr id="3" name="object 3">
            <a:extLst>
              <a:ext uri="{FF2B5EF4-FFF2-40B4-BE49-F238E27FC236}">
                <a16:creationId xmlns:a16="http://schemas.microsoft.com/office/drawing/2014/main" id="{7072BC32-0412-2941-20A2-6E8EFBF2B130}"/>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4">
            <a:extLst>
              <a:ext uri="{FF2B5EF4-FFF2-40B4-BE49-F238E27FC236}">
                <a16:creationId xmlns:a16="http://schemas.microsoft.com/office/drawing/2014/main" id="{E692B034-74F3-156C-7C56-3937EEDDC1FC}"/>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9" name="object 5">
            <a:extLst>
              <a:ext uri="{FF2B5EF4-FFF2-40B4-BE49-F238E27FC236}">
                <a16:creationId xmlns:a16="http://schemas.microsoft.com/office/drawing/2014/main" id="{FB1CBAD7-1CE4-B75E-B8BA-426F526502FC}"/>
              </a:ext>
            </a:extLst>
          </p:cNvPr>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0" name="object 8">
            <a:extLst>
              <a:ext uri="{FF2B5EF4-FFF2-40B4-BE49-F238E27FC236}">
                <a16:creationId xmlns:a16="http://schemas.microsoft.com/office/drawing/2014/main" id="{9032B726-D36B-3F95-0FD4-FADDC7614EFC}"/>
              </a:ext>
            </a:extLst>
          </p:cNvPr>
          <p:cNvPicPr/>
          <p:nvPr/>
        </p:nvPicPr>
        <p:blipFill>
          <a:blip r:embed="rId2" cstate="print"/>
          <a:stretch>
            <a:fillRect/>
          </a:stretch>
        </p:blipFill>
        <p:spPr>
          <a:xfrm>
            <a:off x="9095231" y="5026152"/>
            <a:ext cx="755903" cy="505968"/>
          </a:xfrm>
          <a:prstGeom prst="rect">
            <a:avLst/>
          </a:prstGeom>
        </p:spPr>
      </p:pic>
      <p:pic>
        <p:nvPicPr>
          <p:cNvPr id="11" name="object 9">
            <a:extLst>
              <a:ext uri="{FF2B5EF4-FFF2-40B4-BE49-F238E27FC236}">
                <a16:creationId xmlns:a16="http://schemas.microsoft.com/office/drawing/2014/main" id="{3B7C68FB-1382-CEB0-6BE5-F0E3A2A9BF91}"/>
              </a:ext>
            </a:extLst>
          </p:cNvPr>
          <p:cNvPicPr/>
          <p:nvPr/>
        </p:nvPicPr>
        <p:blipFill>
          <a:blip r:embed="rId3" cstate="print"/>
          <a:stretch>
            <a:fillRect/>
          </a:stretch>
        </p:blipFill>
        <p:spPr>
          <a:xfrm>
            <a:off x="9095231" y="3435096"/>
            <a:ext cx="755903" cy="502919"/>
          </a:xfrm>
          <a:prstGeom prst="rect">
            <a:avLst/>
          </a:prstGeom>
        </p:spPr>
      </p:pic>
      <p:pic>
        <p:nvPicPr>
          <p:cNvPr id="12" name="object 10">
            <a:extLst>
              <a:ext uri="{FF2B5EF4-FFF2-40B4-BE49-F238E27FC236}">
                <a16:creationId xmlns:a16="http://schemas.microsoft.com/office/drawing/2014/main" id="{8CEDF89A-78B7-6F0C-E039-DF21851AA3E3}"/>
              </a:ext>
            </a:extLst>
          </p:cNvPr>
          <p:cNvPicPr/>
          <p:nvPr/>
        </p:nvPicPr>
        <p:blipFill>
          <a:blip r:embed="rId4" cstate="print"/>
          <a:stretch>
            <a:fillRect/>
          </a:stretch>
        </p:blipFill>
        <p:spPr>
          <a:xfrm>
            <a:off x="9095231" y="4245864"/>
            <a:ext cx="755903" cy="502919"/>
          </a:xfrm>
          <a:prstGeom prst="rect">
            <a:avLst/>
          </a:prstGeom>
        </p:spPr>
      </p:pic>
      <p:pic>
        <p:nvPicPr>
          <p:cNvPr id="13" name="object 11">
            <a:extLst>
              <a:ext uri="{FF2B5EF4-FFF2-40B4-BE49-F238E27FC236}">
                <a16:creationId xmlns:a16="http://schemas.microsoft.com/office/drawing/2014/main" id="{37AC8342-B270-A505-1D4E-3A94D831ED23}"/>
              </a:ext>
            </a:extLst>
          </p:cNvPr>
          <p:cNvPicPr/>
          <p:nvPr/>
        </p:nvPicPr>
        <p:blipFill>
          <a:blip r:embed="rId5" cstate="print"/>
          <a:stretch>
            <a:fillRect/>
          </a:stretch>
        </p:blipFill>
        <p:spPr>
          <a:xfrm>
            <a:off x="9095231" y="5711952"/>
            <a:ext cx="755903" cy="502920"/>
          </a:xfrm>
          <a:prstGeom prst="rect">
            <a:avLst/>
          </a:prstGeom>
        </p:spPr>
      </p:pic>
      <p:pic>
        <p:nvPicPr>
          <p:cNvPr id="14" name="object 12">
            <a:extLst>
              <a:ext uri="{FF2B5EF4-FFF2-40B4-BE49-F238E27FC236}">
                <a16:creationId xmlns:a16="http://schemas.microsoft.com/office/drawing/2014/main" id="{D609E68F-E138-DE9C-A105-F3A637482D49}"/>
              </a:ext>
            </a:extLst>
          </p:cNvPr>
          <p:cNvPicPr/>
          <p:nvPr/>
        </p:nvPicPr>
        <p:blipFill>
          <a:blip r:embed="rId6" cstate="print"/>
          <a:stretch>
            <a:fillRect/>
          </a:stretch>
        </p:blipFill>
        <p:spPr>
          <a:xfrm>
            <a:off x="9549383" y="36576"/>
            <a:ext cx="348246" cy="2884170"/>
          </a:xfrm>
          <a:prstGeom prst="rect">
            <a:avLst/>
          </a:prstGeom>
        </p:spPr>
      </p:pic>
      <p:sp>
        <p:nvSpPr>
          <p:cNvPr id="15" name="object 13">
            <a:extLst>
              <a:ext uri="{FF2B5EF4-FFF2-40B4-BE49-F238E27FC236}">
                <a16:creationId xmlns:a16="http://schemas.microsoft.com/office/drawing/2014/main" id="{56EAA3FA-5856-442F-8AE9-60A07195F847}"/>
              </a:ext>
            </a:extLst>
          </p:cNvPr>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6" name="object 14">
            <a:extLst>
              <a:ext uri="{FF2B5EF4-FFF2-40B4-BE49-F238E27FC236}">
                <a16:creationId xmlns:a16="http://schemas.microsoft.com/office/drawing/2014/main" id="{33848FD7-7E55-D8FA-4F4E-F14FA3CFEDEB}"/>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5">
            <a:extLst>
              <a:ext uri="{FF2B5EF4-FFF2-40B4-BE49-F238E27FC236}">
                <a16:creationId xmlns:a16="http://schemas.microsoft.com/office/drawing/2014/main" id="{88782619-3FFA-B9EF-3896-03891B99EFA7}"/>
              </a:ext>
            </a:extLst>
          </p:cNvPr>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6">
            <a:extLst>
              <a:ext uri="{FF2B5EF4-FFF2-40B4-BE49-F238E27FC236}">
                <a16:creationId xmlns:a16="http://schemas.microsoft.com/office/drawing/2014/main" id="{9FDC2D63-6928-F02D-5847-0A5592B667CE}"/>
              </a:ext>
            </a:extLst>
          </p:cNvPr>
          <p:cNvGrpSpPr/>
          <p:nvPr/>
        </p:nvGrpSpPr>
        <p:grpSpPr>
          <a:xfrm>
            <a:off x="-6349" y="5894578"/>
            <a:ext cx="1031240" cy="970280"/>
            <a:chOff x="-6349" y="5894578"/>
            <a:chExt cx="1031240" cy="970280"/>
          </a:xfrm>
        </p:grpSpPr>
        <p:sp>
          <p:nvSpPr>
            <p:cNvPr id="19" name="object 17">
              <a:extLst>
                <a:ext uri="{FF2B5EF4-FFF2-40B4-BE49-F238E27FC236}">
                  <a16:creationId xmlns:a16="http://schemas.microsoft.com/office/drawing/2014/main" id="{613F250C-4C26-AB69-0FE5-686EC23954AA}"/>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18">
              <a:extLst>
                <a:ext uri="{FF2B5EF4-FFF2-40B4-BE49-F238E27FC236}">
                  <a16:creationId xmlns:a16="http://schemas.microsoft.com/office/drawing/2014/main" id="{2287CB80-34C6-F746-D442-844786C3ABC1}"/>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19">
              <a:extLst>
                <a:ext uri="{FF2B5EF4-FFF2-40B4-BE49-F238E27FC236}">
                  <a16:creationId xmlns:a16="http://schemas.microsoft.com/office/drawing/2014/main" id="{D760E413-938E-6E35-784A-DAF427858823}"/>
                </a:ext>
              </a:extLst>
            </p:cNvPr>
            <p:cNvPicPr/>
            <p:nvPr/>
          </p:nvPicPr>
          <p:blipFill>
            <a:blip r:embed="rId7" cstate="print"/>
            <a:stretch>
              <a:fillRect/>
            </a:stretch>
          </p:blipFill>
          <p:spPr>
            <a:xfrm>
              <a:off x="182879" y="6092952"/>
              <a:ext cx="688848" cy="667510"/>
            </a:xfrm>
            <a:prstGeom prst="rect">
              <a:avLst/>
            </a:prstGeom>
          </p:spPr>
        </p:pic>
      </p:grpSp>
      <p:sp>
        <p:nvSpPr>
          <p:cNvPr id="22" name="object 20">
            <a:extLst>
              <a:ext uri="{FF2B5EF4-FFF2-40B4-BE49-F238E27FC236}">
                <a16:creationId xmlns:a16="http://schemas.microsoft.com/office/drawing/2014/main" id="{355FAFAC-2457-B1AD-1256-9C77E0BA15BB}"/>
              </a:ext>
            </a:extLst>
          </p:cNvPr>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3" name="object 21">
            <a:extLst>
              <a:ext uri="{FF2B5EF4-FFF2-40B4-BE49-F238E27FC236}">
                <a16:creationId xmlns:a16="http://schemas.microsoft.com/office/drawing/2014/main" id="{F3B2C919-BA70-3DC8-ABBF-40108A18EB2F}"/>
              </a:ext>
            </a:extLst>
          </p:cNvPr>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24" name="object 44">
            <a:extLst>
              <a:ext uri="{FF2B5EF4-FFF2-40B4-BE49-F238E27FC236}">
                <a16:creationId xmlns:a16="http://schemas.microsoft.com/office/drawing/2014/main" id="{8473EED0-D067-C529-81AF-F745A5778132}"/>
              </a:ext>
            </a:extLst>
          </p:cNvPr>
          <p:cNvPicPr/>
          <p:nvPr/>
        </p:nvPicPr>
        <p:blipFill>
          <a:blip r:embed="rId8" cstate="print"/>
          <a:stretch>
            <a:fillRect/>
          </a:stretch>
        </p:blipFill>
        <p:spPr>
          <a:xfrm>
            <a:off x="5751576" y="6385553"/>
            <a:ext cx="3694937" cy="472446"/>
          </a:xfrm>
          <a:prstGeom prst="rect">
            <a:avLst/>
          </a:prstGeom>
        </p:spPr>
      </p:pic>
      <p:sp>
        <p:nvSpPr>
          <p:cNvPr id="25" name="object 45">
            <a:extLst>
              <a:ext uri="{FF2B5EF4-FFF2-40B4-BE49-F238E27FC236}">
                <a16:creationId xmlns:a16="http://schemas.microsoft.com/office/drawing/2014/main" id="{DFE8E5CC-5166-24F7-F796-AA544B6A9267}"/>
              </a:ext>
            </a:extLst>
          </p:cNvPr>
          <p:cNvSpPr txBox="1">
            <a:spLocks/>
          </p:cNvSpPr>
          <p:nvPr/>
        </p:nvSpPr>
        <p:spPr>
          <a:xfrm>
            <a:off x="5886703" y="6494703"/>
            <a:ext cx="3409315" cy="254634"/>
          </a:xfrm>
          <a:prstGeom prst="rect">
            <a:avLst/>
          </a:prstGeom>
        </p:spPr>
        <p:txBody>
          <a:bodyPr vert="horz" wrap="square" lIns="0" tIns="0" rIns="0" bIns="0" rtlCol="0">
            <a:spAutoFit/>
          </a:bodyPr>
          <a:lstStyle>
            <a:defPPr>
              <a:defRPr kern="0"/>
            </a:defPPr>
          </a:lstStyle>
          <a:p>
            <a:pPr marL="12700">
              <a:lnSpc>
                <a:spcPts val="1810"/>
              </a:lnSpc>
            </a:pPr>
            <a:r>
              <a:rPr lang="en-US" spc="-50"/>
              <a:t>Making</a:t>
            </a:r>
            <a:r>
              <a:rPr lang="en-US" spc="-95"/>
              <a:t> </a:t>
            </a:r>
            <a:r>
              <a:rPr lang="en-US" spc="-90"/>
              <a:t>Animals</a:t>
            </a:r>
            <a:r>
              <a:rPr lang="en-US" spc="-75"/>
              <a:t> </a:t>
            </a:r>
            <a:r>
              <a:rPr lang="en-US" spc="-55"/>
              <a:t>Healtier</a:t>
            </a:r>
            <a:r>
              <a:rPr lang="en-US" spc="-70"/>
              <a:t> </a:t>
            </a:r>
            <a:r>
              <a:rPr lang="en-US" spc="-80"/>
              <a:t>and</a:t>
            </a:r>
            <a:r>
              <a:rPr lang="en-US" spc="-90"/>
              <a:t> </a:t>
            </a:r>
            <a:r>
              <a:rPr lang="en-US" spc="-120"/>
              <a:t>Safer </a:t>
            </a:r>
            <a:r>
              <a:rPr lang="en-US" spc="-475"/>
              <a:t>®</a:t>
            </a:r>
            <a:endParaRPr lang="en-US" spc="-475" dirty="0"/>
          </a:p>
        </p:txBody>
      </p:sp>
      <p:sp>
        <p:nvSpPr>
          <p:cNvPr id="27" name="object 32">
            <a:extLst>
              <a:ext uri="{FF2B5EF4-FFF2-40B4-BE49-F238E27FC236}">
                <a16:creationId xmlns:a16="http://schemas.microsoft.com/office/drawing/2014/main" id="{D0DA3A37-1686-84CF-EFE2-788C8DF17134}"/>
              </a:ext>
            </a:extLst>
          </p:cNvPr>
          <p:cNvSpPr txBox="1">
            <a:spLocks/>
          </p:cNvSpPr>
          <p:nvPr/>
        </p:nvSpPr>
        <p:spPr>
          <a:xfrm>
            <a:off x="5769877" y="6494703"/>
            <a:ext cx="3526142" cy="230832"/>
          </a:xfrm>
          <a:prstGeom prst="rect">
            <a:avLst/>
          </a:prstGeom>
        </p:spPr>
        <p:txBody>
          <a:bodyPr vert="horz" wrap="square" lIns="0" tIns="0" rIns="0" bIns="0" rtlCol="0">
            <a:spAutoFit/>
          </a:bodyPr>
          <a:lstStyle>
            <a:defPPr>
              <a:defRPr kern="0"/>
            </a:defPPr>
          </a:lstStyle>
          <a:p>
            <a:pPr marL="12700">
              <a:lnSpc>
                <a:spcPts val="1810"/>
              </a:lnSpc>
            </a:pPr>
            <a:r>
              <a:rPr lang="en-US" i="1" spc="-50">
                <a:solidFill>
                  <a:schemeClr val="bg1"/>
                </a:solidFill>
              </a:rPr>
              <a:t>Making</a:t>
            </a:r>
            <a:r>
              <a:rPr lang="en-US" i="1" spc="-95">
                <a:solidFill>
                  <a:schemeClr val="bg1"/>
                </a:solidFill>
              </a:rPr>
              <a:t> </a:t>
            </a:r>
            <a:r>
              <a:rPr lang="en-US" i="1" spc="-90">
                <a:solidFill>
                  <a:schemeClr val="bg1"/>
                </a:solidFill>
              </a:rPr>
              <a:t>Animals</a:t>
            </a:r>
            <a:r>
              <a:rPr lang="en-US" i="1" spc="-75">
                <a:solidFill>
                  <a:schemeClr val="bg1"/>
                </a:solidFill>
              </a:rPr>
              <a:t> </a:t>
            </a:r>
            <a:r>
              <a:rPr lang="en-US" i="1" spc="-55">
                <a:solidFill>
                  <a:schemeClr val="bg1"/>
                </a:solidFill>
              </a:rPr>
              <a:t>Healthier</a:t>
            </a:r>
            <a:r>
              <a:rPr lang="en-US" i="1" spc="-70">
                <a:solidFill>
                  <a:schemeClr val="bg1"/>
                </a:solidFill>
              </a:rPr>
              <a:t> </a:t>
            </a:r>
            <a:r>
              <a:rPr lang="en-US" i="1" spc="-80">
                <a:solidFill>
                  <a:schemeClr val="bg1"/>
                </a:solidFill>
              </a:rPr>
              <a:t>and</a:t>
            </a:r>
            <a:r>
              <a:rPr lang="en-US" i="1" spc="-90">
                <a:solidFill>
                  <a:schemeClr val="bg1"/>
                </a:solidFill>
              </a:rPr>
              <a:t> </a:t>
            </a:r>
            <a:r>
              <a:rPr lang="en-US" i="1" spc="-120">
                <a:solidFill>
                  <a:schemeClr val="bg1"/>
                </a:solidFill>
              </a:rPr>
              <a:t>Safer </a:t>
            </a:r>
            <a:r>
              <a:rPr lang="en-US" i="1" spc="-475">
                <a:solidFill>
                  <a:schemeClr val="bg1"/>
                </a:solidFill>
              </a:rPr>
              <a:t>®</a:t>
            </a:r>
            <a:endParaRPr lang="en-US" i="1" spc="-475" dirty="0">
              <a:solidFill>
                <a:schemeClr val="bg1"/>
              </a:solidFill>
            </a:endParaRPr>
          </a:p>
        </p:txBody>
      </p:sp>
      <p:sp>
        <p:nvSpPr>
          <p:cNvPr id="4" name="object 6">
            <a:extLst>
              <a:ext uri="{FF2B5EF4-FFF2-40B4-BE49-F238E27FC236}">
                <a16:creationId xmlns:a16="http://schemas.microsoft.com/office/drawing/2014/main" id="{6B63186A-4864-48DC-8358-2A23F66D3F42}"/>
              </a:ext>
            </a:extLst>
          </p:cNvPr>
          <p:cNvSpPr txBox="1">
            <a:spLocks/>
          </p:cNvSpPr>
          <p:nvPr/>
        </p:nvSpPr>
        <p:spPr>
          <a:xfrm>
            <a:off x="189687" y="100406"/>
            <a:ext cx="8997110" cy="566822"/>
          </a:xfrm>
          <a:prstGeom prst="rect">
            <a:avLst/>
          </a:prstGeom>
          <a:solidFill>
            <a:schemeClr val="bg1"/>
          </a:solidFill>
          <a:effectLst/>
        </p:spPr>
        <p:txBody>
          <a:bodyPr vert="horz" wrap="square" lIns="0" tIns="12700" rIns="0" bIns="0" rtlCol="0" anchor="b">
            <a:spAutoFit/>
          </a:bodyPr>
          <a:lstStyle>
            <a:lvl1pPr algn="ctr">
              <a:defRPr sz="4875" b="1" i="1">
                <a:solidFill>
                  <a:srgbClr val="24216C"/>
                </a:solidFill>
                <a:latin typeface="Arial-BoldItalicMT"/>
                <a:ea typeface="+mj-ea"/>
                <a:cs typeface="Arial-BoldItalicMT"/>
              </a:defRPr>
            </a:lvl1pPr>
          </a:lstStyle>
          <a:p>
            <a:pPr marL="12700" algn="l">
              <a:spcBef>
                <a:spcPts val="100"/>
              </a:spcBef>
            </a:pPr>
            <a:r>
              <a:rPr lang="en-US" sz="3600" spc="-10" dirty="0">
                <a:solidFill>
                  <a:schemeClr val="tx2"/>
                </a:solidFill>
              </a:rPr>
              <a:t>Animal Health Products – Complete List</a:t>
            </a:r>
          </a:p>
        </p:txBody>
      </p:sp>
    </p:spTree>
    <p:extLst>
      <p:ext uri="{BB962C8B-B14F-4D97-AF65-F5344CB8AC3E}">
        <p14:creationId xmlns:p14="http://schemas.microsoft.com/office/powerpoint/2010/main" val="38253885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137E976-B97A-3A49-BC3F-A8667638D84A}"/>
              </a:ext>
            </a:extLst>
          </p:cNvPr>
          <p:cNvSpPr/>
          <p:nvPr/>
        </p:nvSpPr>
        <p:spPr>
          <a:xfrm>
            <a:off x="731308" y="990600"/>
            <a:ext cx="9479492" cy="2835392"/>
          </a:xfrm>
          <a:prstGeom prst="rect">
            <a:avLst/>
          </a:prstGeom>
        </p:spPr>
        <p:txBody>
          <a:bodyPr wrap="square">
            <a:spAutoFit/>
          </a:bodyPr>
          <a:lstStyle/>
          <a:p>
            <a:r>
              <a:rPr lang="en-US" b="1" dirty="0">
                <a:solidFill>
                  <a:schemeClr val="tx2"/>
                </a:solidFill>
                <a:latin typeface="Arial" panose="020B0604020202020204" pitchFamily="34" charset="0"/>
                <a:cs typeface="Arial" panose="020B0604020202020204" pitchFamily="34" charset="0"/>
              </a:rPr>
              <a:t>POULTRY TESTING (continued)	</a:t>
            </a:r>
          </a:p>
          <a:p>
            <a:pPr fontAlgn="b"/>
            <a:endParaRPr lang="en-US" dirty="0">
              <a:solidFill>
                <a:schemeClr val="tx2"/>
              </a:solidFill>
              <a:latin typeface="Arial" panose="020B0604020202020204" pitchFamily="34" charset="0"/>
              <a:cs typeface="Arial" panose="020B0604020202020204" pitchFamily="34" charset="0"/>
            </a:endParaRP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Influenza A Virus (IAV) Antibodies </a:t>
            </a:r>
            <a:r>
              <a:rPr lang="en-US" dirty="0" err="1">
                <a:solidFill>
                  <a:schemeClr val="tx2"/>
                </a:solidFill>
                <a:latin typeface="Arial" panose="020B0604020202020204" pitchFamily="34" charset="0"/>
                <a:cs typeface="Arial" panose="020B0604020202020204" pitchFamily="34" charset="0"/>
              </a:rPr>
              <a:t>cELISA</a:t>
            </a:r>
            <a:r>
              <a:rPr lang="en-US" dirty="0">
                <a:solidFill>
                  <a:schemeClr val="tx2"/>
                </a:solidFill>
                <a:latin typeface="Arial" panose="020B0604020202020204" pitchFamily="34" charset="0"/>
                <a:cs typeface="Arial" panose="020B0604020202020204" pitchFamily="34" charset="0"/>
              </a:rPr>
              <a:t>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Influenza A Virus (IAV) H7  Antibodies </a:t>
            </a:r>
            <a:r>
              <a:rPr lang="en-US" dirty="0" err="1">
                <a:solidFill>
                  <a:schemeClr val="tx2"/>
                </a:solidFill>
                <a:latin typeface="Arial" panose="020B0604020202020204" pitchFamily="34" charset="0"/>
                <a:cs typeface="Arial" panose="020B0604020202020204" pitchFamily="34" charset="0"/>
              </a:rPr>
              <a:t>cELISA</a:t>
            </a:r>
            <a:r>
              <a:rPr lang="en-US" dirty="0">
                <a:solidFill>
                  <a:schemeClr val="tx2"/>
                </a:solidFill>
                <a:latin typeface="Arial" panose="020B0604020202020204" pitchFamily="34" charset="0"/>
                <a:cs typeface="Arial" panose="020B0604020202020204" pitchFamily="34" charset="0"/>
              </a:rPr>
              <a:t>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Influenza A Virus (IAV) H5  Antibodies </a:t>
            </a:r>
            <a:r>
              <a:rPr lang="en-US" dirty="0" err="1">
                <a:solidFill>
                  <a:schemeClr val="tx2"/>
                </a:solidFill>
                <a:latin typeface="Arial" panose="020B0604020202020204" pitchFamily="34" charset="0"/>
                <a:cs typeface="Arial" panose="020B0604020202020204" pitchFamily="34" charset="0"/>
              </a:rPr>
              <a:t>cELISA</a:t>
            </a:r>
            <a:r>
              <a:rPr lang="en-US" dirty="0">
                <a:solidFill>
                  <a:schemeClr val="tx2"/>
                </a:solidFill>
                <a:latin typeface="Arial" panose="020B0604020202020204" pitchFamily="34" charset="0"/>
                <a:cs typeface="Arial" panose="020B0604020202020204" pitchFamily="34" charset="0"/>
              </a:rPr>
              <a:t> Test Kit 	</a:t>
            </a:r>
          </a:p>
          <a:p>
            <a:pPr fontAlgn="b"/>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Infectious Bronchitis Virus (IBV) Antibody Test Kit </a:t>
            </a:r>
          </a:p>
          <a:p>
            <a:pPr fontAlgn="b"/>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Avian </a:t>
            </a:r>
            <a:r>
              <a:rPr lang="en-US" dirty="0" err="1">
                <a:solidFill>
                  <a:schemeClr val="tx2"/>
                </a:solidFill>
                <a:latin typeface="Arial" panose="020B0604020202020204" pitchFamily="34" charset="0"/>
                <a:cs typeface="Arial" panose="020B0604020202020204" pitchFamily="34" charset="0"/>
              </a:rPr>
              <a:t>Pneumovirus</a:t>
            </a:r>
            <a:r>
              <a:rPr lang="en-US" dirty="0">
                <a:solidFill>
                  <a:schemeClr val="tx2"/>
                </a:solidFill>
                <a:latin typeface="Arial" panose="020B0604020202020204" pitchFamily="34" charset="0"/>
                <a:cs typeface="Arial" panose="020B0604020202020204" pitchFamily="34" charset="0"/>
              </a:rPr>
              <a:t> (APV/ART/TRT) Antibody Test Kit </a:t>
            </a:r>
          </a:p>
          <a:p>
            <a:pPr fontAlgn="b"/>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Salmonella Group D Antibody Test Kit </a:t>
            </a:r>
          </a:p>
          <a:p>
            <a:pPr fontAlgn="b"/>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Salmonella Typhimurium Antibody Test Kit </a:t>
            </a:r>
          </a:p>
          <a:p>
            <a:pPr fontAlgn="b"/>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Egg drop syndrome (EDS 76) Antibody Test Kit </a:t>
            </a:r>
          </a:p>
        </p:txBody>
      </p:sp>
      <p:sp>
        <p:nvSpPr>
          <p:cNvPr id="3" name="object 3">
            <a:extLst>
              <a:ext uri="{FF2B5EF4-FFF2-40B4-BE49-F238E27FC236}">
                <a16:creationId xmlns:a16="http://schemas.microsoft.com/office/drawing/2014/main" id="{DA8A0256-7835-314A-ED3B-46F87EF60DBF}"/>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4">
            <a:extLst>
              <a:ext uri="{FF2B5EF4-FFF2-40B4-BE49-F238E27FC236}">
                <a16:creationId xmlns:a16="http://schemas.microsoft.com/office/drawing/2014/main" id="{860A3DEA-F466-B04E-AD0C-10778E253149}"/>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9" name="object 5">
            <a:extLst>
              <a:ext uri="{FF2B5EF4-FFF2-40B4-BE49-F238E27FC236}">
                <a16:creationId xmlns:a16="http://schemas.microsoft.com/office/drawing/2014/main" id="{DD759595-390D-7053-90B6-A61622F14BDF}"/>
              </a:ext>
            </a:extLst>
          </p:cNvPr>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0" name="object 8">
            <a:extLst>
              <a:ext uri="{FF2B5EF4-FFF2-40B4-BE49-F238E27FC236}">
                <a16:creationId xmlns:a16="http://schemas.microsoft.com/office/drawing/2014/main" id="{AB4F1388-2449-32E7-FDD0-4B3DEA24EDB5}"/>
              </a:ext>
            </a:extLst>
          </p:cNvPr>
          <p:cNvPicPr/>
          <p:nvPr/>
        </p:nvPicPr>
        <p:blipFill>
          <a:blip r:embed="rId3" cstate="print"/>
          <a:stretch>
            <a:fillRect/>
          </a:stretch>
        </p:blipFill>
        <p:spPr>
          <a:xfrm>
            <a:off x="9095231" y="5026152"/>
            <a:ext cx="755903" cy="505968"/>
          </a:xfrm>
          <a:prstGeom prst="rect">
            <a:avLst/>
          </a:prstGeom>
        </p:spPr>
      </p:pic>
      <p:pic>
        <p:nvPicPr>
          <p:cNvPr id="11" name="object 9">
            <a:extLst>
              <a:ext uri="{FF2B5EF4-FFF2-40B4-BE49-F238E27FC236}">
                <a16:creationId xmlns:a16="http://schemas.microsoft.com/office/drawing/2014/main" id="{8E082CD1-2A67-09BE-A85D-DEC292FA9779}"/>
              </a:ext>
            </a:extLst>
          </p:cNvPr>
          <p:cNvPicPr/>
          <p:nvPr/>
        </p:nvPicPr>
        <p:blipFill>
          <a:blip r:embed="rId4" cstate="print"/>
          <a:stretch>
            <a:fillRect/>
          </a:stretch>
        </p:blipFill>
        <p:spPr>
          <a:xfrm>
            <a:off x="9095231" y="3435096"/>
            <a:ext cx="755903" cy="502919"/>
          </a:xfrm>
          <a:prstGeom prst="rect">
            <a:avLst/>
          </a:prstGeom>
        </p:spPr>
      </p:pic>
      <p:pic>
        <p:nvPicPr>
          <p:cNvPr id="12" name="object 10">
            <a:extLst>
              <a:ext uri="{FF2B5EF4-FFF2-40B4-BE49-F238E27FC236}">
                <a16:creationId xmlns:a16="http://schemas.microsoft.com/office/drawing/2014/main" id="{67098F6D-1F11-1DC9-1AC8-8EA1B9C3E515}"/>
              </a:ext>
            </a:extLst>
          </p:cNvPr>
          <p:cNvPicPr/>
          <p:nvPr/>
        </p:nvPicPr>
        <p:blipFill>
          <a:blip r:embed="rId5" cstate="print"/>
          <a:stretch>
            <a:fillRect/>
          </a:stretch>
        </p:blipFill>
        <p:spPr>
          <a:xfrm>
            <a:off x="9095231" y="4245864"/>
            <a:ext cx="755903" cy="502919"/>
          </a:xfrm>
          <a:prstGeom prst="rect">
            <a:avLst/>
          </a:prstGeom>
        </p:spPr>
      </p:pic>
      <p:pic>
        <p:nvPicPr>
          <p:cNvPr id="13" name="object 11">
            <a:extLst>
              <a:ext uri="{FF2B5EF4-FFF2-40B4-BE49-F238E27FC236}">
                <a16:creationId xmlns:a16="http://schemas.microsoft.com/office/drawing/2014/main" id="{35013CEA-5B1A-E8FB-965C-446D0991EA51}"/>
              </a:ext>
            </a:extLst>
          </p:cNvPr>
          <p:cNvPicPr/>
          <p:nvPr/>
        </p:nvPicPr>
        <p:blipFill>
          <a:blip r:embed="rId6" cstate="print"/>
          <a:stretch>
            <a:fillRect/>
          </a:stretch>
        </p:blipFill>
        <p:spPr>
          <a:xfrm>
            <a:off x="9095231" y="5711952"/>
            <a:ext cx="755903" cy="502920"/>
          </a:xfrm>
          <a:prstGeom prst="rect">
            <a:avLst/>
          </a:prstGeom>
        </p:spPr>
      </p:pic>
      <p:pic>
        <p:nvPicPr>
          <p:cNvPr id="14" name="object 12">
            <a:extLst>
              <a:ext uri="{FF2B5EF4-FFF2-40B4-BE49-F238E27FC236}">
                <a16:creationId xmlns:a16="http://schemas.microsoft.com/office/drawing/2014/main" id="{363B333F-93C2-AB9C-03B1-F107FD799833}"/>
              </a:ext>
            </a:extLst>
          </p:cNvPr>
          <p:cNvPicPr/>
          <p:nvPr/>
        </p:nvPicPr>
        <p:blipFill>
          <a:blip r:embed="rId7" cstate="print"/>
          <a:stretch>
            <a:fillRect/>
          </a:stretch>
        </p:blipFill>
        <p:spPr>
          <a:xfrm>
            <a:off x="9549383" y="36576"/>
            <a:ext cx="348246" cy="2884170"/>
          </a:xfrm>
          <a:prstGeom prst="rect">
            <a:avLst/>
          </a:prstGeom>
        </p:spPr>
      </p:pic>
      <p:sp>
        <p:nvSpPr>
          <p:cNvPr id="15" name="object 13">
            <a:extLst>
              <a:ext uri="{FF2B5EF4-FFF2-40B4-BE49-F238E27FC236}">
                <a16:creationId xmlns:a16="http://schemas.microsoft.com/office/drawing/2014/main" id="{BDC85201-8213-43B9-D7F9-D8A1104E2480}"/>
              </a:ext>
            </a:extLst>
          </p:cNvPr>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6" name="object 14">
            <a:extLst>
              <a:ext uri="{FF2B5EF4-FFF2-40B4-BE49-F238E27FC236}">
                <a16:creationId xmlns:a16="http://schemas.microsoft.com/office/drawing/2014/main" id="{52C6B1AF-09E2-B573-FBBD-37CD274DE920}"/>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5">
            <a:extLst>
              <a:ext uri="{FF2B5EF4-FFF2-40B4-BE49-F238E27FC236}">
                <a16:creationId xmlns:a16="http://schemas.microsoft.com/office/drawing/2014/main" id="{4FE6FD22-88C9-379E-F7A4-A73F620F301E}"/>
              </a:ext>
            </a:extLst>
          </p:cNvPr>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6">
            <a:extLst>
              <a:ext uri="{FF2B5EF4-FFF2-40B4-BE49-F238E27FC236}">
                <a16:creationId xmlns:a16="http://schemas.microsoft.com/office/drawing/2014/main" id="{A52BD035-9AA5-F2BB-4A29-107C493315D0}"/>
              </a:ext>
            </a:extLst>
          </p:cNvPr>
          <p:cNvGrpSpPr/>
          <p:nvPr/>
        </p:nvGrpSpPr>
        <p:grpSpPr>
          <a:xfrm>
            <a:off x="-6349" y="5894578"/>
            <a:ext cx="1031240" cy="970280"/>
            <a:chOff x="-6349" y="5894578"/>
            <a:chExt cx="1031240" cy="970280"/>
          </a:xfrm>
        </p:grpSpPr>
        <p:sp>
          <p:nvSpPr>
            <p:cNvPr id="19" name="object 17">
              <a:extLst>
                <a:ext uri="{FF2B5EF4-FFF2-40B4-BE49-F238E27FC236}">
                  <a16:creationId xmlns:a16="http://schemas.microsoft.com/office/drawing/2014/main" id="{1B9EC66A-6A88-4419-F71B-74E3842DAD2B}"/>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18">
              <a:extLst>
                <a:ext uri="{FF2B5EF4-FFF2-40B4-BE49-F238E27FC236}">
                  <a16:creationId xmlns:a16="http://schemas.microsoft.com/office/drawing/2014/main" id="{99B71402-B82D-1754-3173-E7F6A51AC918}"/>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19">
              <a:extLst>
                <a:ext uri="{FF2B5EF4-FFF2-40B4-BE49-F238E27FC236}">
                  <a16:creationId xmlns:a16="http://schemas.microsoft.com/office/drawing/2014/main" id="{2C20FFDD-440D-E292-A478-3B8D47A84E5B}"/>
                </a:ext>
              </a:extLst>
            </p:cNvPr>
            <p:cNvPicPr/>
            <p:nvPr/>
          </p:nvPicPr>
          <p:blipFill>
            <a:blip r:embed="rId8" cstate="print"/>
            <a:stretch>
              <a:fillRect/>
            </a:stretch>
          </p:blipFill>
          <p:spPr>
            <a:xfrm>
              <a:off x="182879" y="6092952"/>
              <a:ext cx="688848" cy="667510"/>
            </a:xfrm>
            <a:prstGeom prst="rect">
              <a:avLst/>
            </a:prstGeom>
          </p:spPr>
        </p:pic>
      </p:grpSp>
      <p:sp>
        <p:nvSpPr>
          <p:cNvPr id="22" name="object 20">
            <a:extLst>
              <a:ext uri="{FF2B5EF4-FFF2-40B4-BE49-F238E27FC236}">
                <a16:creationId xmlns:a16="http://schemas.microsoft.com/office/drawing/2014/main" id="{AEBCD8D9-411F-2F3C-AB8B-041B0C3F5EDE}"/>
              </a:ext>
            </a:extLst>
          </p:cNvPr>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3" name="object 21">
            <a:extLst>
              <a:ext uri="{FF2B5EF4-FFF2-40B4-BE49-F238E27FC236}">
                <a16:creationId xmlns:a16="http://schemas.microsoft.com/office/drawing/2014/main" id="{5C202885-AD23-A298-0F37-89491F106FE7}"/>
              </a:ext>
            </a:extLst>
          </p:cNvPr>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24" name="object 44">
            <a:extLst>
              <a:ext uri="{FF2B5EF4-FFF2-40B4-BE49-F238E27FC236}">
                <a16:creationId xmlns:a16="http://schemas.microsoft.com/office/drawing/2014/main" id="{044CF864-045D-330D-7705-7CE5CD8BAA7A}"/>
              </a:ext>
            </a:extLst>
          </p:cNvPr>
          <p:cNvPicPr/>
          <p:nvPr/>
        </p:nvPicPr>
        <p:blipFill>
          <a:blip r:embed="rId9" cstate="print"/>
          <a:stretch>
            <a:fillRect/>
          </a:stretch>
        </p:blipFill>
        <p:spPr>
          <a:xfrm>
            <a:off x="5751576" y="6385553"/>
            <a:ext cx="3694937" cy="472446"/>
          </a:xfrm>
          <a:prstGeom prst="rect">
            <a:avLst/>
          </a:prstGeom>
        </p:spPr>
      </p:pic>
      <p:sp>
        <p:nvSpPr>
          <p:cNvPr id="25" name="object 45">
            <a:extLst>
              <a:ext uri="{FF2B5EF4-FFF2-40B4-BE49-F238E27FC236}">
                <a16:creationId xmlns:a16="http://schemas.microsoft.com/office/drawing/2014/main" id="{484899D1-3BFC-6912-63B6-77480F024877}"/>
              </a:ext>
            </a:extLst>
          </p:cNvPr>
          <p:cNvSpPr txBox="1">
            <a:spLocks/>
          </p:cNvSpPr>
          <p:nvPr/>
        </p:nvSpPr>
        <p:spPr>
          <a:xfrm>
            <a:off x="5886703" y="6494703"/>
            <a:ext cx="3409315" cy="254634"/>
          </a:xfrm>
          <a:prstGeom prst="rect">
            <a:avLst/>
          </a:prstGeom>
        </p:spPr>
        <p:txBody>
          <a:bodyPr vert="horz" wrap="square" lIns="0" tIns="0" rIns="0" bIns="0" rtlCol="0">
            <a:spAutoFit/>
          </a:bodyPr>
          <a:lstStyle>
            <a:defPPr>
              <a:defRPr kern="0"/>
            </a:defPPr>
          </a:lstStyle>
          <a:p>
            <a:pPr marL="12700">
              <a:lnSpc>
                <a:spcPts val="1810"/>
              </a:lnSpc>
            </a:pPr>
            <a:r>
              <a:rPr lang="en-US" spc="-50"/>
              <a:t>Making</a:t>
            </a:r>
            <a:r>
              <a:rPr lang="en-US" spc="-95"/>
              <a:t> </a:t>
            </a:r>
            <a:r>
              <a:rPr lang="en-US" spc="-90"/>
              <a:t>Animals</a:t>
            </a:r>
            <a:r>
              <a:rPr lang="en-US" spc="-75"/>
              <a:t> </a:t>
            </a:r>
            <a:r>
              <a:rPr lang="en-US" spc="-55"/>
              <a:t>Healtier</a:t>
            </a:r>
            <a:r>
              <a:rPr lang="en-US" spc="-70"/>
              <a:t> </a:t>
            </a:r>
            <a:r>
              <a:rPr lang="en-US" spc="-80"/>
              <a:t>and</a:t>
            </a:r>
            <a:r>
              <a:rPr lang="en-US" spc="-90"/>
              <a:t> </a:t>
            </a:r>
            <a:r>
              <a:rPr lang="en-US" spc="-120"/>
              <a:t>Safer </a:t>
            </a:r>
            <a:r>
              <a:rPr lang="en-US" spc="-475"/>
              <a:t>®</a:t>
            </a:r>
            <a:endParaRPr lang="en-US" spc="-475" dirty="0"/>
          </a:p>
        </p:txBody>
      </p:sp>
      <p:sp>
        <p:nvSpPr>
          <p:cNvPr id="26" name="object 6">
            <a:extLst>
              <a:ext uri="{FF2B5EF4-FFF2-40B4-BE49-F238E27FC236}">
                <a16:creationId xmlns:a16="http://schemas.microsoft.com/office/drawing/2014/main" id="{CE5FBDF9-69BB-FFEE-A853-A7169D7C7E3B}"/>
              </a:ext>
            </a:extLst>
          </p:cNvPr>
          <p:cNvSpPr txBox="1">
            <a:spLocks/>
          </p:cNvSpPr>
          <p:nvPr/>
        </p:nvSpPr>
        <p:spPr>
          <a:xfrm>
            <a:off x="189687" y="100406"/>
            <a:ext cx="8997110" cy="566822"/>
          </a:xfrm>
          <a:prstGeom prst="rect">
            <a:avLst/>
          </a:prstGeom>
          <a:solidFill>
            <a:schemeClr val="bg1"/>
          </a:solidFill>
          <a:effectLst/>
        </p:spPr>
        <p:txBody>
          <a:bodyPr vert="horz" wrap="square" lIns="0" tIns="12700" rIns="0" bIns="0" rtlCol="0" anchor="b">
            <a:spAutoFit/>
          </a:bodyPr>
          <a:lstStyle>
            <a:lvl1pPr algn="ctr">
              <a:defRPr sz="4875" b="1" i="1">
                <a:solidFill>
                  <a:srgbClr val="24216C"/>
                </a:solidFill>
                <a:latin typeface="Arial-BoldItalicMT"/>
                <a:ea typeface="+mj-ea"/>
                <a:cs typeface="Arial-BoldItalicMT"/>
              </a:defRPr>
            </a:lvl1pPr>
          </a:lstStyle>
          <a:p>
            <a:pPr marL="12700" algn="l">
              <a:spcBef>
                <a:spcPts val="100"/>
              </a:spcBef>
            </a:pPr>
            <a:r>
              <a:rPr lang="en-US" sz="3600" spc="-10" dirty="0">
                <a:solidFill>
                  <a:schemeClr val="tx2"/>
                </a:solidFill>
              </a:rPr>
              <a:t>Animal Health Products – Complete List</a:t>
            </a:r>
          </a:p>
        </p:txBody>
      </p:sp>
      <p:sp>
        <p:nvSpPr>
          <p:cNvPr id="27" name="object 32">
            <a:extLst>
              <a:ext uri="{FF2B5EF4-FFF2-40B4-BE49-F238E27FC236}">
                <a16:creationId xmlns:a16="http://schemas.microsoft.com/office/drawing/2014/main" id="{993EADC3-4816-C1AF-F9B1-8415867BE2CE}"/>
              </a:ext>
            </a:extLst>
          </p:cNvPr>
          <p:cNvSpPr txBox="1">
            <a:spLocks/>
          </p:cNvSpPr>
          <p:nvPr/>
        </p:nvSpPr>
        <p:spPr>
          <a:xfrm>
            <a:off x="5769877" y="6494703"/>
            <a:ext cx="3526142" cy="230832"/>
          </a:xfrm>
          <a:prstGeom prst="rect">
            <a:avLst/>
          </a:prstGeom>
        </p:spPr>
        <p:txBody>
          <a:bodyPr vert="horz" wrap="square" lIns="0" tIns="0" rIns="0" bIns="0" rtlCol="0">
            <a:spAutoFit/>
          </a:bodyPr>
          <a:lstStyle>
            <a:defPPr>
              <a:defRPr kern="0"/>
            </a:defPPr>
          </a:lstStyle>
          <a:p>
            <a:pPr marL="12700">
              <a:lnSpc>
                <a:spcPts val="1810"/>
              </a:lnSpc>
            </a:pPr>
            <a:r>
              <a:rPr lang="en-US" i="1" spc="-50">
                <a:solidFill>
                  <a:schemeClr val="bg1"/>
                </a:solidFill>
              </a:rPr>
              <a:t>Making</a:t>
            </a:r>
            <a:r>
              <a:rPr lang="en-US" i="1" spc="-95">
                <a:solidFill>
                  <a:schemeClr val="bg1"/>
                </a:solidFill>
              </a:rPr>
              <a:t> </a:t>
            </a:r>
            <a:r>
              <a:rPr lang="en-US" i="1" spc="-90">
                <a:solidFill>
                  <a:schemeClr val="bg1"/>
                </a:solidFill>
              </a:rPr>
              <a:t>Animals</a:t>
            </a:r>
            <a:r>
              <a:rPr lang="en-US" i="1" spc="-75">
                <a:solidFill>
                  <a:schemeClr val="bg1"/>
                </a:solidFill>
              </a:rPr>
              <a:t> </a:t>
            </a:r>
            <a:r>
              <a:rPr lang="en-US" i="1" spc="-55">
                <a:solidFill>
                  <a:schemeClr val="bg1"/>
                </a:solidFill>
              </a:rPr>
              <a:t>Healthier</a:t>
            </a:r>
            <a:r>
              <a:rPr lang="en-US" i="1" spc="-70">
                <a:solidFill>
                  <a:schemeClr val="bg1"/>
                </a:solidFill>
              </a:rPr>
              <a:t> </a:t>
            </a:r>
            <a:r>
              <a:rPr lang="en-US" i="1" spc="-80">
                <a:solidFill>
                  <a:schemeClr val="bg1"/>
                </a:solidFill>
              </a:rPr>
              <a:t>and</a:t>
            </a:r>
            <a:r>
              <a:rPr lang="en-US" i="1" spc="-90">
                <a:solidFill>
                  <a:schemeClr val="bg1"/>
                </a:solidFill>
              </a:rPr>
              <a:t> </a:t>
            </a:r>
            <a:r>
              <a:rPr lang="en-US" i="1" spc="-120">
                <a:solidFill>
                  <a:schemeClr val="bg1"/>
                </a:solidFill>
              </a:rPr>
              <a:t>Safer </a:t>
            </a:r>
            <a:r>
              <a:rPr lang="en-US" i="1" spc="-475">
                <a:solidFill>
                  <a:schemeClr val="bg1"/>
                </a:solidFill>
              </a:rPr>
              <a:t>®</a:t>
            </a:r>
            <a:endParaRPr lang="en-US" i="1" spc="-475" dirty="0">
              <a:solidFill>
                <a:schemeClr val="bg1"/>
              </a:solidFill>
            </a:endParaRPr>
          </a:p>
        </p:txBody>
      </p:sp>
    </p:spTree>
    <p:extLst>
      <p:ext uri="{BB962C8B-B14F-4D97-AF65-F5344CB8AC3E}">
        <p14:creationId xmlns:p14="http://schemas.microsoft.com/office/powerpoint/2010/main" val="21946822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57D0437-0421-4748-A179-5F69303DBBC4}"/>
              </a:ext>
            </a:extLst>
          </p:cNvPr>
          <p:cNvSpPr/>
          <p:nvPr/>
        </p:nvSpPr>
        <p:spPr>
          <a:xfrm>
            <a:off x="701675" y="1017700"/>
            <a:ext cx="9204325" cy="4801314"/>
          </a:xfrm>
          <a:prstGeom prst="rect">
            <a:avLst/>
          </a:prstGeom>
        </p:spPr>
        <p:txBody>
          <a:bodyPr wrap="square">
            <a:spAutoFit/>
          </a:bodyPr>
          <a:lstStyle/>
          <a:p>
            <a:r>
              <a:rPr lang="en-US" b="1" dirty="0">
                <a:solidFill>
                  <a:schemeClr val="tx2"/>
                </a:solidFill>
                <a:latin typeface="Arial" panose="020B0604020202020204" pitchFamily="34" charset="0"/>
                <a:cs typeface="Arial" panose="020B0604020202020204" pitchFamily="34" charset="0"/>
              </a:rPr>
              <a:t>SWINE TESTING	</a:t>
            </a:r>
          </a:p>
          <a:p>
            <a:endParaRPr lang="en-US" b="1" dirty="0">
              <a:solidFill>
                <a:schemeClr val="tx2"/>
              </a:solidFill>
              <a:latin typeface="Arial" panose="020B0604020202020204" pitchFamily="34" charset="0"/>
              <a:cs typeface="Arial" panose="020B0604020202020204" pitchFamily="34" charset="0"/>
            </a:endParaRP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PRRS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Brucella Multispecies Antibodies </a:t>
            </a:r>
            <a:r>
              <a:rPr lang="en-US" dirty="0" err="1">
                <a:solidFill>
                  <a:schemeClr val="tx2"/>
                </a:solidFill>
                <a:latin typeface="Arial" panose="020B0604020202020204" pitchFamily="34" charset="0"/>
                <a:cs typeface="Arial" panose="020B0604020202020204" pitchFamily="34" charset="0"/>
              </a:rPr>
              <a:t>cELISA</a:t>
            </a:r>
            <a:r>
              <a:rPr lang="en-US" dirty="0">
                <a:solidFill>
                  <a:schemeClr val="tx2"/>
                </a:solidFill>
                <a:latin typeface="Arial" panose="020B0604020202020204" pitchFamily="34" charset="0"/>
                <a:cs typeface="Arial" panose="020B0604020202020204" pitchFamily="34" charset="0"/>
              </a:rPr>
              <a:t>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T. </a:t>
            </a:r>
            <a:r>
              <a:rPr lang="en-US" dirty="0" err="1">
                <a:solidFill>
                  <a:schemeClr val="tx2"/>
                </a:solidFill>
                <a:latin typeface="Arial" panose="020B0604020202020204" pitchFamily="34" charset="0"/>
                <a:cs typeface="Arial" panose="020B0604020202020204" pitchFamily="34" charset="0"/>
              </a:rPr>
              <a:t>evansi</a:t>
            </a:r>
            <a:r>
              <a:rPr lang="en-US" dirty="0">
                <a:solidFill>
                  <a:schemeClr val="tx2"/>
                </a:solidFill>
                <a:latin typeface="Arial" panose="020B0604020202020204" pitchFamily="34" charset="0"/>
                <a:cs typeface="Arial" panose="020B0604020202020204" pitchFamily="34" charset="0"/>
              </a:rPr>
              <a:t>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CSFV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a:t>
            </a:r>
            <a:r>
              <a:rPr lang="en-US" dirty="0" err="1">
                <a:solidFill>
                  <a:schemeClr val="tx2"/>
                </a:solidFill>
                <a:latin typeface="Arial" panose="020B0604020202020204" pitchFamily="34" charset="0"/>
                <a:cs typeface="Arial" panose="020B0604020202020204" pitchFamily="34" charset="0"/>
              </a:rPr>
              <a:t>Senecavirus</a:t>
            </a:r>
            <a:r>
              <a:rPr lang="en-US" dirty="0">
                <a:solidFill>
                  <a:schemeClr val="tx2"/>
                </a:solidFill>
                <a:latin typeface="Arial" panose="020B0604020202020204" pitchFamily="34" charset="0"/>
                <a:cs typeface="Arial" panose="020B0604020202020204" pitchFamily="34" charset="0"/>
              </a:rPr>
              <a:t> A (SVA) Antibody Test Kit 	</a:t>
            </a:r>
          </a:p>
          <a:p>
            <a:r>
              <a:rPr lang="en-US" dirty="0" err="1">
                <a:solidFill>
                  <a:schemeClr val="tx2"/>
                </a:solidFill>
                <a:latin typeface="Arial" panose="020B0604020202020204" pitchFamily="34" charset="0"/>
                <a:cs typeface="Arial" panose="020B0604020202020204" pitchFamily="34" charset="0"/>
              </a:rPr>
              <a:t>AsurDx™African</a:t>
            </a:r>
            <a:r>
              <a:rPr lang="en-US" dirty="0">
                <a:solidFill>
                  <a:schemeClr val="tx2"/>
                </a:solidFill>
                <a:latin typeface="Arial" panose="020B0604020202020204" pitchFamily="34" charset="0"/>
                <a:cs typeface="Arial" panose="020B0604020202020204" pitchFamily="34" charset="0"/>
              </a:rPr>
              <a:t> Swine Fever (ASF)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African Swine Fever (ASF) Real-Time PCR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Viral DNA Extraction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Porcine Epidemic Diarrhea Virus (PEDV) IgG Antibody  Test Kit 	</a:t>
            </a:r>
          </a:p>
          <a:p>
            <a:r>
              <a:rPr lang="en-US" dirty="0" err="1">
                <a:solidFill>
                  <a:schemeClr val="tx2"/>
                </a:solidFill>
                <a:latin typeface="Arial" panose="020B0604020202020204" pitchFamily="34" charset="0"/>
                <a:cs typeface="Arial" panose="020B0604020202020204" pitchFamily="34" charset="0"/>
              </a:rPr>
              <a:t>AsurDx™Porcine</a:t>
            </a:r>
            <a:r>
              <a:rPr lang="en-US" dirty="0">
                <a:solidFill>
                  <a:schemeClr val="tx2"/>
                </a:solidFill>
                <a:latin typeface="Arial" panose="020B0604020202020204" pitchFamily="34" charset="0"/>
                <a:cs typeface="Arial" panose="020B0604020202020204" pitchFamily="34" charset="0"/>
              </a:rPr>
              <a:t> Epidemic Diarrhea Virus (PEDV) IgA Antibody  Test Kit 	</a:t>
            </a:r>
          </a:p>
          <a:p>
            <a:r>
              <a:rPr lang="en-US" dirty="0" err="1">
                <a:solidFill>
                  <a:schemeClr val="tx2"/>
                </a:solidFill>
                <a:latin typeface="Arial" panose="020B0604020202020204" pitchFamily="34" charset="0"/>
                <a:cs typeface="Arial" panose="020B0604020202020204" pitchFamily="34" charset="0"/>
              </a:rPr>
              <a:t>AsurDx™African</a:t>
            </a:r>
            <a:r>
              <a:rPr lang="en-US" dirty="0">
                <a:solidFill>
                  <a:schemeClr val="tx2"/>
                </a:solidFill>
                <a:latin typeface="Arial" panose="020B0604020202020204" pitchFamily="34" charset="0"/>
                <a:cs typeface="Arial" panose="020B0604020202020204" pitchFamily="34" charset="0"/>
              </a:rPr>
              <a:t> Swine Fever (ASF) Antibody </a:t>
            </a:r>
            <a:r>
              <a:rPr lang="en-US" dirty="0" err="1">
                <a:solidFill>
                  <a:schemeClr val="tx2"/>
                </a:solidFill>
                <a:latin typeface="Arial" panose="020B0604020202020204" pitchFamily="34" charset="0"/>
                <a:cs typeface="Arial" panose="020B0604020202020204" pitchFamily="34" charset="0"/>
              </a:rPr>
              <a:t>bELISA</a:t>
            </a:r>
            <a:r>
              <a:rPr lang="en-US" dirty="0">
                <a:solidFill>
                  <a:schemeClr val="tx2"/>
                </a:solidFill>
                <a:latin typeface="Arial" panose="020B0604020202020204" pitchFamily="34" charset="0"/>
                <a:cs typeface="Arial" panose="020B0604020202020204" pitchFamily="34" charset="0"/>
              </a:rPr>
              <a:t> Test Kit 	</a:t>
            </a:r>
          </a:p>
          <a:p>
            <a:pPr fontAlgn="b"/>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Classic Swine Fever (CSFV) Antibody </a:t>
            </a:r>
            <a:r>
              <a:rPr lang="en-US" dirty="0" err="1">
                <a:solidFill>
                  <a:schemeClr val="tx2"/>
                </a:solidFill>
                <a:latin typeface="Arial" panose="020B0604020202020204" pitchFamily="34" charset="0"/>
                <a:cs typeface="Arial" panose="020B0604020202020204" pitchFamily="34" charset="0"/>
              </a:rPr>
              <a:t>bELISA</a:t>
            </a:r>
            <a:r>
              <a:rPr lang="en-US" dirty="0">
                <a:solidFill>
                  <a:schemeClr val="tx2"/>
                </a:solidFill>
                <a:latin typeface="Arial" panose="020B0604020202020204" pitchFamily="34" charset="0"/>
                <a:cs typeface="Arial" panose="020B0604020202020204" pitchFamily="34" charset="0"/>
              </a:rPr>
              <a:t> Test Kit </a:t>
            </a:r>
          </a:p>
          <a:p>
            <a:pPr fontAlgn="b"/>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FMDV Type A Antibody </a:t>
            </a:r>
            <a:r>
              <a:rPr lang="en-US" dirty="0" err="1">
                <a:solidFill>
                  <a:schemeClr val="tx2"/>
                </a:solidFill>
                <a:latin typeface="Arial" panose="020B0604020202020204" pitchFamily="34" charset="0"/>
                <a:cs typeface="Arial" panose="020B0604020202020204" pitchFamily="34" charset="0"/>
              </a:rPr>
              <a:t>cELISA</a:t>
            </a:r>
            <a:r>
              <a:rPr lang="en-US" dirty="0">
                <a:solidFill>
                  <a:schemeClr val="tx2"/>
                </a:solidFill>
                <a:latin typeface="Arial" panose="020B0604020202020204" pitchFamily="34" charset="0"/>
                <a:cs typeface="Arial" panose="020B0604020202020204" pitchFamily="34" charset="0"/>
              </a:rPr>
              <a:t> Test Kit </a:t>
            </a:r>
          </a:p>
          <a:p>
            <a:pPr fontAlgn="b"/>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Toxoplasma Gondii Antibody Test Kit </a:t>
            </a:r>
          </a:p>
          <a:p>
            <a:r>
              <a:rPr lang="en-US" dirty="0">
                <a:solidFill>
                  <a:schemeClr val="tx2"/>
                </a:solidFill>
                <a:latin typeface="Arial" panose="020B0604020202020204" pitchFamily="34" charset="0"/>
                <a:cs typeface="Arial" panose="020B0604020202020204" pitchFamily="34" charset="0"/>
              </a:rPr>
              <a:t>	</a:t>
            </a:r>
          </a:p>
        </p:txBody>
      </p:sp>
      <p:sp>
        <p:nvSpPr>
          <p:cNvPr id="3" name="object 3">
            <a:extLst>
              <a:ext uri="{FF2B5EF4-FFF2-40B4-BE49-F238E27FC236}">
                <a16:creationId xmlns:a16="http://schemas.microsoft.com/office/drawing/2014/main" id="{EA0D0AFB-2230-5075-D4BF-1C3435CDB88E}"/>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4">
            <a:extLst>
              <a:ext uri="{FF2B5EF4-FFF2-40B4-BE49-F238E27FC236}">
                <a16:creationId xmlns:a16="http://schemas.microsoft.com/office/drawing/2014/main" id="{D6DAB4E0-CFA5-E867-2278-4BF3E511ADDE}"/>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9" name="object 5">
            <a:extLst>
              <a:ext uri="{FF2B5EF4-FFF2-40B4-BE49-F238E27FC236}">
                <a16:creationId xmlns:a16="http://schemas.microsoft.com/office/drawing/2014/main" id="{F618A6C6-E6A3-CF20-EB36-92A67CD19240}"/>
              </a:ext>
            </a:extLst>
          </p:cNvPr>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0" name="object 8">
            <a:extLst>
              <a:ext uri="{FF2B5EF4-FFF2-40B4-BE49-F238E27FC236}">
                <a16:creationId xmlns:a16="http://schemas.microsoft.com/office/drawing/2014/main" id="{2F574FCD-A093-6942-EC66-88537DE6FF29}"/>
              </a:ext>
            </a:extLst>
          </p:cNvPr>
          <p:cNvPicPr/>
          <p:nvPr/>
        </p:nvPicPr>
        <p:blipFill>
          <a:blip r:embed="rId2" cstate="print"/>
          <a:stretch>
            <a:fillRect/>
          </a:stretch>
        </p:blipFill>
        <p:spPr>
          <a:xfrm>
            <a:off x="9095231" y="5026152"/>
            <a:ext cx="755903" cy="505968"/>
          </a:xfrm>
          <a:prstGeom prst="rect">
            <a:avLst/>
          </a:prstGeom>
        </p:spPr>
      </p:pic>
      <p:pic>
        <p:nvPicPr>
          <p:cNvPr id="11" name="object 9">
            <a:extLst>
              <a:ext uri="{FF2B5EF4-FFF2-40B4-BE49-F238E27FC236}">
                <a16:creationId xmlns:a16="http://schemas.microsoft.com/office/drawing/2014/main" id="{75D07332-D7EA-F6F1-7B4B-BCCB62FA17EE}"/>
              </a:ext>
            </a:extLst>
          </p:cNvPr>
          <p:cNvPicPr/>
          <p:nvPr/>
        </p:nvPicPr>
        <p:blipFill>
          <a:blip r:embed="rId3" cstate="print"/>
          <a:stretch>
            <a:fillRect/>
          </a:stretch>
        </p:blipFill>
        <p:spPr>
          <a:xfrm>
            <a:off x="9095231" y="3435096"/>
            <a:ext cx="755903" cy="502919"/>
          </a:xfrm>
          <a:prstGeom prst="rect">
            <a:avLst/>
          </a:prstGeom>
        </p:spPr>
      </p:pic>
      <p:pic>
        <p:nvPicPr>
          <p:cNvPr id="12" name="object 10">
            <a:extLst>
              <a:ext uri="{FF2B5EF4-FFF2-40B4-BE49-F238E27FC236}">
                <a16:creationId xmlns:a16="http://schemas.microsoft.com/office/drawing/2014/main" id="{6C499B87-A373-3B5A-31E7-BBB751234956}"/>
              </a:ext>
            </a:extLst>
          </p:cNvPr>
          <p:cNvPicPr/>
          <p:nvPr/>
        </p:nvPicPr>
        <p:blipFill>
          <a:blip r:embed="rId4" cstate="print"/>
          <a:stretch>
            <a:fillRect/>
          </a:stretch>
        </p:blipFill>
        <p:spPr>
          <a:xfrm>
            <a:off x="9095231" y="4245864"/>
            <a:ext cx="755903" cy="502919"/>
          </a:xfrm>
          <a:prstGeom prst="rect">
            <a:avLst/>
          </a:prstGeom>
        </p:spPr>
      </p:pic>
      <p:pic>
        <p:nvPicPr>
          <p:cNvPr id="13" name="object 11">
            <a:extLst>
              <a:ext uri="{FF2B5EF4-FFF2-40B4-BE49-F238E27FC236}">
                <a16:creationId xmlns:a16="http://schemas.microsoft.com/office/drawing/2014/main" id="{1B47C39A-7F18-7D78-08D2-15FBB540C5F9}"/>
              </a:ext>
            </a:extLst>
          </p:cNvPr>
          <p:cNvPicPr/>
          <p:nvPr/>
        </p:nvPicPr>
        <p:blipFill>
          <a:blip r:embed="rId5" cstate="print"/>
          <a:stretch>
            <a:fillRect/>
          </a:stretch>
        </p:blipFill>
        <p:spPr>
          <a:xfrm>
            <a:off x="9095231" y="5711952"/>
            <a:ext cx="755903" cy="502920"/>
          </a:xfrm>
          <a:prstGeom prst="rect">
            <a:avLst/>
          </a:prstGeom>
        </p:spPr>
      </p:pic>
      <p:pic>
        <p:nvPicPr>
          <p:cNvPr id="14" name="object 12">
            <a:extLst>
              <a:ext uri="{FF2B5EF4-FFF2-40B4-BE49-F238E27FC236}">
                <a16:creationId xmlns:a16="http://schemas.microsoft.com/office/drawing/2014/main" id="{D43DE373-C8E5-EE43-51F4-CB9A0487C9C8}"/>
              </a:ext>
            </a:extLst>
          </p:cNvPr>
          <p:cNvPicPr/>
          <p:nvPr/>
        </p:nvPicPr>
        <p:blipFill>
          <a:blip r:embed="rId6" cstate="print"/>
          <a:stretch>
            <a:fillRect/>
          </a:stretch>
        </p:blipFill>
        <p:spPr>
          <a:xfrm>
            <a:off x="9549383" y="36576"/>
            <a:ext cx="348246" cy="2884170"/>
          </a:xfrm>
          <a:prstGeom prst="rect">
            <a:avLst/>
          </a:prstGeom>
        </p:spPr>
      </p:pic>
      <p:sp>
        <p:nvSpPr>
          <p:cNvPr id="15" name="object 13">
            <a:extLst>
              <a:ext uri="{FF2B5EF4-FFF2-40B4-BE49-F238E27FC236}">
                <a16:creationId xmlns:a16="http://schemas.microsoft.com/office/drawing/2014/main" id="{166F7E05-D4E8-B2B2-A373-08987425F4D4}"/>
              </a:ext>
            </a:extLst>
          </p:cNvPr>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6" name="object 14">
            <a:extLst>
              <a:ext uri="{FF2B5EF4-FFF2-40B4-BE49-F238E27FC236}">
                <a16:creationId xmlns:a16="http://schemas.microsoft.com/office/drawing/2014/main" id="{5FD3794C-CFBA-1726-A148-AF62AFE3EB93}"/>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5">
            <a:extLst>
              <a:ext uri="{FF2B5EF4-FFF2-40B4-BE49-F238E27FC236}">
                <a16:creationId xmlns:a16="http://schemas.microsoft.com/office/drawing/2014/main" id="{224C6D9F-D2B4-BC01-B253-EBFF1327A8AE}"/>
              </a:ext>
            </a:extLst>
          </p:cNvPr>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6">
            <a:extLst>
              <a:ext uri="{FF2B5EF4-FFF2-40B4-BE49-F238E27FC236}">
                <a16:creationId xmlns:a16="http://schemas.microsoft.com/office/drawing/2014/main" id="{157D81C2-8E40-5290-9552-C3FF5DD4A064}"/>
              </a:ext>
            </a:extLst>
          </p:cNvPr>
          <p:cNvGrpSpPr/>
          <p:nvPr/>
        </p:nvGrpSpPr>
        <p:grpSpPr>
          <a:xfrm>
            <a:off x="-6349" y="5894578"/>
            <a:ext cx="1031240" cy="970280"/>
            <a:chOff x="-6349" y="5894578"/>
            <a:chExt cx="1031240" cy="970280"/>
          </a:xfrm>
        </p:grpSpPr>
        <p:sp>
          <p:nvSpPr>
            <p:cNvPr id="19" name="object 17">
              <a:extLst>
                <a:ext uri="{FF2B5EF4-FFF2-40B4-BE49-F238E27FC236}">
                  <a16:creationId xmlns:a16="http://schemas.microsoft.com/office/drawing/2014/main" id="{6504D508-4665-82EA-6A4E-A78419636E19}"/>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18">
              <a:extLst>
                <a:ext uri="{FF2B5EF4-FFF2-40B4-BE49-F238E27FC236}">
                  <a16:creationId xmlns:a16="http://schemas.microsoft.com/office/drawing/2014/main" id="{602E114B-F74D-8E8C-F379-2EA0866DCC5E}"/>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19">
              <a:extLst>
                <a:ext uri="{FF2B5EF4-FFF2-40B4-BE49-F238E27FC236}">
                  <a16:creationId xmlns:a16="http://schemas.microsoft.com/office/drawing/2014/main" id="{48A45DA4-D6B4-D231-F01F-9795FAE0DD43}"/>
                </a:ext>
              </a:extLst>
            </p:cNvPr>
            <p:cNvPicPr/>
            <p:nvPr/>
          </p:nvPicPr>
          <p:blipFill>
            <a:blip r:embed="rId7" cstate="print"/>
            <a:stretch>
              <a:fillRect/>
            </a:stretch>
          </p:blipFill>
          <p:spPr>
            <a:xfrm>
              <a:off x="182879" y="6092952"/>
              <a:ext cx="688848" cy="667510"/>
            </a:xfrm>
            <a:prstGeom prst="rect">
              <a:avLst/>
            </a:prstGeom>
          </p:spPr>
        </p:pic>
      </p:grpSp>
      <p:sp>
        <p:nvSpPr>
          <p:cNvPr id="22" name="object 20">
            <a:extLst>
              <a:ext uri="{FF2B5EF4-FFF2-40B4-BE49-F238E27FC236}">
                <a16:creationId xmlns:a16="http://schemas.microsoft.com/office/drawing/2014/main" id="{2AD38CE8-E308-A0BD-ABA8-63B6846F8547}"/>
              </a:ext>
            </a:extLst>
          </p:cNvPr>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3" name="object 21">
            <a:extLst>
              <a:ext uri="{FF2B5EF4-FFF2-40B4-BE49-F238E27FC236}">
                <a16:creationId xmlns:a16="http://schemas.microsoft.com/office/drawing/2014/main" id="{231B488F-EE75-8A38-5FA8-FC62E88907EA}"/>
              </a:ext>
            </a:extLst>
          </p:cNvPr>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24" name="object 44">
            <a:extLst>
              <a:ext uri="{FF2B5EF4-FFF2-40B4-BE49-F238E27FC236}">
                <a16:creationId xmlns:a16="http://schemas.microsoft.com/office/drawing/2014/main" id="{2F8C7701-A7F5-DD34-9ED9-72AD352E90D2}"/>
              </a:ext>
            </a:extLst>
          </p:cNvPr>
          <p:cNvPicPr/>
          <p:nvPr/>
        </p:nvPicPr>
        <p:blipFill>
          <a:blip r:embed="rId8" cstate="print"/>
          <a:stretch>
            <a:fillRect/>
          </a:stretch>
        </p:blipFill>
        <p:spPr>
          <a:xfrm>
            <a:off x="5751576" y="6385553"/>
            <a:ext cx="3694937" cy="472446"/>
          </a:xfrm>
          <a:prstGeom prst="rect">
            <a:avLst/>
          </a:prstGeom>
        </p:spPr>
      </p:pic>
      <p:sp>
        <p:nvSpPr>
          <p:cNvPr id="25" name="object 45">
            <a:extLst>
              <a:ext uri="{FF2B5EF4-FFF2-40B4-BE49-F238E27FC236}">
                <a16:creationId xmlns:a16="http://schemas.microsoft.com/office/drawing/2014/main" id="{78A8276E-1B9B-C678-EF2B-024DE3FE031F}"/>
              </a:ext>
            </a:extLst>
          </p:cNvPr>
          <p:cNvSpPr txBox="1">
            <a:spLocks/>
          </p:cNvSpPr>
          <p:nvPr/>
        </p:nvSpPr>
        <p:spPr>
          <a:xfrm>
            <a:off x="5886703" y="6494703"/>
            <a:ext cx="3409315" cy="254634"/>
          </a:xfrm>
          <a:prstGeom prst="rect">
            <a:avLst/>
          </a:prstGeom>
        </p:spPr>
        <p:txBody>
          <a:bodyPr vert="horz" wrap="square" lIns="0" tIns="0" rIns="0" bIns="0" rtlCol="0">
            <a:spAutoFit/>
          </a:bodyPr>
          <a:lstStyle>
            <a:defPPr>
              <a:defRPr kern="0"/>
            </a:defPPr>
          </a:lstStyle>
          <a:p>
            <a:pPr marL="12700">
              <a:lnSpc>
                <a:spcPts val="1810"/>
              </a:lnSpc>
            </a:pPr>
            <a:r>
              <a:rPr lang="en-US" spc="-50"/>
              <a:t>Making</a:t>
            </a:r>
            <a:r>
              <a:rPr lang="en-US" spc="-95"/>
              <a:t> </a:t>
            </a:r>
            <a:r>
              <a:rPr lang="en-US" spc="-90"/>
              <a:t>Animals</a:t>
            </a:r>
            <a:r>
              <a:rPr lang="en-US" spc="-75"/>
              <a:t> </a:t>
            </a:r>
            <a:r>
              <a:rPr lang="en-US" spc="-55"/>
              <a:t>Healtier</a:t>
            </a:r>
            <a:r>
              <a:rPr lang="en-US" spc="-70"/>
              <a:t> </a:t>
            </a:r>
            <a:r>
              <a:rPr lang="en-US" spc="-80"/>
              <a:t>and</a:t>
            </a:r>
            <a:r>
              <a:rPr lang="en-US" spc="-90"/>
              <a:t> </a:t>
            </a:r>
            <a:r>
              <a:rPr lang="en-US" spc="-120"/>
              <a:t>Safer </a:t>
            </a:r>
            <a:r>
              <a:rPr lang="en-US" spc="-475"/>
              <a:t>®</a:t>
            </a:r>
            <a:endParaRPr lang="en-US" spc="-475" dirty="0"/>
          </a:p>
        </p:txBody>
      </p:sp>
      <p:sp>
        <p:nvSpPr>
          <p:cNvPr id="27" name="object 32">
            <a:extLst>
              <a:ext uri="{FF2B5EF4-FFF2-40B4-BE49-F238E27FC236}">
                <a16:creationId xmlns:a16="http://schemas.microsoft.com/office/drawing/2014/main" id="{322CFA5F-34FC-BB89-714A-AF2687A312F0}"/>
              </a:ext>
            </a:extLst>
          </p:cNvPr>
          <p:cNvSpPr txBox="1">
            <a:spLocks/>
          </p:cNvSpPr>
          <p:nvPr/>
        </p:nvSpPr>
        <p:spPr>
          <a:xfrm>
            <a:off x="5769877" y="6494703"/>
            <a:ext cx="3526142" cy="230832"/>
          </a:xfrm>
          <a:prstGeom prst="rect">
            <a:avLst/>
          </a:prstGeom>
        </p:spPr>
        <p:txBody>
          <a:bodyPr vert="horz" wrap="square" lIns="0" tIns="0" rIns="0" bIns="0" rtlCol="0">
            <a:spAutoFit/>
          </a:bodyPr>
          <a:lstStyle>
            <a:defPPr>
              <a:defRPr kern="0"/>
            </a:defPPr>
          </a:lstStyle>
          <a:p>
            <a:pPr marL="12700">
              <a:lnSpc>
                <a:spcPts val="1810"/>
              </a:lnSpc>
            </a:pPr>
            <a:r>
              <a:rPr lang="en-US" i="1" spc="-50">
                <a:solidFill>
                  <a:schemeClr val="bg1"/>
                </a:solidFill>
              </a:rPr>
              <a:t>Making</a:t>
            </a:r>
            <a:r>
              <a:rPr lang="en-US" i="1" spc="-95">
                <a:solidFill>
                  <a:schemeClr val="bg1"/>
                </a:solidFill>
              </a:rPr>
              <a:t> </a:t>
            </a:r>
            <a:r>
              <a:rPr lang="en-US" i="1" spc="-90">
                <a:solidFill>
                  <a:schemeClr val="bg1"/>
                </a:solidFill>
              </a:rPr>
              <a:t>Animals</a:t>
            </a:r>
            <a:r>
              <a:rPr lang="en-US" i="1" spc="-75">
                <a:solidFill>
                  <a:schemeClr val="bg1"/>
                </a:solidFill>
              </a:rPr>
              <a:t> </a:t>
            </a:r>
            <a:r>
              <a:rPr lang="en-US" i="1" spc="-55">
                <a:solidFill>
                  <a:schemeClr val="bg1"/>
                </a:solidFill>
              </a:rPr>
              <a:t>Healthier</a:t>
            </a:r>
            <a:r>
              <a:rPr lang="en-US" i="1" spc="-70">
                <a:solidFill>
                  <a:schemeClr val="bg1"/>
                </a:solidFill>
              </a:rPr>
              <a:t> </a:t>
            </a:r>
            <a:r>
              <a:rPr lang="en-US" i="1" spc="-80">
                <a:solidFill>
                  <a:schemeClr val="bg1"/>
                </a:solidFill>
              </a:rPr>
              <a:t>and</a:t>
            </a:r>
            <a:r>
              <a:rPr lang="en-US" i="1" spc="-90">
                <a:solidFill>
                  <a:schemeClr val="bg1"/>
                </a:solidFill>
              </a:rPr>
              <a:t> </a:t>
            </a:r>
            <a:r>
              <a:rPr lang="en-US" i="1" spc="-120">
                <a:solidFill>
                  <a:schemeClr val="bg1"/>
                </a:solidFill>
              </a:rPr>
              <a:t>Safer </a:t>
            </a:r>
            <a:r>
              <a:rPr lang="en-US" i="1" spc="-475">
                <a:solidFill>
                  <a:schemeClr val="bg1"/>
                </a:solidFill>
              </a:rPr>
              <a:t>®</a:t>
            </a:r>
            <a:endParaRPr lang="en-US" i="1" spc="-475" dirty="0">
              <a:solidFill>
                <a:schemeClr val="bg1"/>
              </a:solidFill>
            </a:endParaRPr>
          </a:p>
        </p:txBody>
      </p:sp>
      <p:sp>
        <p:nvSpPr>
          <p:cNvPr id="4" name="object 6">
            <a:extLst>
              <a:ext uri="{FF2B5EF4-FFF2-40B4-BE49-F238E27FC236}">
                <a16:creationId xmlns:a16="http://schemas.microsoft.com/office/drawing/2014/main" id="{6F4416DF-9032-3A83-4E4E-AC4FB9075E74}"/>
              </a:ext>
            </a:extLst>
          </p:cNvPr>
          <p:cNvSpPr txBox="1">
            <a:spLocks/>
          </p:cNvSpPr>
          <p:nvPr/>
        </p:nvSpPr>
        <p:spPr>
          <a:xfrm>
            <a:off x="189687" y="100406"/>
            <a:ext cx="8997110" cy="566822"/>
          </a:xfrm>
          <a:prstGeom prst="rect">
            <a:avLst/>
          </a:prstGeom>
          <a:solidFill>
            <a:schemeClr val="bg1"/>
          </a:solidFill>
          <a:effectLst/>
        </p:spPr>
        <p:txBody>
          <a:bodyPr vert="horz" wrap="square" lIns="0" tIns="12700" rIns="0" bIns="0" rtlCol="0" anchor="b">
            <a:spAutoFit/>
          </a:bodyPr>
          <a:lstStyle>
            <a:lvl1pPr algn="ctr">
              <a:defRPr sz="4875" b="1" i="1">
                <a:solidFill>
                  <a:srgbClr val="24216C"/>
                </a:solidFill>
                <a:latin typeface="Arial-BoldItalicMT"/>
                <a:ea typeface="+mj-ea"/>
                <a:cs typeface="Arial-BoldItalicMT"/>
              </a:defRPr>
            </a:lvl1pPr>
          </a:lstStyle>
          <a:p>
            <a:pPr marL="12700" algn="l">
              <a:spcBef>
                <a:spcPts val="100"/>
              </a:spcBef>
            </a:pPr>
            <a:r>
              <a:rPr lang="en-US" sz="3600" spc="-10" dirty="0">
                <a:solidFill>
                  <a:schemeClr val="tx2"/>
                </a:solidFill>
              </a:rPr>
              <a:t>Animal Health Products – Complete List</a:t>
            </a:r>
          </a:p>
        </p:txBody>
      </p:sp>
    </p:spTree>
    <p:extLst>
      <p:ext uri="{BB962C8B-B14F-4D97-AF65-F5344CB8AC3E}">
        <p14:creationId xmlns:p14="http://schemas.microsoft.com/office/powerpoint/2010/main" val="11363358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57D0437-0421-4748-A179-5F69303DBBC4}"/>
              </a:ext>
            </a:extLst>
          </p:cNvPr>
          <p:cNvSpPr/>
          <p:nvPr/>
        </p:nvSpPr>
        <p:spPr>
          <a:xfrm>
            <a:off x="762000" y="1072277"/>
            <a:ext cx="9204325" cy="2585323"/>
          </a:xfrm>
          <a:prstGeom prst="rect">
            <a:avLst/>
          </a:prstGeom>
        </p:spPr>
        <p:txBody>
          <a:bodyPr wrap="square">
            <a:spAutoFit/>
          </a:bodyPr>
          <a:lstStyle/>
          <a:p>
            <a:r>
              <a:rPr lang="en-US" b="1" dirty="0">
                <a:solidFill>
                  <a:schemeClr val="tx2"/>
                </a:solidFill>
                <a:latin typeface="Arial" panose="020B0604020202020204" pitchFamily="34" charset="0"/>
                <a:cs typeface="Arial" panose="020B0604020202020204" pitchFamily="34" charset="0"/>
              </a:rPr>
              <a:t>EQUINE TESTING	</a:t>
            </a:r>
          </a:p>
          <a:p>
            <a:endParaRPr lang="en-US" b="1" dirty="0">
              <a:solidFill>
                <a:schemeClr val="tx2"/>
              </a:solidFill>
              <a:latin typeface="Arial" panose="020B0604020202020204" pitchFamily="34" charset="0"/>
              <a:cs typeface="Arial" panose="020B0604020202020204" pitchFamily="34" charset="0"/>
            </a:endParaRP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a:t>
            </a:r>
            <a:r>
              <a:rPr lang="el-GR" dirty="0">
                <a:solidFill>
                  <a:schemeClr val="tx2"/>
                </a:solidFill>
                <a:latin typeface="Arial" panose="020B0604020202020204" pitchFamily="34" charset="0"/>
                <a:cs typeface="Arial" panose="020B0604020202020204" pitchFamily="34" charset="0"/>
              </a:rPr>
              <a:t>Τ. </a:t>
            </a:r>
            <a:r>
              <a:rPr lang="en-US" dirty="0" err="1">
                <a:solidFill>
                  <a:schemeClr val="tx2"/>
                </a:solidFill>
                <a:latin typeface="Arial" panose="020B0604020202020204" pitchFamily="34" charset="0"/>
                <a:cs typeface="Arial" panose="020B0604020202020204" pitchFamily="34" charset="0"/>
              </a:rPr>
              <a:t>Equiperdum</a:t>
            </a:r>
            <a:r>
              <a:rPr lang="en-US" dirty="0">
                <a:solidFill>
                  <a:schemeClr val="tx2"/>
                </a:solidFill>
                <a:latin typeface="Arial" panose="020B0604020202020204" pitchFamily="34" charset="0"/>
                <a:cs typeface="Arial" panose="020B0604020202020204" pitchFamily="34" charset="0"/>
              </a:rPr>
              <a:t> (TE)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a:t>
            </a:r>
            <a:r>
              <a:rPr lang="en-US" dirty="0" err="1">
                <a:solidFill>
                  <a:schemeClr val="tx2"/>
                </a:solidFill>
                <a:latin typeface="Arial" panose="020B0604020202020204" pitchFamily="34" charset="0"/>
                <a:cs typeface="Arial" panose="020B0604020202020204" pitchFamily="34" charset="0"/>
              </a:rPr>
              <a:t>Burkholderia</a:t>
            </a:r>
            <a:r>
              <a:rPr lang="en-US" dirty="0">
                <a:solidFill>
                  <a:schemeClr val="tx2"/>
                </a:solidFill>
                <a:latin typeface="Arial" panose="020B0604020202020204" pitchFamily="34" charset="0"/>
                <a:cs typeface="Arial" panose="020B0604020202020204" pitchFamily="34" charset="0"/>
              </a:rPr>
              <a:t> Mallei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T. </a:t>
            </a:r>
            <a:r>
              <a:rPr lang="en-US" dirty="0" err="1">
                <a:solidFill>
                  <a:schemeClr val="tx2"/>
                </a:solidFill>
                <a:latin typeface="Arial" panose="020B0604020202020204" pitchFamily="34" charset="0"/>
                <a:cs typeface="Arial" panose="020B0604020202020204" pitchFamily="34" charset="0"/>
              </a:rPr>
              <a:t>evansi</a:t>
            </a:r>
            <a:r>
              <a:rPr lang="en-US" dirty="0">
                <a:solidFill>
                  <a:schemeClr val="tx2"/>
                </a:solidFill>
                <a:latin typeface="Arial" panose="020B0604020202020204" pitchFamily="34" charset="0"/>
                <a:cs typeface="Arial" panose="020B0604020202020204" pitchFamily="34" charset="0"/>
              </a:rPr>
              <a:t>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a:t>
            </a:r>
            <a:r>
              <a:rPr lang="en-US" dirty="0" err="1">
                <a:solidFill>
                  <a:schemeClr val="tx2"/>
                </a:solidFill>
                <a:latin typeface="Arial" panose="020B0604020202020204" pitchFamily="34" charset="0"/>
                <a:cs typeface="Arial" panose="020B0604020202020204" pitchFamily="34" charset="0"/>
              </a:rPr>
              <a:t>Theileria</a:t>
            </a:r>
            <a:r>
              <a:rPr lang="en-US" dirty="0">
                <a:solidFill>
                  <a:schemeClr val="tx2"/>
                </a:solidFill>
                <a:latin typeface="Arial" panose="020B0604020202020204" pitchFamily="34" charset="0"/>
                <a:cs typeface="Arial" panose="020B0604020202020204" pitchFamily="34" charset="0"/>
              </a:rPr>
              <a:t> </a:t>
            </a:r>
            <a:r>
              <a:rPr lang="en-US" dirty="0" err="1">
                <a:solidFill>
                  <a:schemeClr val="tx2"/>
                </a:solidFill>
                <a:latin typeface="Arial" panose="020B0604020202020204" pitchFamily="34" charset="0"/>
                <a:cs typeface="Arial" panose="020B0604020202020204" pitchFamily="34" charset="0"/>
              </a:rPr>
              <a:t>equi</a:t>
            </a:r>
            <a:r>
              <a:rPr lang="en-US" dirty="0">
                <a:solidFill>
                  <a:schemeClr val="tx2"/>
                </a:solidFill>
                <a:latin typeface="Arial" panose="020B0604020202020204" pitchFamily="34" charset="0"/>
                <a:cs typeface="Arial" panose="020B0604020202020204" pitchFamily="34" charset="0"/>
              </a:rPr>
              <a:t> Antibody Test Kit 	</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Babesia </a:t>
            </a:r>
            <a:r>
              <a:rPr lang="en-US" dirty="0" err="1">
                <a:solidFill>
                  <a:schemeClr val="tx2"/>
                </a:solidFill>
                <a:latin typeface="Arial" panose="020B0604020202020204" pitchFamily="34" charset="0"/>
                <a:cs typeface="Arial" panose="020B0604020202020204" pitchFamily="34" charset="0"/>
              </a:rPr>
              <a:t>caballi</a:t>
            </a:r>
            <a:r>
              <a:rPr lang="en-US" dirty="0">
                <a:solidFill>
                  <a:schemeClr val="tx2"/>
                </a:solidFill>
                <a:latin typeface="Arial" panose="020B0604020202020204" pitchFamily="34" charset="0"/>
                <a:cs typeface="Arial" panose="020B0604020202020204" pitchFamily="34" charset="0"/>
              </a:rPr>
              <a:t> Antibody Test Kit</a:t>
            </a:r>
          </a:p>
          <a:p>
            <a:r>
              <a:rPr lang="en-US" dirty="0" err="1">
                <a:solidFill>
                  <a:schemeClr val="tx2"/>
                </a:solidFill>
                <a:latin typeface="Arial" panose="020B0604020202020204" pitchFamily="34" charset="0"/>
                <a:cs typeface="Arial" panose="020B0604020202020204" pitchFamily="34" charset="0"/>
              </a:rPr>
              <a:t>AsurDx</a:t>
            </a:r>
            <a:r>
              <a:rPr lang="en-US" dirty="0">
                <a:solidFill>
                  <a:schemeClr val="tx2"/>
                </a:solidFill>
                <a:latin typeface="Arial" panose="020B0604020202020204" pitchFamily="34" charset="0"/>
                <a:cs typeface="Arial" panose="020B0604020202020204" pitchFamily="34" charset="0"/>
              </a:rPr>
              <a:t>™ Equine Infectious Anemia (EIA) Antibody Test Kit</a:t>
            </a:r>
          </a:p>
          <a:p>
            <a:r>
              <a:rPr lang="en-US" dirty="0">
                <a:solidFill>
                  <a:schemeClr val="tx2"/>
                </a:solidFill>
                <a:latin typeface="Arial" panose="020B0604020202020204" pitchFamily="34" charset="0"/>
                <a:cs typeface="Arial" panose="020B0604020202020204" pitchFamily="34" charset="0"/>
              </a:rPr>
              <a:t> 	</a:t>
            </a:r>
          </a:p>
        </p:txBody>
      </p:sp>
      <p:sp>
        <p:nvSpPr>
          <p:cNvPr id="3" name="object 3">
            <a:extLst>
              <a:ext uri="{FF2B5EF4-FFF2-40B4-BE49-F238E27FC236}">
                <a16:creationId xmlns:a16="http://schemas.microsoft.com/office/drawing/2014/main" id="{A75DA8EA-B007-F8A3-DAEC-207E4A678AA8}"/>
              </a:ext>
            </a:extLst>
          </p:cNvPr>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4">
            <a:extLst>
              <a:ext uri="{FF2B5EF4-FFF2-40B4-BE49-F238E27FC236}">
                <a16:creationId xmlns:a16="http://schemas.microsoft.com/office/drawing/2014/main" id="{68B47B6F-00EE-0EC3-2A30-4EABA5D1FBD5}"/>
              </a:ext>
            </a:extLst>
          </p:cNvPr>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9" name="object 5">
            <a:extLst>
              <a:ext uri="{FF2B5EF4-FFF2-40B4-BE49-F238E27FC236}">
                <a16:creationId xmlns:a16="http://schemas.microsoft.com/office/drawing/2014/main" id="{900E0B82-002B-6E58-2001-B1A54240B065}"/>
              </a:ext>
            </a:extLst>
          </p:cNvPr>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10" name="object 8">
            <a:extLst>
              <a:ext uri="{FF2B5EF4-FFF2-40B4-BE49-F238E27FC236}">
                <a16:creationId xmlns:a16="http://schemas.microsoft.com/office/drawing/2014/main" id="{5814ABDD-F18A-D65E-9753-63E6F942CA1D}"/>
              </a:ext>
            </a:extLst>
          </p:cNvPr>
          <p:cNvPicPr/>
          <p:nvPr/>
        </p:nvPicPr>
        <p:blipFill>
          <a:blip r:embed="rId2" cstate="print"/>
          <a:stretch>
            <a:fillRect/>
          </a:stretch>
        </p:blipFill>
        <p:spPr>
          <a:xfrm>
            <a:off x="9095231" y="5026152"/>
            <a:ext cx="755903" cy="505968"/>
          </a:xfrm>
          <a:prstGeom prst="rect">
            <a:avLst/>
          </a:prstGeom>
        </p:spPr>
      </p:pic>
      <p:pic>
        <p:nvPicPr>
          <p:cNvPr id="11" name="object 9">
            <a:extLst>
              <a:ext uri="{FF2B5EF4-FFF2-40B4-BE49-F238E27FC236}">
                <a16:creationId xmlns:a16="http://schemas.microsoft.com/office/drawing/2014/main" id="{6432A3D0-1FFB-8F05-CABD-F6A9F500E49B}"/>
              </a:ext>
            </a:extLst>
          </p:cNvPr>
          <p:cNvPicPr/>
          <p:nvPr/>
        </p:nvPicPr>
        <p:blipFill>
          <a:blip r:embed="rId3" cstate="print"/>
          <a:stretch>
            <a:fillRect/>
          </a:stretch>
        </p:blipFill>
        <p:spPr>
          <a:xfrm>
            <a:off x="9095231" y="3435096"/>
            <a:ext cx="755903" cy="502919"/>
          </a:xfrm>
          <a:prstGeom prst="rect">
            <a:avLst/>
          </a:prstGeom>
        </p:spPr>
      </p:pic>
      <p:pic>
        <p:nvPicPr>
          <p:cNvPr id="12" name="object 10">
            <a:extLst>
              <a:ext uri="{FF2B5EF4-FFF2-40B4-BE49-F238E27FC236}">
                <a16:creationId xmlns:a16="http://schemas.microsoft.com/office/drawing/2014/main" id="{E6740B43-818B-D672-0B41-72749B517144}"/>
              </a:ext>
            </a:extLst>
          </p:cNvPr>
          <p:cNvPicPr/>
          <p:nvPr/>
        </p:nvPicPr>
        <p:blipFill>
          <a:blip r:embed="rId4" cstate="print"/>
          <a:stretch>
            <a:fillRect/>
          </a:stretch>
        </p:blipFill>
        <p:spPr>
          <a:xfrm>
            <a:off x="9095231" y="4245864"/>
            <a:ext cx="755903" cy="502919"/>
          </a:xfrm>
          <a:prstGeom prst="rect">
            <a:avLst/>
          </a:prstGeom>
        </p:spPr>
      </p:pic>
      <p:pic>
        <p:nvPicPr>
          <p:cNvPr id="13" name="object 11">
            <a:extLst>
              <a:ext uri="{FF2B5EF4-FFF2-40B4-BE49-F238E27FC236}">
                <a16:creationId xmlns:a16="http://schemas.microsoft.com/office/drawing/2014/main" id="{94DA2519-7952-5C36-886E-026890DFF460}"/>
              </a:ext>
            </a:extLst>
          </p:cNvPr>
          <p:cNvPicPr/>
          <p:nvPr/>
        </p:nvPicPr>
        <p:blipFill>
          <a:blip r:embed="rId5" cstate="print"/>
          <a:stretch>
            <a:fillRect/>
          </a:stretch>
        </p:blipFill>
        <p:spPr>
          <a:xfrm>
            <a:off x="9095231" y="5711952"/>
            <a:ext cx="755903" cy="502920"/>
          </a:xfrm>
          <a:prstGeom prst="rect">
            <a:avLst/>
          </a:prstGeom>
        </p:spPr>
      </p:pic>
      <p:pic>
        <p:nvPicPr>
          <p:cNvPr id="14" name="object 12">
            <a:extLst>
              <a:ext uri="{FF2B5EF4-FFF2-40B4-BE49-F238E27FC236}">
                <a16:creationId xmlns:a16="http://schemas.microsoft.com/office/drawing/2014/main" id="{86DC9767-5DE3-BA84-70B0-9C7B48443D6D}"/>
              </a:ext>
            </a:extLst>
          </p:cNvPr>
          <p:cNvPicPr/>
          <p:nvPr/>
        </p:nvPicPr>
        <p:blipFill>
          <a:blip r:embed="rId6" cstate="print"/>
          <a:stretch>
            <a:fillRect/>
          </a:stretch>
        </p:blipFill>
        <p:spPr>
          <a:xfrm>
            <a:off x="9549383" y="36576"/>
            <a:ext cx="348246" cy="2884170"/>
          </a:xfrm>
          <a:prstGeom prst="rect">
            <a:avLst/>
          </a:prstGeom>
        </p:spPr>
      </p:pic>
      <p:sp>
        <p:nvSpPr>
          <p:cNvPr id="15" name="object 13">
            <a:extLst>
              <a:ext uri="{FF2B5EF4-FFF2-40B4-BE49-F238E27FC236}">
                <a16:creationId xmlns:a16="http://schemas.microsoft.com/office/drawing/2014/main" id="{7B1DC10C-C34A-47AF-B185-A9F45FF82FFA}"/>
              </a:ext>
            </a:extLst>
          </p:cNvPr>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6" name="object 14">
            <a:extLst>
              <a:ext uri="{FF2B5EF4-FFF2-40B4-BE49-F238E27FC236}">
                <a16:creationId xmlns:a16="http://schemas.microsoft.com/office/drawing/2014/main" id="{5B1FCD8F-8B69-EAED-D5A0-D1194074CF23}"/>
              </a:ext>
            </a:extLst>
          </p:cNvPr>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7" name="object 15">
            <a:extLst>
              <a:ext uri="{FF2B5EF4-FFF2-40B4-BE49-F238E27FC236}">
                <a16:creationId xmlns:a16="http://schemas.microsoft.com/office/drawing/2014/main" id="{00F2F2CC-DD2E-8F14-706D-694A0DCAC689}"/>
              </a:ext>
            </a:extLst>
          </p:cNvPr>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8" name="object 16">
            <a:extLst>
              <a:ext uri="{FF2B5EF4-FFF2-40B4-BE49-F238E27FC236}">
                <a16:creationId xmlns:a16="http://schemas.microsoft.com/office/drawing/2014/main" id="{3771FC3C-E62A-4123-13B5-B1D0BDC20DA1}"/>
              </a:ext>
            </a:extLst>
          </p:cNvPr>
          <p:cNvGrpSpPr/>
          <p:nvPr/>
        </p:nvGrpSpPr>
        <p:grpSpPr>
          <a:xfrm>
            <a:off x="-6349" y="5894578"/>
            <a:ext cx="1031240" cy="970280"/>
            <a:chOff x="-6349" y="5894578"/>
            <a:chExt cx="1031240" cy="970280"/>
          </a:xfrm>
        </p:grpSpPr>
        <p:sp>
          <p:nvSpPr>
            <p:cNvPr id="19" name="object 17">
              <a:extLst>
                <a:ext uri="{FF2B5EF4-FFF2-40B4-BE49-F238E27FC236}">
                  <a16:creationId xmlns:a16="http://schemas.microsoft.com/office/drawing/2014/main" id="{1BD06027-0BCE-BB2C-523D-FFAC5EE5A2AF}"/>
                </a:ext>
              </a:extLst>
            </p:cNvPr>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0" name="object 18">
              <a:extLst>
                <a:ext uri="{FF2B5EF4-FFF2-40B4-BE49-F238E27FC236}">
                  <a16:creationId xmlns:a16="http://schemas.microsoft.com/office/drawing/2014/main" id="{066377CD-F19D-E7BD-2B85-AEBFE02BC5DF}"/>
                </a:ext>
              </a:extLst>
            </p:cNvPr>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1" name="object 19">
              <a:extLst>
                <a:ext uri="{FF2B5EF4-FFF2-40B4-BE49-F238E27FC236}">
                  <a16:creationId xmlns:a16="http://schemas.microsoft.com/office/drawing/2014/main" id="{3E0D0F13-4EB1-67DB-8503-6E24BC558CAB}"/>
                </a:ext>
              </a:extLst>
            </p:cNvPr>
            <p:cNvPicPr/>
            <p:nvPr/>
          </p:nvPicPr>
          <p:blipFill>
            <a:blip r:embed="rId7" cstate="print"/>
            <a:stretch>
              <a:fillRect/>
            </a:stretch>
          </p:blipFill>
          <p:spPr>
            <a:xfrm>
              <a:off x="182879" y="6092952"/>
              <a:ext cx="688848" cy="667510"/>
            </a:xfrm>
            <a:prstGeom prst="rect">
              <a:avLst/>
            </a:prstGeom>
          </p:spPr>
        </p:pic>
      </p:grpSp>
      <p:sp>
        <p:nvSpPr>
          <p:cNvPr id="22" name="object 20">
            <a:extLst>
              <a:ext uri="{FF2B5EF4-FFF2-40B4-BE49-F238E27FC236}">
                <a16:creationId xmlns:a16="http://schemas.microsoft.com/office/drawing/2014/main" id="{D1757789-7092-B829-8C71-91568486DBB3}"/>
              </a:ext>
            </a:extLst>
          </p:cNvPr>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3" name="object 21">
            <a:extLst>
              <a:ext uri="{FF2B5EF4-FFF2-40B4-BE49-F238E27FC236}">
                <a16:creationId xmlns:a16="http://schemas.microsoft.com/office/drawing/2014/main" id="{D271361E-72DD-ADFB-4C13-A261071E2BDE}"/>
              </a:ext>
            </a:extLst>
          </p:cNvPr>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24" name="object 44">
            <a:extLst>
              <a:ext uri="{FF2B5EF4-FFF2-40B4-BE49-F238E27FC236}">
                <a16:creationId xmlns:a16="http://schemas.microsoft.com/office/drawing/2014/main" id="{AA1B1036-32FD-7959-B660-2CD864E779D3}"/>
              </a:ext>
            </a:extLst>
          </p:cNvPr>
          <p:cNvPicPr/>
          <p:nvPr/>
        </p:nvPicPr>
        <p:blipFill>
          <a:blip r:embed="rId8" cstate="print"/>
          <a:stretch>
            <a:fillRect/>
          </a:stretch>
        </p:blipFill>
        <p:spPr>
          <a:xfrm>
            <a:off x="5751576" y="6385553"/>
            <a:ext cx="3694937" cy="472446"/>
          </a:xfrm>
          <a:prstGeom prst="rect">
            <a:avLst/>
          </a:prstGeom>
        </p:spPr>
      </p:pic>
      <p:sp>
        <p:nvSpPr>
          <p:cNvPr id="29" name="object 32">
            <a:extLst>
              <a:ext uri="{FF2B5EF4-FFF2-40B4-BE49-F238E27FC236}">
                <a16:creationId xmlns:a16="http://schemas.microsoft.com/office/drawing/2014/main" id="{DD3DD376-B99F-3606-7D7E-02CDA4F4D254}"/>
              </a:ext>
            </a:extLst>
          </p:cNvPr>
          <p:cNvSpPr txBox="1">
            <a:spLocks/>
          </p:cNvSpPr>
          <p:nvPr/>
        </p:nvSpPr>
        <p:spPr>
          <a:xfrm>
            <a:off x="5769877" y="6494703"/>
            <a:ext cx="3526142" cy="230832"/>
          </a:xfrm>
          <a:prstGeom prst="rect">
            <a:avLst/>
          </a:prstGeom>
        </p:spPr>
        <p:txBody>
          <a:bodyPr vert="horz" wrap="square" lIns="0" tIns="0" rIns="0" bIns="0" rtlCol="0">
            <a:spAutoFit/>
          </a:bodyPr>
          <a:lstStyle>
            <a:defPPr>
              <a:defRPr kern="0"/>
            </a:defPPr>
          </a:lstStyle>
          <a:p>
            <a:pPr marL="12700">
              <a:lnSpc>
                <a:spcPts val="1810"/>
              </a:lnSpc>
            </a:pPr>
            <a:r>
              <a:rPr lang="en-US" i="1" spc="-50">
                <a:solidFill>
                  <a:schemeClr val="bg1"/>
                </a:solidFill>
              </a:rPr>
              <a:t>Making</a:t>
            </a:r>
            <a:r>
              <a:rPr lang="en-US" i="1" spc="-95">
                <a:solidFill>
                  <a:schemeClr val="bg1"/>
                </a:solidFill>
              </a:rPr>
              <a:t> </a:t>
            </a:r>
            <a:r>
              <a:rPr lang="en-US" i="1" spc="-90">
                <a:solidFill>
                  <a:schemeClr val="bg1"/>
                </a:solidFill>
              </a:rPr>
              <a:t>Animals</a:t>
            </a:r>
            <a:r>
              <a:rPr lang="en-US" i="1" spc="-75">
                <a:solidFill>
                  <a:schemeClr val="bg1"/>
                </a:solidFill>
              </a:rPr>
              <a:t> </a:t>
            </a:r>
            <a:r>
              <a:rPr lang="en-US" i="1" spc="-55">
                <a:solidFill>
                  <a:schemeClr val="bg1"/>
                </a:solidFill>
              </a:rPr>
              <a:t>Healthier</a:t>
            </a:r>
            <a:r>
              <a:rPr lang="en-US" i="1" spc="-70">
                <a:solidFill>
                  <a:schemeClr val="bg1"/>
                </a:solidFill>
              </a:rPr>
              <a:t> </a:t>
            </a:r>
            <a:r>
              <a:rPr lang="en-US" i="1" spc="-80">
                <a:solidFill>
                  <a:schemeClr val="bg1"/>
                </a:solidFill>
              </a:rPr>
              <a:t>and</a:t>
            </a:r>
            <a:r>
              <a:rPr lang="en-US" i="1" spc="-90">
                <a:solidFill>
                  <a:schemeClr val="bg1"/>
                </a:solidFill>
              </a:rPr>
              <a:t> </a:t>
            </a:r>
            <a:r>
              <a:rPr lang="en-US" i="1" spc="-120">
                <a:solidFill>
                  <a:schemeClr val="bg1"/>
                </a:solidFill>
              </a:rPr>
              <a:t>Safer </a:t>
            </a:r>
            <a:r>
              <a:rPr lang="en-US" i="1" spc="-475">
                <a:solidFill>
                  <a:schemeClr val="bg1"/>
                </a:solidFill>
              </a:rPr>
              <a:t>®</a:t>
            </a:r>
            <a:endParaRPr lang="en-US" i="1" spc="-475" dirty="0">
              <a:solidFill>
                <a:schemeClr val="bg1"/>
              </a:solidFill>
            </a:endParaRPr>
          </a:p>
        </p:txBody>
      </p:sp>
      <p:sp>
        <p:nvSpPr>
          <p:cNvPr id="4" name="object 6">
            <a:extLst>
              <a:ext uri="{FF2B5EF4-FFF2-40B4-BE49-F238E27FC236}">
                <a16:creationId xmlns:a16="http://schemas.microsoft.com/office/drawing/2014/main" id="{CF25376B-2518-4AFB-9167-6A0174BD6FE0}"/>
              </a:ext>
            </a:extLst>
          </p:cNvPr>
          <p:cNvSpPr txBox="1">
            <a:spLocks/>
          </p:cNvSpPr>
          <p:nvPr/>
        </p:nvSpPr>
        <p:spPr>
          <a:xfrm>
            <a:off x="189687" y="100406"/>
            <a:ext cx="8997110" cy="566822"/>
          </a:xfrm>
          <a:prstGeom prst="rect">
            <a:avLst/>
          </a:prstGeom>
          <a:solidFill>
            <a:schemeClr val="bg1"/>
          </a:solidFill>
          <a:effectLst/>
        </p:spPr>
        <p:txBody>
          <a:bodyPr vert="horz" wrap="square" lIns="0" tIns="12700" rIns="0" bIns="0" rtlCol="0" anchor="b">
            <a:spAutoFit/>
          </a:bodyPr>
          <a:lstStyle>
            <a:lvl1pPr algn="ctr">
              <a:defRPr sz="4875" b="1" i="1">
                <a:solidFill>
                  <a:srgbClr val="24216C"/>
                </a:solidFill>
                <a:latin typeface="Arial-BoldItalicMT"/>
                <a:ea typeface="+mj-ea"/>
                <a:cs typeface="Arial-BoldItalicMT"/>
              </a:defRPr>
            </a:lvl1pPr>
          </a:lstStyle>
          <a:p>
            <a:pPr marL="12700" algn="l">
              <a:spcBef>
                <a:spcPts val="100"/>
              </a:spcBef>
            </a:pPr>
            <a:r>
              <a:rPr lang="en-US" sz="3600" spc="-10" dirty="0">
                <a:solidFill>
                  <a:schemeClr val="tx2"/>
                </a:solidFill>
              </a:rPr>
              <a:t>Animal Health Products – Complete List</a:t>
            </a:r>
          </a:p>
        </p:txBody>
      </p:sp>
    </p:spTree>
    <p:extLst>
      <p:ext uri="{BB962C8B-B14F-4D97-AF65-F5344CB8AC3E}">
        <p14:creationId xmlns:p14="http://schemas.microsoft.com/office/powerpoint/2010/main" val="7073094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82973" y="226430"/>
            <a:ext cx="219710" cy="2550795"/>
          </a:xfrm>
          <a:prstGeom prst="rect">
            <a:avLst/>
          </a:prstGeom>
        </p:spPr>
        <p:txBody>
          <a:bodyPr vert="vert270" wrap="square" lIns="0" tIns="14604" rIns="0" bIns="0" rtlCol="0">
            <a:spAutoFit/>
          </a:bodyPr>
          <a:lstStyle/>
          <a:p>
            <a:pPr marL="12700">
              <a:lnSpc>
                <a:spcPct val="100000"/>
              </a:lnSpc>
              <a:spcBef>
                <a:spcPts val="114"/>
              </a:spcBef>
            </a:pPr>
            <a:r>
              <a:rPr sz="1250" spc="-30" dirty="0">
                <a:solidFill>
                  <a:srgbClr val="FFFFFF"/>
                </a:solidFill>
                <a:latin typeface="Tahoma"/>
                <a:cs typeface="Tahoma"/>
              </a:rPr>
              <a:t>P</a:t>
            </a:r>
            <a:r>
              <a:rPr sz="1250" spc="-9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spc="-35" dirty="0">
                <a:solidFill>
                  <a:srgbClr val="FFFFFF"/>
                </a:solidFill>
                <a:latin typeface="Tahoma"/>
                <a:cs typeface="Tahoma"/>
              </a:rPr>
              <a:t>e</a:t>
            </a:r>
            <a:r>
              <a:rPr sz="1250" spc="-85" dirty="0">
                <a:solidFill>
                  <a:srgbClr val="FFFFFF"/>
                </a:solidFill>
                <a:latin typeface="Tahoma"/>
                <a:cs typeface="Tahoma"/>
              </a:rPr>
              <a:t> </a:t>
            </a:r>
            <a:r>
              <a:rPr sz="1250" spc="-30" dirty="0">
                <a:solidFill>
                  <a:srgbClr val="FFFFFF"/>
                </a:solidFill>
                <a:latin typeface="Tahoma"/>
                <a:cs typeface="Tahoma"/>
              </a:rPr>
              <a:t>n</a:t>
            </a:r>
            <a:r>
              <a:rPr sz="1250" spc="-75"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5" dirty="0">
                <a:solidFill>
                  <a:srgbClr val="FFFFFF"/>
                </a:solidFill>
                <a:latin typeface="Tahoma"/>
                <a:cs typeface="Tahoma"/>
              </a:rPr>
              <a:t>a</a:t>
            </a:r>
            <a:r>
              <a:rPr sz="1250" spc="-105" dirty="0">
                <a:solidFill>
                  <a:srgbClr val="FFFFFF"/>
                </a:solidFill>
                <a:latin typeface="Tahoma"/>
                <a:cs typeface="Tahoma"/>
              </a:rPr>
              <a:t> </a:t>
            </a:r>
            <a:r>
              <a:rPr sz="1250" dirty="0">
                <a:solidFill>
                  <a:srgbClr val="FFFFFF"/>
                </a:solidFill>
                <a:latin typeface="Tahoma"/>
                <a:cs typeface="Tahoma"/>
              </a:rPr>
              <a:t>l</a:t>
            </a:r>
            <a:r>
              <a:rPr sz="1250" spc="60" dirty="0">
                <a:solidFill>
                  <a:srgbClr val="FFFFFF"/>
                </a:solidFill>
                <a:latin typeface="Tahoma"/>
                <a:cs typeface="Tahoma"/>
              </a:rPr>
              <a:t>  </a:t>
            </a:r>
            <a:r>
              <a:rPr sz="1250" spc="-40" dirty="0">
                <a:solidFill>
                  <a:srgbClr val="FFFFFF"/>
                </a:solidFill>
                <a:latin typeface="Tahoma"/>
                <a:cs typeface="Tahoma"/>
              </a:rPr>
              <a:t>C</a:t>
            </a:r>
            <a:r>
              <a:rPr sz="1250" spc="-7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spc="-20" dirty="0">
                <a:solidFill>
                  <a:srgbClr val="FFFFFF"/>
                </a:solidFill>
                <a:latin typeface="Tahoma"/>
                <a:cs typeface="Tahoma"/>
              </a:rPr>
              <a:t>l</a:t>
            </a:r>
            <a:r>
              <a:rPr sz="1250" spc="-85" dirty="0">
                <a:solidFill>
                  <a:srgbClr val="FFFFFF"/>
                </a:solidFill>
                <a:latin typeface="Tahoma"/>
                <a:cs typeface="Tahoma"/>
              </a:rPr>
              <a:t> </a:t>
            </a:r>
            <a:r>
              <a:rPr sz="1250" spc="-30" dirty="0">
                <a:solidFill>
                  <a:srgbClr val="FFFFFF"/>
                </a:solidFill>
                <a:latin typeface="Tahoma"/>
                <a:cs typeface="Tahoma"/>
              </a:rPr>
              <a:t>a</a:t>
            </a:r>
            <a:r>
              <a:rPr sz="1250" spc="-85" dirty="0">
                <a:solidFill>
                  <a:srgbClr val="FFFFFF"/>
                </a:solidFill>
                <a:latin typeface="Tahoma"/>
                <a:cs typeface="Tahoma"/>
              </a:rPr>
              <a:t> </a:t>
            </a:r>
            <a:r>
              <a:rPr sz="1250" dirty="0">
                <a:solidFill>
                  <a:srgbClr val="FFFFFF"/>
                </a:solidFill>
                <a:latin typeface="Tahoma"/>
                <a:cs typeface="Tahoma"/>
              </a:rPr>
              <a:t>b</a:t>
            </a:r>
            <a:r>
              <a:rPr sz="1250" spc="-7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25" dirty="0">
                <a:solidFill>
                  <a:srgbClr val="FFFFFF"/>
                </a:solidFill>
                <a:latin typeface="Tahoma"/>
                <a:cs typeface="Tahoma"/>
              </a:rPr>
              <a:t>r</a:t>
            </a:r>
            <a:r>
              <a:rPr sz="1250" spc="-100" dirty="0">
                <a:solidFill>
                  <a:srgbClr val="FFFFFF"/>
                </a:solidFill>
                <a:latin typeface="Tahoma"/>
                <a:cs typeface="Tahoma"/>
              </a:rPr>
              <a:t> </a:t>
            </a:r>
            <a:r>
              <a:rPr sz="1250" spc="-30" dirty="0">
                <a:solidFill>
                  <a:srgbClr val="FFFFFF"/>
                </a:solidFill>
                <a:latin typeface="Tahoma"/>
                <a:cs typeface="Tahoma"/>
              </a:rPr>
              <a:t>a</a:t>
            </a:r>
            <a:r>
              <a:rPr sz="1250" spc="-85" dirty="0">
                <a:solidFill>
                  <a:srgbClr val="FFFFFF"/>
                </a:solidFill>
                <a:latin typeface="Tahoma"/>
                <a:cs typeface="Tahoma"/>
              </a:rPr>
              <a:t> </a:t>
            </a:r>
            <a:r>
              <a:rPr sz="1250" spc="-20" dirty="0">
                <a:solidFill>
                  <a:srgbClr val="FFFFFF"/>
                </a:solidFill>
                <a:latin typeface="Tahoma"/>
                <a:cs typeface="Tahoma"/>
              </a:rPr>
              <a:t>t</a:t>
            </a:r>
            <a:r>
              <a:rPr sz="1250" spc="-95" dirty="0">
                <a:solidFill>
                  <a:srgbClr val="FFFFFF"/>
                </a:solidFill>
                <a:latin typeface="Tahoma"/>
                <a:cs typeface="Tahoma"/>
              </a:rPr>
              <a:t> </a:t>
            </a:r>
            <a:r>
              <a:rPr sz="1250" spc="-20" dirty="0">
                <a:solidFill>
                  <a:srgbClr val="FFFFFF"/>
                </a:solidFill>
                <a:latin typeface="Tahoma"/>
                <a:cs typeface="Tahoma"/>
              </a:rPr>
              <a:t>i</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5" dirty="0">
                <a:solidFill>
                  <a:srgbClr val="FFFFFF"/>
                </a:solidFill>
                <a:latin typeface="Tahoma"/>
                <a:cs typeface="Tahoma"/>
              </a:rPr>
              <a:t>n</a:t>
            </a:r>
            <a:r>
              <a:rPr sz="1250" spc="-100" dirty="0">
                <a:solidFill>
                  <a:srgbClr val="FFFFFF"/>
                </a:solidFill>
                <a:latin typeface="Tahoma"/>
                <a:cs typeface="Tahoma"/>
              </a:rPr>
              <a:t> </a:t>
            </a:r>
            <a:r>
              <a:rPr sz="1250" spc="-20" dirty="0">
                <a:solidFill>
                  <a:srgbClr val="FFFFFF"/>
                </a:solidFill>
                <a:latin typeface="Tahoma"/>
                <a:cs typeface="Tahoma"/>
              </a:rPr>
              <a:t>.</a:t>
            </a:r>
            <a:r>
              <a:rPr sz="1250" spc="-85"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3" name="object 3"/>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4" name="object 4"/>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5" name="object 5"/>
          <p:cNvGrpSpPr/>
          <p:nvPr/>
        </p:nvGrpSpPr>
        <p:grpSpPr>
          <a:xfrm>
            <a:off x="-6349" y="5894578"/>
            <a:ext cx="1031240" cy="970280"/>
            <a:chOff x="-6349" y="5894578"/>
            <a:chExt cx="1031240" cy="970280"/>
          </a:xfrm>
        </p:grpSpPr>
        <p:sp>
          <p:nvSpPr>
            <p:cNvPr id="6" name="object 6"/>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7" name="object 7"/>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8" name="object 8"/>
            <p:cNvPicPr/>
            <p:nvPr/>
          </p:nvPicPr>
          <p:blipFill>
            <a:blip r:embed="rId2" cstate="print"/>
            <a:stretch>
              <a:fillRect/>
            </a:stretch>
          </p:blipFill>
          <p:spPr>
            <a:xfrm>
              <a:off x="182879" y="6092952"/>
              <a:ext cx="688848" cy="667510"/>
            </a:xfrm>
            <a:prstGeom prst="rect">
              <a:avLst/>
            </a:prstGeom>
          </p:spPr>
        </p:pic>
      </p:grpSp>
      <p:sp>
        <p:nvSpPr>
          <p:cNvPr id="9" name="object 9"/>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10" name="object 10"/>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sp>
        <p:nvSpPr>
          <p:cNvPr id="14" name="object 14"/>
          <p:cNvSpPr/>
          <p:nvPr/>
        </p:nvSpPr>
        <p:spPr>
          <a:xfrm>
            <a:off x="8633459" y="742187"/>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pic>
        <p:nvPicPr>
          <p:cNvPr id="15" name="object 15"/>
          <p:cNvPicPr/>
          <p:nvPr/>
        </p:nvPicPr>
        <p:blipFill>
          <a:blip r:embed="rId3" cstate="print"/>
          <a:stretch>
            <a:fillRect/>
          </a:stretch>
        </p:blipFill>
        <p:spPr>
          <a:xfrm>
            <a:off x="5751576" y="6385553"/>
            <a:ext cx="3694937" cy="472446"/>
          </a:xfrm>
          <a:prstGeom prst="rect">
            <a:avLst/>
          </a:prstGeom>
        </p:spPr>
      </p:pic>
      <p:sp>
        <p:nvSpPr>
          <p:cNvPr id="12" name="object 2">
            <a:extLst>
              <a:ext uri="{FF2B5EF4-FFF2-40B4-BE49-F238E27FC236}">
                <a16:creationId xmlns:a16="http://schemas.microsoft.com/office/drawing/2014/main" id="{655B8446-FC46-81BD-9D11-6E9D223CAA41}"/>
              </a:ext>
            </a:extLst>
          </p:cNvPr>
          <p:cNvSpPr txBox="1"/>
          <p:nvPr/>
        </p:nvSpPr>
        <p:spPr>
          <a:xfrm>
            <a:off x="9585106" y="213107"/>
            <a:ext cx="215444" cy="2616325"/>
          </a:xfrm>
          <a:prstGeom prst="rect">
            <a:avLst/>
          </a:prstGeom>
          <a:solidFill>
            <a:srgbClr val="FFC000"/>
          </a:solidFill>
        </p:spPr>
        <p:txBody>
          <a:bodyPr vert="vert270" wrap="square" lIns="0" tIns="14604" rIns="0" bIns="0" rtlCol="0">
            <a:spAutoFit/>
          </a:bodyPr>
          <a:lstStyle/>
          <a:p>
            <a:pPr marL="12700">
              <a:lnSpc>
                <a:spcPct val="100000"/>
              </a:lnSpc>
              <a:spcBef>
                <a:spcPts val="114"/>
              </a:spcBef>
            </a:pPr>
            <a:r>
              <a:rPr lang="en-US" sz="1400" i="1" spc="-30" dirty="0">
                <a:solidFill>
                  <a:srgbClr val="FFFFFF"/>
                </a:solidFill>
                <a:effectLst>
                  <a:outerShdw blurRad="157389" dist="64163" dir="5400000" algn="t" rotWithShape="0">
                    <a:prstClr val="black">
                      <a:alpha val="55000"/>
                    </a:prstClr>
                  </a:outerShdw>
                </a:effectLst>
                <a:latin typeface="Tahoma"/>
                <a:cs typeface="Tahoma"/>
              </a:rPr>
              <a:t>Immunoassay Biotechnology</a:t>
            </a:r>
            <a:endParaRPr sz="1400" i="1" dirty="0">
              <a:effectLst>
                <a:outerShdw blurRad="157389" dist="64163" dir="5400000" algn="t" rotWithShape="0">
                  <a:prstClr val="black">
                    <a:alpha val="55000"/>
                  </a:prstClr>
                </a:outerShdw>
              </a:effectLst>
              <a:latin typeface="Tahoma"/>
              <a:cs typeface="Tahoma"/>
            </a:endParaRPr>
          </a:p>
        </p:txBody>
      </p:sp>
      <p:sp>
        <p:nvSpPr>
          <p:cNvPr id="13" name="object 32">
            <a:extLst>
              <a:ext uri="{FF2B5EF4-FFF2-40B4-BE49-F238E27FC236}">
                <a16:creationId xmlns:a16="http://schemas.microsoft.com/office/drawing/2014/main" id="{AB237912-3FEE-6930-6E07-A6342D23DACF}"/>
              </a:ext>
            </a:extLst>
          </p:cNvPr>
          <p:cNvSpPr txBox="1">
            <a:spLocks noGrp="1"/>
          </p:cNvSpPr>
          <p:nvPr>
            <p:ph type="ftr" sz="quarter" idx="5"/>
          </p:nvPr>
        </p:nvSpPr>
        <p:spPr>
          <a:xfrm>
            <a:off x="5769877" y="6494703"/>
            <a:ext cx="3526142" cy="230832"/>
          </a:xfrm>
          <a:prstGeom prst="rect">
            <a:avLst/>
          </a:prstGeom>
        </p:spPr>
        <p:txBody>
          <a:bodyPr vert="horz" wrap="square" lIns="0" tIns="0" rIns="0" bIns="0" rtlCol="0">
            <a:spAutoFit/>
          </a:bodyPr>
          <a:lstStyle/>
          <a:p>
            <a:pPr marL="12700">
              <a:lnSpc>
                <a:spcPts val="1810"/>
              </a:lnSpc>
            </a:pPr>
            <a:r>
              <a:rPr spc="-50" dirty="0"/>
              <a:t>Making</a:t>
            </a:r>
            <a:r>
              <a:rPr spc="-95" dirty="0"/>
              <a:t> </a:t>
            </a:r>
            <a:r>
              <a:rPr spc="-90" dirty="0"/>
              <a:t>Animals</a:t>
            </a:r>
            <a:r>
              <a:rPr spc="-75" dirty="0"/>
              <a:t> </a:t>
            </a:r>
            <a:r>
              <a:rPr spc="-55" dirty="0"/>
              <a:t>Healt</a:t>
            </a:r>
            <a:r>
              <a:rPr lang="en-US" spc="-55" dirty="0"/>
              <a:t>h</a:t>
            </a:r>
            <a:r>
              <a:rPr spc="-55" dirty="0"/>
              <a:t>ier</a:t>
            </a:r>
            <a:r>
              <a:rPr spc="-70" dirty="0"/>
              <a:t> </a:t>
            </a:r>
            <a:r>
              <a:rPr spc="-80" dirty="0"/>
              <a:t>and</a:t>
            </a:r>
            <a:r>
              <a:rPr spc="-90" dirty="0"/>
              <a:t> </a:t>
            </a:r>
            <a:r>
              <a:rPr spc="-120" dirty="0"/>
              <a:t>Safer </a:t>
            </a:r>
            <a:r>
              <a:rPr spc="-475" dirty="0"/>
              <a:t>®</a:t>
            </a:r>
          </a:p>
        </p:txBody>
      </p:sp>
      <p:pic>
        <p:nvPicPr>
          <p:cNvPr id="16" name="Picture 15">
            <a:extLst>
              <a:ext uri="{FF2B5EF4-FFF2-40B4-BE49-F238E27FC236}">
                <a16:creationId xmlns:a16="http://schemas.microsoft.com/office/drawing/2014/main" id="{D4EE3872-683E-535E-2CBC-1CBABCCE4551}"/>
              </a:ext>
            </a:extLst>
          </p:cNvPr>
          <p:cNvPicPr>
            <a:picLocks noChangeAspect="1"/>
          </p:cNvPicPr>
          <p:nvPr/>
        </p:nvPicPr>
        <p:blipFill rotWithShape="1">
          <a:blip r:embed="rId4"/>
          <a:srcRect l="13292" t="258" r="5382" b="-258"/>
          <a:stretch/>
        </p:blipFill>
        <p:spPr>
          <a:xfrm>
            <a:off x="-3509" y="-63500"/>
            <a:ext cx="9909509" cy="6965950"/>
          </a:xfrm>
          <a:prstGeom prst="rect">
            <a:avLst/>
          </a:prstGeom>
        </p:spPr>
      </p:pic>
      <p:sp>
        <p:nvSpPr>
          <p:cNvPr id="17" name="Metin kutusu 16">
            <a:extLst>
              <a:ext uri="{FF2B5EF4-FFF2-40B4-BE49-F238E27FC236}">
                <a16:creationId xmlns:a16="http://schemas.microsoft.com/office/drawing/2014/main" id="{79D87098-B7F9-5BCC-3C0D-A96CDD701C73}"/>
              </a:ext>
            </a:extLst>
          </p:cNvPr>
          <p:cNvSpPr txBox="1"/>
          <p:nvPr/>
        </p:nvSpPr>
        <p:spPr>
          <a:xfrm>
            <a:off x="1923398" y="1242625"/>
            <a:ext cx="5849002" cy="769441"/>
          </a:xfrm>
          <a:prstGeom prst="rect">
            <a:avLst/>
          </a:prstGeom>
          <a:noFill/>
        </p:spPr>
        <p:txBody>
          <a:bodyPr wrap="square">
            <a:spAutoFit/>
          </a:bodyPr>
          <a:lstStyle/>
          <a:p>
            <a:r>
              <a:rPr lang="tr-TR" sz="44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Thank you </a:t>
            </a:r>
            <a:r>
              <a:rPr lang="tr-TR" sz="4400" b="1" dirty="0" err="1">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very</a:t>
            </a:r>
            <a:r>
              <a:rPr lang="tr-TR" sz="44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 </a:t>
            </a:r>
            <a:r>
              <a:rPr lang="tr-TR" sz="4400" b="1" dirty="0" err="1" smtClean="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much</a:t>
            </a:r>
            <a:r>
              <a:rPr lang="tr-TR" sz="4400" b="1" dirty="0" smtClean="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a:t>
            </a:r>
            <a:r>
              <a:rPr lang="tr-TR" sz="44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  </a:t>
            </a:r>
            <a:endParaRPr lang="tr-TR" sz="44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574673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8"/>
          <p:cNvSpPr txBox="1">
            <a:spLocks noGrp="1"/>
          </p:cNvSpPr>
          <p:nvPr>
            <p:ph type="title"/>
          </p:nvPr>
        </p:nvSpPr>
        <p:spPr>
          <a:xfrm>
            <a:off x="189687" y="100406"/>
            <a:ext cx="3048635" cy="574675"/>
          </a:xfrm>
          <a:prstGeom prst="rect">
            <a:avLst/>
          </a:prstGeom>
        </p:spPr>
        <p:txBody>
          <a:bodyPr vert="horz" wrap="square" lIns="0" tIns="12700" rIns="0" bIns="0" rtlCol="0">
            <a:spAutoFit/>
          </a:bodyPr>
          <a:lstStyle/>
          <a:p>
            <a:pPr marL="12700">
              <a:lnSpc>
                <a:spcPct val="100000"/>
              </a:lnSpc>
              <a:spcBef>
                <a:spcPts val="100"/>
              </a:spcBef>
            </a:pPr>
            <a:r>
              <a:rPr spc="-10" dirty="0">
                <a:solidFill>
                  <a:schemeClr val="tx2"/>
                </a:solidFill>
              </a:rPr>
              <a:t>Headquarters</a:t>
            </a:r>
          </a:p>
        </p:txBody>
      </p:sp>
      <p:pic>
        <p:nvPicPr>
          <p:cNvPr id="2" name="object 2"/>
          <p:cNvPicPr/>
          <p:nvPr/>
        </p:nvPicPr>
        <p:blipFill>
          <a:blip r:embed="rId2" cstate="print"/>
          <a:stretch>
            <a:fillRect/>
          </a:stretch>
        </p:blipFill>
        <p:spPr>
          <a:xfrm>
            <a:off x="192023" y="3800855"/>
            <a:ext cx="2520696" cy="1895856"/>
          </a:xfrm>
          <a:prstGeom prst="rect">
            <a:avLst/>
          </a:prstGeom>
        </p:spPr>
      </p:pic>
      <p:pic>
        <p:nvPicPr>
          <p:cNvPr id="3" name="object 3"/>
          <p:cNvPicPr/>
          <p:nvPr/>
        </p:nvPicPr>
        <p:blipFill>
          <a:blip r:embed="rId3" cstate="print"/>
          <a:stretch>
            <a:fillRect/>
          </a:stretch>
        </p:blipFill>
        <p:spPr>
          <a:xfrm>
            <a:off x="225552" y="1203960"/>
            <a:ext cx="4011167" cy="1917192"/>
          </a:xfrm>
          <a:prstGeom prst="rect">
            <a:avLst/>
          </a:prstGeom>
        </p:spPr>
      </p:pic>
      <p:sp>
        <p:nvSpPr>
          <p:cNvPr id="4" name="object 4"/>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5"/>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6" name="object 6"/>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9" name="object 9"/>
          <p:cNvPicPr/>
          <p:nvPr/>
        </p:nvPicPr>
        <p:blipFill>
          <a:blip r:embed="rId4" cstate="print"/>
          <a:stretch>
            <a:fillRect/>
          </a:stretch>
        </p:blipFill>
        <p:spPr>
          <a:xfrm>
            <a:off x="9095231" y="5026152"/>
            <a:ext cx="755903" cy="505968"/>
          </a:xfrm>
          <a:prstGeom prst="rect">
            <a:avLst/>
          </a:prstGeom>
        </p:spPr>
      </p:pic>
      <p:pic>
        <p:nvPicPr>
          <p:cNvPr id="10" name="object 10"/>
          <p:cNvPicPr/>
          <p:nvPr/>
        </p:nvPicPr>
        <p:blipFill>
          <a:blip r:embed="rId5" cstate="print"/>
          <a:stretch>
            <a:fillRect/>
          </a:stretch>
        </p:blipFill>
        <p:spPr>
          <a:xfrm>
            <a:off x="9095231" y="3435096"/>
            <a:ext cx="755903" cy="502919"/>
          </a:xfrm>
          <a:prstGeom prst="rect">
            <a:avLst/>
          </a:prstGeom>
        </p:spPr>
      </p:pic>
      <p:pic>
        <p:nvPicPr>
          <p:cNvPr id="11" name="object 11"/>
          <p:cNvPicPr/>
          <p:nvPr/>
        </p:nvPicPr>
        <p:blipFill>
          <a:blip r:embed="rId6" cstate="print"/>
          <a:stretch>
            <a:fillRect/>
          </a:stretch>
        </p:blipFill>
        <p:spPr>
          <a:xfrm>
            <a:off x="9095231" y="4245864"/>
            <a:ext cx="755903" cy="502919"/>
          </a:xfrm>
          <a:prstGeom prst="rect">
            <a:avLst/>
          </a:prstGeom>
        </p:spPr>
      </p:pic>
      <p:pic>
        <p:nvPicPr>
          <p:cNvPr id="12" name="object 12"/>
          <p:cNvPicPr/>
          <p:nvPr/>
        </p:nvPicPr>
        <p:blipFill>
          <a:blip r:embed="rId7" cstate="print"/>
          <a:stretch>
            <a:fillRect/>
          </a:stretch>
        </p:blipFill>
        <p:spPr>
          <a:xfrm>
            <a:off x="9095231" y="5711952"/>
            <a:ext cx="755903" cy="502920"/>
          </a:xfrm>
          <a:prstGeom prst="rect">
            <a:avLst/>
          </a:prstGeom>
        </p:spPr>
      </p:pic>
      <p:pic>
        <p:nvPicPr>
          <p:cNvPr id="13" name="object 13"/>
          <p:cNvPicPr/>
          <p:nvPr/>
        </p:nvPicPr>
        <p:blipFill>
          <a:blip r:embed="rId8" cstate="print"/>
          <a:stretch>
            <a:fillRect/>
          </a:stretch>
        </p:blipFill>
        <p:spPr>
          <a:xfrm>
            <a:off x="9549383" y="6095"/>
            <a:ext cx="348246" cy="1753362"/>
          </a:xfrm>
          <a:prstGeom prst="rect">
            <a:avLst/>
          </a:prstGeom>
        </p:spPr>
      </p:pic>
      <p:sp>
        <p:nvSpPr>
          <p:cNvPr id="14" name="object 14"/>
          <p:cNvSpPr txBox="1"/>
          <p:nvPr/>
        </p:nvSpPr>
        <p:spPr>
          <a:xfrm>
            <a:off x="9582973" y="146471"/>
            <a:ext cx="219710" cy="1529715"/>
          </a:xfrm>
          <a:prstGeom prst="rect">
            <a:avLst/>
          </a:prstGeom>
        </p:spPr>
        <p:txBody>
          <a:bodyPr vert="vert270" wrap="square" lIns="0" tIns="14604" rIns="0" bIns="0" rtlCol="0">
            <a:spAutoFit/>
          </a:bodyPr>
          <a:lstStyle/>
          <a:p>
            <a:pPr marL="12700">
              <a:lnSpc>
                <a:spcPct val="100000"/>
              </a:lnSpc>
              <a:spcBef>
                <a:spcPts val="114"/>
              </a:spcBef>
            </a:pPr>
            <a:r>
              <a:rPr sz="1250" spc="-40" dirty="0">
                <a:solidFill>
                  <a:srgbClr val="FFFFFF"/>
                </a:solidFill>
                <a:latin typeface="Tahoma"/>
                <a:cs typeface="Tahoma"/>
              </a:rPr>
              <a:t>H</a:t>
            </a:r>
            <a:r>
              <a:rPr sz="1250" spc="-70" dirty="0">
                <a:solidFill>
                  <a:srgbClr val="FFFFFF"/>
                </a:solidFill>
                <a:latin typeface="Tahoma"/>
                <a:cs typeface="Tahoma"/>
              </a:rPr>
              <a:t> </a:t>
            </a:r>
            <a:r>
              <a:rPr sz="1250" spc="-35" dirty="0">
                <a:solidFill>
                  <a:srgbClr val="FFFFFF"/>
                </a:solidFill>
                <a:latin typeface="Tahoma"/>
                <a:cs typeface="Tahoma"/>
              </a:rPr>
              <a:t>e</a:t>
            </a:r>
            <a:r>
              <a:rPr sz="1250" spc="-85" dirty="0">
                <a:solidFill>
                  <a:srgbClr val="FFFFFF"/>
                </a:solidFill>
                <a:latin typeface="Tahoma"/>
                <a:cs typeface="Tahoma"/>
              </a:rPr>
              <a:t> </a:t>
            </a:r>
            <a:r>
              <a:rPr sz="1250" spc="-35" dirty="0">
                <a:solidFill>
                  <a:srgbClr val="FFFFFF"/>
                </a:solidFill>
                <a:latin typeface="Tahoma"/>
                <a:cs typeface="Tahoma"/>
              </a:rPr>
              <a:t>a</a:t>
            </a:r>
            <a:r>
              <a:rPr sz="1250" spc="-85" dirty="0">
                <a:solidFill>
                  <a:srgbClr val="FFFFFF"/>
                </a:solidFill>
                <a:latin typeface="Tahoma"/>
                <a:cs typeface="Tahoma"/>
              </a:rPr>
              <a:t> </a:t>
            </a:r>
            <a:r>
              <a:rPr sz="1250" spc="-30" dirty="0">
                <a:solidFill>
                  <a:srgbClr val="FFFFFF"/>
                </a:solidFill>
                <a:latin typeface="Tahoma"/>
                <a:cs typeface="Tahoma"/>
              </a:rPr>
              <a:t>d</a:t>
            </a:r>
            <a:r>
              <a:rPr sz="1250" spc="-70" dirty="0">
                <a:solidFill>
                  <a:srgbClr val="FFFFFF"/>
                </a:solidFill>
                <a:latin typeface="Tahoma"/>
                <a:cs typeface="Tahoma"/>
              </a:rPr>
              <a:t> </a:t>
            </a:r>
            <a:r>
              <a:rPr sz="1250" spc="-30" dirty="0">
                <a:solidFill>
                  <a:srgbClr val="FFFFFF"/>
                </a:solidFill>
                <a:latin typeface="Tahoma"/>
                <a:cs typeface="Tahoma"/>
              </a:rPr>
              <a:t>q</a:t>
            </a:r>
            <a:r>
              <a:rPr sz="1250" spc="-70" dirty="0">
                <a:solidFill>
                  <a:srgbClr val="FFFFFF"/>
                </a:solidFill>
                <a:latin typeface="Tahoma"/>
                <a:cs typeface="Tahoma"/>
              </a:rPr>
              <a:t> </a:t>
            </a:r>
            <a:r>
              <a:rPr sz="1250" spc="-30" dirty="0">
                <a:solidFill>
                  <a:srgbClr val="FFFFFF"/>
                </a:solidFill>
                <a:latin typeface="Tahoma"/>
                <a:cs typeface="Tahoma"/>
              </a:rPr>
              <a:t>u</a:t>
            </a:r>
            <a:r>
              <a:rPr sz="1250" spc="-75" dirty="0">
                <a:solidFill>
                  <a:srgbClr val="FFFFFF"/>
                </a:solidFill>
                <a:latin typeface="Tahoma"/>
                <a:cs typeface="Tahoma"/>
              </a:rPr>
              <a:t> </a:t>
            </a:r>
            <a:r>
              <a:rPr sz="1250" spc="-35" dirty="0">
                <a:solidFill>
                  <a:srgbClr val="FFFFFF"/>
                </a:solidFill>
                <a:latin typeface="Tahoma"/>
                <a:cs typeface="Tahoma"/>
              </a:rPr>
              <a:t>a</a:t>
            </a:r>
            <a:r>
              <a:rPr sz="1250" spc="-105" dirty="0">
                <a:solidFill>
                  <a:srgbClr val="FFFFFF"/>
                </a:solidFill>
                <a:latin typeface="Tahoma"/>
                <a:cs typeface="Tahoma"/>
              </a:rPr>
              <a:t> </a:t>
            </a:r>
            <a:r>
              <a:rPr sz="1250" spc="-20" dirty="0">
                <a:solidFill>
                  <a:srgbClr val="FFFFFF"/>
                </a:solidFill>
                <a:latin typeface="Tahoma"/>
                <a:cs typeface="Tahoma"/>
              </a:rPr>
              <a:t>r</a:t>
            </a:r>
            <a:r>
              <a:rPr sz="1250" spc="-75" dirty="0">
                <a:solidFill>
                  <a:srgbClr val="FFFFFF"/>
                </a:solidFill>
                <a:latin typeface="Tahoma"/>
                <a:cs typeface="Tahoma"/>
              </a:rPr>
              <a:t> </a:t>
            </a:r>
            <a:r>
              <a:rPr sz="1250" spc="-25" dirty="0">
                <a:solidFill>
                  <a:srgbClr val="FFFFFF"/>
                </a:solidFill>
                <a:latin typeface="Tahoma"/>
                <a:cs typeface="Tahoma"/>
              </a:rPr>
              <a:t>t</a:t>
            </a:r>
            <a:r>
              <a:rPr sz="1250" spc="-95" dirty="0">
                <a:solidFill>
                  <a:srgbClr val="FFFFFF"/>
                </a:solidFill>
                <a:latin typeface="Tahoma"/>
                <a:cs typeface="Tahoma"/>
              </a:rPr>
              <a:t> </a:t>
            </a:r>
            <a:r>
              <a:rPr sz="1250" spc="-35" dirty="0">
                <a:solidFill>
                  <a:srgbClr val="FFFFFF"/>
                </a:solidFill>
                <a:latin typeface="Tahoma"/>
                <a:cs typeface="Tahoma"/>
              </a:rPr>
              <a:t>e</a:t>
            </a:r>
            <a:r>
              <a:rPr sz="1250" spc="-85" dirty="0">
                <a:solidFill>
                  <a:srgbClr val="FFFFFF"/>
                </a:solidFill>
                <a:latin typeface="Tahoma"/>
                <a:cs typeface="Tahoma"/>
              </a:rPr>
              <a:t> </a:t>
            </a:r>
            <a:r>
              <a:rPr sz="1250" spc="-20" dirty="0">
                <a:solidFill>
                  <a:srgbClr val="FFFFFF"/>
                </a:solidFill>
                <a:latin typeface="Tahoma"/>
                <a:cs typeface="Tahoma"/>
              </a:rPr>
              <a:t>r</a:t>
            </a:r>
            <a:r>
              <a:rPr sz="1250" spc="-80" dirty="0">
                <a:solidFill>
                  <a:srgbClr val="FFFFFF"/>
                </a:solidFill>
                <a:latin typeface="Tahoma"/>
                <a:cs typeface="Tahoma"/>
              </a:rPr>
              <a:t> </a:t>
            </a:r>
            <a:r>
              <a:rPr sz="1250" spc="-30" dirty="0">
                <a:solidFill>
                  <a:srgbClr val="FFFFFF"/>
                </a:solidFill>
                <a:latin typeface="Tahoma"/>
                <a:cs typeface="Tahoma"/>
              </a:rPr>
              <a:t>s</a:t>
            </a:r>
            <a:r>
              <a:rPr sz="1250" spc="-8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5" name="object 15"/>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6" name="object 16"/>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7" name="object 17"/>
          <p:cNvGrpSpPr/>
          <p:nvPr/>
        </p:nvGrpSpPr>
        <p:grpSpPr>
          <a:xfrm>
            <a:off x="-6349" y="5894578"/>
            <a:ext cx="1031240" cy="970280"/>
            <a:chOff x="-6349" y="5894578"/>
            <a:chExt cx="1031240" cy="970280"/>
          </a:xfrm>
        </p:grpSpPr>
        <p:sp>
          <p:nvSpPr>
            <p:cNvPr id="18" name="object 18"/>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19" name="object 19"/>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0" name="object 20"/>
            <p:cNvPicPr/>
            <p:nvPr/>
          </p:nvPicPr>
          <p:blipFill>
            <a:blip r:embed="rId9" cstate="print"/>
            <a:stretch>
              <a:fillRect/>
            </a:stretch>
          </p:blipFill>
          <p:spPr>
            <a:xfrm>
              <a:off x="182879" y="6092952"/>
              <a:ext cx="688848" cy="667510"/>
            </a:xfrm>
            <a:prstGeom prst="rect">
              <a:avLst/>
            </a:prstGeom>
          </p:spPr>
        </p:pic>
      </p:grpSp>
      <p:sp>
        <p:nvSpPr>
          <p:cNvPr id="21" name="object 21"/>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2" name="object 22"/>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sp>
        <p:nvSpPr>
          <p:cNvPr id="23" name="object 23"/>
          <p:cNvSpPr txBox="1"/>
          <p:nvPr/>
        </p:nvSpPr>
        <p:spPr>
          <a:xfrm>
            <a:off x="4386453" y="2690825"/>
            <a:ext cx="4297551" cy="443070"/>
          </a:xfrm>
          <a:prstGeom prst="rect">
            <a:avLst/>
          </a:prstGeom>
        </p:spPr>
        <p:txBody>
          <a:bodyPr vert="horz" wrap="square" lIns="0" tIns="12065" rIns="0" bIns="0" rtlCol="0">
            <a:spAutoFit/>
          </a:bodyPr>
          <a:lstStyle/>
          <a:p>
            <a:pPr marL="12700">
              <a:lnSpc>
                <a:spcPct val="100000"/>
              </a:lnSpc>
              <a:spcBef>
                <a:spcPts val="95"/>
              </a:spcBef>
            </a:pPr>
            <a:r>
              <a:rPr sz="1400" dirty="0">
                <a:latin typeface="Arial"/>
                <a:cs typeface="Arial"/>
              </a:rPr>
              <a:t>January 2019, purchase</a:t>
            </a:r>
            <a:r>
              <a:rPr lang="en-US" sz="1400" dirty="0">
                <a:latin typeface="Arial"/>
                <a:cs typeface="Arial"/>
              </a:rPr>
              <a:t> of</a:t>
            </a:r>
            <a:r>
              <a:rPr sz="1400" dirty="0">
                <a:latin typeface="Arial"/>
                <a:cs typeface="Arial"/>
              </a:rPr>
              <a:t> 15,600 </a:t>
            </a:r>
            <a:r>
              <a:rPr lang="en-US" sz="1400" dirty="0">
                <a:latin typeface="Arial"/>
                <a:cs typeface="Arial"/>
              </a:rPr>
              <a:t>sq. ft.</a:t>
            </a:r>
            <a:r>
              <a:rPr sz="1400" dirty="0">
                <a:latin typeface="Arial"/>
                <a:cs typeface="Arial"/>
              </a:rPr>
              <a:t> new facility</a:t>
            </a:r>
          </a:p>
          <a:p>
            <a:pPr marL="12700">
              <a:lnSpc>
                <a:spcPct val="100000"/>
              </a:lnSpc>
            </a:pPr>
            <a:r>
              <a:rPr sz="1400" dirty="0">
                <a:latin typeface="Arial"/>
                <a:cs typeface="Arial"/>
              </a:rPr>
              <a:t>for Biostone future growth.</a:t>
            </a:r>
          </a:p>
        </p:txBody>
      </p:sp>
      <p:sp>
        <p:nvSpPr>
          <p:cNvPr id="25" name="object 25"/>
          <p:cNvSpPr/>
          <p:nvPr/>
        </p:nvSpPr>
        <p:spPr>
          <a:xfrm>
            <a:off x="225552" y="853439"/>
            <a:ext cx="8461375" cy="360045"/>
          </a:xfrm>
          <a:custGeom>
            <a:avLst/>
            <a:gdLst/>
            <a:ahLst/>
            <a:cxnLst/>
            <a:rect l="l" t="t" r="r" b="b"/>
            <a:pathLst>
              <a:path w="8461375" h="360044">
                <a:moveTo>
                  <a:pt x="8461248" y="0"/>
                </a:moveTo>
                <a:lnTo>
                  <a:pt x="0" y="0"/>
                </a:lnTo>
                <a:lnTo>
                  <a:pt x="0" y="359663"/>
                </a:lnTo>
                <a:lnTo>
                  <a:pt x="8461248" y="359663"/>
                </a:lnTo>
                <a:lnTo>
                  <a:pt x="8461248" y="0"/>
                </a:lnTo>
                <a:close/>
              </a:path>
            </a:pathLst>
          </a:custGeom>
          <a:solidFill>
            <a:srgbClr val="FFC000"/>
          </a:solidFill>
        </p:spPr>
        <p:txBody>
          <a:bodyPr wrap="square" lIns="0" tIns="0" rIns="0" bIns="0" rtlCol="0"/>
          <a:lstStyle/>
          <a:p>
            <a:endParaRPr/>
          </a:p>
        </p:txBody>
      </p:sp>
      <p:sp>
        <p:nvSpPr>
          <p:cNvPr id="28" name="object 28"/>
          <p:cNvSpPr txBox="1"/>
          <p:nvPr/>
        </p:nvSpPr>
        <p:spPr>
          <a:xfrm>
            <a:off x="117729" y="883400"/>
            <a:ext cx="7865109" cy="300355"/>
          </a:xfrm>
          <a:prstGeom prst="rect">
            <a:avLst/>
          </a:prstGeom>
        </p:spPr>
        <p:txBody>
          <a:bodyPr vert="horz" wrap="square" lIns="0" tIns="12700" rIns="0" bIns="0" rtlCol="0">
            <a:spAutoFit/>
          </a:bodyPr>
          <a:lstStyle/>
          <a:p>
            <a:pPr marL="226060">
              <a:lnSpc>
                <a:spcPct val="100000"/>
              </a:lnSpc>
              <a:spcBef>
                <a:spcPts val="100"/>
              </a:spcBef>
            </a:pPr>
            <a:r>
              <a:rPr sz="1800" b="1" i="1" spc="-120" dirty="0">
                <a:solidFill>
                  <a:schemeClr val="tx2"/>
                </a:solidFill>
                <a:latin typeface="Arial"/>
                <a:cs typeface="Arial"/>
              </a:rPr>
              <a:t>BioStone</a:t>
            </a:r>
            <a:r>
              <a:rPr sz="1800" b="1" i="1" spc="-55" dirty="0">
                <a:solidFill>
                  <a:schemeClr val="tx2"/>
                </a:solidFill>
                <a:latin typeface="Arial"/>
                <a:cs typeface="Arial"/>
              </a:rPr>
              <a:t> </a:t>
            </a:r>
            <a:r>
              <a:rPr sz="1800" b="1" i="1" spc="-10" dirty="0">
                <a:solidFill>
                  <a:schemeClr val="tx2"/>
                </a:solidFill>
                <a:latin typeface="Arial"/>
                <a:cs typeface="Arial"/>
              </a:rPr>
              <a:t>Headquarter</a:t>
            </a:r>
            <a:r>
              <a:rPr lang="en-US" sz="1800" b="1" i="1" spc="-10" dirty="0">
                <a:solidFill>
                  <a:schemeClr val="tx2"/>
                </a:solidFill>
                <a:latin typeface="Arial"/>
                <a:cs typeface="Arial"/>
              </a:rPr>
              <a:t>s</a:t>
            </a:r>
            <a:endParaRPr sz="1800" b="1" dirty="0">
              <a:solidFill>
                <a:schemeClr val="tx2"/>
              </a:solidFill>
              <a:latin typeface="Arial"/>
              <a:cs typeface="Arial"/>
            </a:endParaRPr>
          </a:p>
        </p:txBody>
      </p:sp>
      <p:sp>
        <p:nvSpPr>
          <p:cNvPr id="30" name="object 30"/>
          <p:cNvSpPr/>
          <p:nvPr/>
        </p:nvSpPr>
        <p:spPr>
          <a:xfrm>
            <a:off x="188976" y="3444240"/>
            <a:ext cx="8495030" cy="360045"/>
          </a:xfrm>
          <a:custGeom>
            <a:avLst/>
            <a:gdLst/>
            <a:ahLst/>
            <a:cxnLst/>
            <a:rect l="l" t="t" r="r" b="b"/>
            <a:pathLst>
              <a:path w="8495030" h="360045">
                <a:moveTo>
                  <a:pt x="8494776" y="0"/>
                </a:moveTo>
                <a:lnTo>
                  <a:pt x="0" y="0"/>
                </a:lnTo>
                <a:lnTo>
                  <a:pt x="0" y="359664"/>
                </a:lnTo>
                <a:lnTo>
                  <a:pt x="8494776" y="359664"/>
                </a:lnTo>
                <a:lnTo>
                  <a:pt x="8494776" y="0"/>
                </a:lnTo>
                <a:close/>
              </a:path>
            </a:pathLst>
          </a:custGeom>
          <a:solidFill>
            <a:srgbClr val="FFC000"/>
          </a:solidFill>
        </p:spPr>
        <p:txBody>
          <a:bodyPr wrap="square" lIns="0" tIns="0" rIns="0" bIns="0" rtlCol="0"/>
          <a:lstStyle/>
          <a:p>
            <a:endParaRPr/>
          </a:p>
        </p:txBody>
      </p:sp>
      <p:sp>
        <p:nvSpPr>
          <p:cNvPr id="33" name="object 33"/>
          <p:cNvSpPr txBox="1"/>
          <p:nvPr/>
        </p:nvSpPr>
        <p:spPr>
          <a:xfrm>
            <a:off x="81153" y="3470821"/>
            <a:ext cx="7907655" cy="299720"/>
          </a:xfrm>
          <a:prstGeom prst="rect">
            <a:avLst/>
          </a:prstGeom>
        </p:spPr>
        <p:txBody>
          <a:bodyPr vert="horz" wrap="square" lIns="0" tIns="12700" rIns="0" bIns="0" rtlCol="0">
            <a:spAutoFit/>
          </a:bodyPr>
          <a:lstStyle/>
          <a:p>
            <a:pPr marL="227329">
              <a:lnSpc>
                <a:spcPct val="100000"/>
              </a:lnSpc>
              <a:spcBef>
                <a:spcPts val="100"/>
              </a:spcBef>
            </a:pPr>
            <a:r>
              <a:rPr sz="1800" b="1" i="1" spc="-120" dirty="0">
                <a:solidFill>
                  <a:schemeClr val="tx2"/>
                </a:solidFill>
                <a:latin typeface="Arial"/>
                <a:cs typeface="Arial"/>
              </a:rPr>
              <a:t>BioStone</a:t>
            </a:r>
            <a:r>
              <a:rPr sz="1800" b="1" i="1" spc="-50" dirty="0">
                <a:solidFill>
                  <a:schemeClr val="tx2"/>
                </a:solidFill>
                <a:latin typeface="Arial"/>
                <a:cs typeface="Arial"/>
              </a:rPr>
              <a:t> </a:t>
            </a:r>
            <a:r>
              <a:rPr sz="1800" b="1" i="1" spc="-25" dirty="0">
                <a:solidFill>
                  <a:schemeClr val="tx2"/>
                </a:solidFill>
                <a:latin typeface="Arial"/>
                <a:cs typeface="Arial"/>
              </a:rPr>
              <a:t>Lab</a:t>
            </a:r>
            <a:endParaRPr sz="1800" b="1" dirty="0">
              <a:solidFill>
                <a:schemeClr val="tx2"/>
              </a:solidFill>
              <a:latin typeface="Arial"/>
              <a:cs typeface="Arial"/>
            </a:endParaRPr>
          </a:p>
        </p:txBody>
      </p:sp>
      <p:sp>
        <p:nvSpPr>
          <p:cNvPr id="34" name="object 34"/>
          <p:cNvSpPr txBox="1"/>
          <p:nvPr/>
        </p:nvSpPr>
        <p:spPr>
          <a:xfrm>
            <a:off x="2855214" y="5468518"/>
            <a:ext cx="6095370" cy="442429"/>
          </a:xfrm>
          <a:prstGeom prst="rect">
            <a:avLst/>
          </a:prstGeom>
        </p:spPr>
        <p:txBody>
          <a:bodyPr vert="horz" wrap="square" lIns="0" tIns="11430" rIns="0" bIns="0" rtlCol="0">
            <a:spAutoFit/>
          </a:bodyPr>
          <a:lstStyle/>
          <a:p>
            <a:pPr marL="12700">
              <a:lnSpc>
                <a:spcPct val="100000"/>
              </a:lnSpc>
              <a:spcBef>
                <a:spcPts val="90"/>
              </a:spcBef>
            </a:pPr>
            <a:r>
              <a:rPr sz="1400" dirty="0">
                <a:latin typeface="Arial"/>
                <a:cs typeface="Arial"/>
              </a:rPr>
              <a:t>January 2017</a:t>
            </a:r>
            <a:r>
              <a:rPr lang="en-US" sz="1400" dirty="0">
                <a:latin typeface="Arial"/>
                <a:cs typeface="Arial"/>
              </a:rPr>
              <a:t>,</a:t>
            </a:r>
            <a:r>
              <a:rPr sz="1400" dirty="0">
                <a:latin typeface="Arial"/>
                <a:cs typeface="Arial"/>
              </a:rPr>
              <a:t> leased 2</a:t>
            </a:r>
            <a:r>
              <a:rPr lang="en-US" sz="1400" dirty="0">
                <a:latin typeface="Arial"/>
                <a:cs typeface="Arial"/>
              </a:rPr>
              <a:t>,</a:t>
            </a:r>
            <a:r>
              <a:rPr sz="1400" dirty="0">
                <a:latin typeface="Arial"/>
                <a:cs typeface="Arial"/>
              </a:rPr>
              <a:t>800 s</a:t>
            </a:r>
            <a:r>
              <a:rPr lang="en-US" sz="1400" dirty="0">
                <a:latin typeface="Arial"/>
                <a:cs typeface="Arial"/>
              </a:rPr>
              <a:t>q. </a:t>
            </a:r>
            <a:r>
              <a:rPr sz="1400" dirty="0">
                <a:latin typeface="Arial"/>
                <a:cs typeface="Arial"/>
              </a:rPr>
              <a:t>ft</a:t>
            </a:r>
            <a:r>
              <a:rPr lang="en-US" sz="1400" dirty="0">
                <a:latin typeface="Arial"/>
                <a:cs typeface="Arial"/>
              </a:rPr>
              <a:t>.</a:t>
            </a:r>
            <a:r>
              <a:rPr sz="1400" dirty="0">
                <a:latin typeface="Arial"/>
                <a:cs typeface="Arial"/>
              </a:rPr>
              <a:t> facility </a:t>
            </a:r>
            <a:r>
              <a:rPr lang="en-US" sz="1400" dirty="0">
                <a:latin typeface="Arial"/>
                <a:cs typeface="Arial"/>
              </a:rPr>
              <a:t>for </a:t>
            </a:r>
            <a:r>
              <a:rPr sz="1400" dirty="0">
                <a:latin typeface="Arial"/>
                <a:cs typeface="Arial"/>
              </a:rPr>
              <a:t>USDA</a:t>
            </a:r>
            <a:r>
              <a:rPr lang="en-US" sz="1400" dirty="0">
                <a:latin typeface="Arial"/>
                <a:cs typeface="Arial"/>
              </a:rPr>
              <a:t>-Licensed products and manufacturing in </a:t>
            </a:r>
            <a:r>
              <a:rPr sz="1400" dirty="0">
                <a:latin typeface="Arial"/>
                <a:cs typeface="Arial"/>
              </a:rPr>
              <a:t>Biosafety Level II Lab</a:t>
            </a:r>
            <a:r>
              <a:rPr lang="en-US" sz="1400" dirty="0">
                <a:latin typeface="Arial"/>
                <a:cs typeface="Arial"/>
              </a:rPr>
              <a:t>oratory</a:t>
            </a:r>
            <a:endParaRPr sz="1400" dirty="0">
              <a:latin typeface="Arial"/>
              <a:cs typeface="Arial"/>
            </a:endParaRPr>
          </a:p>
        </p:txBody>
      </p:sp>
      <p:sp>
        <p:nvSpPr>
          <p:cNvPr id="35" name="object 35"/>
          <p:cNvSpPr/>
          <p:nvPr/>
        </p:nvSpPr>
        <p:spPr>
          <a:xfrm>
            <a:off x="2746248" y="5480303"/>
            <a:ext cx="73660" cy="216535"/>
          </a:xfrm>
          <a:custGeom>
            <a:avLst/>
            <a:gdLst/>
            <a:ahLst/>
            <a:cxnLst/>
            <a:rect l="l" t="t" r="r" b="b"/>
            <a:pathLst>
              <a:path w="73660" h="216535">
                <a:moveTo>
                  <a:pt x="73151" y="0"/>
                </a:moveTo>
                <a:lnTo>
                  <a:pt x="0" y="0"/>
                </a:lnTo>
                <a:lnTo>
                  <a:pt x="0" y="216408"/>
                </a:lnTo>
                <a:lnTo>
                  <a:pt x="73151" y="216408"/>
                </a:lnTo>
                <a:lnTo>
                  <a:pt x="73151" y="0"/>
                </a:lnTo>
                <a:close/>
              </a:path>
            </a:pathLst>
          </a:custGeom>
          <a:solidFill>
            <a:srgbClr val="FFC000"/>
          </a:solidFill>
        </p:spPr>
        <p:txBody>
          <a:bodyPr wrap="square" lIns="0" tIns="0" rIns="0" bIns="0" rtlCol="0"/>
          <a:lstStyle/>
          <a:p>
            <a:endParaRPr/>
          </a:p>
        </p:txBody>
      </p:sp>
      <p:sp>
        <p:nvSpPr>
          <p:cNvPr id="36" name="object 36"/>
          <p:cNvSpPr/>
          <p:nvPr/>
        </p:nvSpPr>
        <p:spPr>
          <a:xfrm>
            <a:off x="4270247" y="2734055"/>
            <a:ext cx="73660" cy="393700"/>
          </a:xfrm>
          <a:custGeom>
            <a:avLst/>
            <a:gdLst/>
            <a:ahLst/>
            <a:cxnLst/>
            <a:rect l="l" t="t" r="r" b="b"/>
            <a:pathLst>
              <a:path w="73660" h="393700">
                <a:moveTo>
                  <a:pt x="73151" y="0"/>
                </a:moveTo>
                <a:lnTo>
                  <a:pt x="0" y="0"/>
                </a:lnTo>
                <a:lnTo>
                  <a:pt x="0" y="393191"/>
                </a:lnTo>
                <a:lnTo>
                  <a:pt x="73151" y="393191"/>
                </a:lnTo>
                <a:lnTo>
                  <a:pt x="73151" y="0"/>
                </a:lnTo>
                <a:close/>
              </a:path>
            </a:pathLst>
          </a:custGeom>
          <a:solidFill>
            <a:srgbClr val="FFC000"/>
          </a:solidFill>
        </p:spPr>
        <p:txBody>
          <a:bodyPr wrap="square" lIns="0" tIns="0" rIns="0" bIns="0" rtlCol="0"/>
          <a:lstStyle/>
          <a:p>
            <a:endParaRPr/>
          </a:p>
        </p:txBody>
      </p:sp>
      <p:grpSp>
        <p:nvGrpSpPr>
          <p:cNvPr id="37" name="object 37"/>
          <p:cNvGrpSpPr/>
          <p:nvPr/>
        </p:nvGrpSpPr>
        <p:grpSpPr>
          <a:xfrm>
            <a:off x="8090154" y="720851"/>
            <a:ext cx="523240" cy="556895"/>
            <a:chOff x="8090154" y="720851"/>
            <a:chExt cx="523240" cy="556895"/>
          </a:xfrm>
        </p:grpSpPr>
        <p:sp>
          <p:nvSpPr>
            <p:cNvPr id="38" name="object 38"/>
            <p:cNvSpPr/>
            <p:nvPr/>
          </p:nvSpPr>
          <p:spPr>
            <a:xfrm>
              <a:off x="8109204" y="745235"/>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sp>
          <p:nvSpPr>
            <p:cNvPr id="39" name="object 39"/>
            <p:cNvSpPr/>
            <p:nvPr/>
          </p:nvSpPr>
          <p:spPr>
            <a:xfrm>
              <a:off x="8279892" y="745235"/>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sp>
          <p:nvSpPr>
            <p:cNvPr id="40" name="object 40"/>
            <p:cNvSpPr/>
            <p:nvPr/>
          </p:nvSpPr>
          <p:spPr>
            <a:xfrm>
              <a:off x="8414004" y="742187"/>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sp>
          <p:nvSpPr>
            <p:cNvPr id="41" name="object 41"/>
            <p:cNvSpPr/>
            <p:nvPr/>
          </p:nvSpPr>
          <p:spPr>
            <a:xfrm>
              <a:off x="8520684" y="720851"/>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sp>
          <p:nvSpPr>
            <p:cNvPr id="42" name="object 42"/>
            <p:cNvSpPr/>
            <p:nvPr/>
          </p:nvSpPr>
          <p:spPr>
            <a:xfrm>
              <a:off x="8593836" y="742187"/>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grpSp>
      <p:sp>
        <p:nvSpPr>
          <p:cNvPr id="43" name="object 43"/>
          <p:cNvSpPr/>
          <p:nvPr/>
        </p:nvSpPr>
        <p:spPr>
          <a:xfrm>
            <a:off x="8654795" y="733044"/>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grpSp>
        <p:nvGrpSpPr>
          <p:cNvPr id="44" name="object 44"/>
          <p:cNvGrpSpPr/>
          <p:nvPr/>
        </p:nvGrpSpPr>
        <p:grpSpPr>
          <a:xfrm>
            <a:off x="8096250" y="3296411"/>
            <a:ext cx="523240" cy="560070"/>
            <a:chOff x="8096250" y="3296411"/>
            <a:chExt cx="523240" cy="560070"/>
          </a:xfrm>
        </p:grpSpPr>
        <p:sp>
          <p:nvSpPr>
            <p:cNvPr id="45" name="object 45"/>
            <p:cNvSpPr/>
            <p:nvPr/>
          </p:nvSpPr>
          <p:spPr>
            <a:xfrm>
              <a:off x="8115300" y="3323843"/>
              <a:ext cx="0" cy="532765"/>
            </a:xfrm>
            <a:custGeom>
              <a:avLst/>
              <a:gdLst/>
              <a:ahLst/>
              <a:cxnLst/>
              <a:rect l="l" t="t" r="r" b="b"/>
              <a:pathLst>
                <a:path h="532764">
                  <a:moveTo>
                    <a:pt x="0" y="0"/>
                  </a:moveTo>
                  <a:lnTo>
                    <a:pt x="0" y="532384"/>
                  </a:lnTo>
                </a:path>
              </a:pathLst>
            </a:custGeom>
            <a:ln w="38100">
              <a:solidFill>
                <a:srgbClr val="FFFFFF"/>
              </a:solidFill>
            </a:ln>
          </p:spPr>
          <p:txBody>
            <a:bodyPr wrap="square" lIns="0" tIns="0" rIns="0" bIns="0" rtlCol="0"/>
            <a:lstStyle/>
            <a:p>
              <a:endParaRPr/>
            </a:p>
          </p:txBody>
        </p:sp>
        <p:sp>
          <p:nvSpPr>
            <p:cNvPr id="46" name="object 46"/>
            <p:cNvSpPr/>
            <p:nvPr/>
          </p:nvSpPr>
          <p:spPr>
            <a:xfrm>
              <a:off x="8285987" y="3323843"/>
              <a:ext cx="0" cy="532765"/>
            </a:xfrm>
            <a:custGeom>
              <a:avLst/>
              <a:gdLst/>
              <a:ahLst/>
              <a:cxnLst/>
              <a:rect l="l" t="t" r="r" b="b"/>
              <a:pathLst>
                <a:path h="532764">
                  <a:moveTo>
                    <a:pt x="0" y="0"/>
                  </a:moveTo>
                  <a:lnTo>
                    <a:pt x="0" y="532384"/>
                  </a:lnTo>
                </a:path>
              </a:pathLst>
            </a:custGeom>
            <a:ln w="38100">
              <a:solidFill>
                <a:srgbClr val="FFFFFF"/>
              </a:solidFill>
            </a:ln>
          </p:spPr>
          <p:txBody>
            <a:bodyPr wrap="square" lIns="0" tIns="0" rIns="0" bIns="0" rtlCol="0"/>
            <a:lstStyle/>
            <a:p>
              <a:endParaRPr/>
            </a:p>
          </p:txBody>
        </p:sp>
        <p:sp>
          <p:nvSpPr>
            <p:cNvPr id="47" name="object 47"/>
            <p:cNvSpPr/>
            <p:nvPr/>
          </p:nvSpPr>
          <p:spPr>
            <a:xfrm>
              <a:off x="8420100" y="3320795"/>
              <a:ext cx="0" cy="532765"/>
            </a:xfrm>
            <a:custGeom>
              <a:avLst/>
              <a:gdLst/>
              <a:ahLst/>
              <a:cxnLst/>
              <a:rect l="l" t="t" r="r" b="b"/>
              <a:pathLst>
                <a:path h="532764">
                  <a:moveTo>
                    <a:pt x="0" y="0"/>
                  </a:moveTo>
                  <a:lnTo>
                    <a:pt x="0" y="532384"/>
                  </a:lnTo>
                </a:path>
              </a:pathLst>
            </a:custGeom>
            <a:ln w="38100">
              <a:solidFill>
                <a:srgbClr val="FFFFFF"/>
              </a:solidFill>
            </a:ln>
          </p:spPr>
          <p:txBody>
            <a:bodyPr wrap="square" lIns="0" tIns="0" rIns="0" bIns="0" rtlCol="0"/>
            <a:lstStyle/>
            <a:p>
              <a:endParaRPr/>
            </a:p>
          </p:txBody>
        </p:sp>
        <p:sp>
          <p:nvSpPr>
            <p:cNvPr id="48" name="object 48"/>
            <p:cNvSpPr/>
            <p:nvPr/>
          </p:nvSpPr>
          <p:spPr>
            <a:xfrm>
              <a:off x="8523731" y="3296411"/>
              <a:ext cx="0" cy="532765"/>
            </a:xfrm>
            <a:custGeom>
              <a:avLst/>
              <a:gdLst/>
              <a:ahLst/>
              <a:cxnLst/>
              <a:rect l="l" t="t" r="r" b="b"/>
              <a:pathLst>
                <a:path h="532764">
                  <a:moveTo>
                    <a:pt x="0" y="0"/>
                  </a:moveTo>
                  <a:lnTo>
                    <a:pt x="0" y="532384"/>
                  </a:lnTo>
                </a:path>
              </a:pathLst>
            </a:custGeom>
            <a:ln w="38100">
              <a:solidFill>
                <a:srgbClr val="FFFFFF"/>
              </a:solidFill>
            </a:ln>
          </p:spPr>
          <p:txBody>
            <a:bodyPr wrap="square" lIns="0" tIns="0" rIns="0" bIns="0" rtlCol="0"/>
            <a:lstStyle/>
            <a:p>
              <a:endParaRPr/>
            </a:p>
          </p:txBody>
        </p:sp>
        <p:sp>
          <p:nvSpPr>
            <p:cNvPr id="49" name="object 49"/>
            <p:cNvSpPr/>
            <p:nvPr/>
          </p:nvSpPr>
          <p:spPr>
            <a:xfrm>
              <a:off x="8599931" y="3320795"/>
              <a:ext cx="0" cy="532765"/>
            </a:xfrm>
            <a:custGeom>
              <a:avLst/>
              <a:gdLst/>
              <a:ahLst/>
              <a:cxnLst/>
              <a:rect l="l" t="t" r="r" b="b"/>
              <a:pathLst>
                <a:path h="532764">
                  <a:moveTo>
                    <a:pt x="0" y="0"/>
                  </a:moveTo>
                  <a:lnTo>
                    <a:pt x="0" y="532384"/>
                  </a:lnTo>
                </a:path>
              </a:pathLst>
            </a:custGeom>
            <a:ln w="38100">
              <a:solidFill>
                <a:srgbClr val="FFFFFF"/>
              </a:solidFill>
            </a:ln>
          </p:spPr>
          <p:txBody>
            <a:bodyPr wrap="square" lIns="0" tIns="0" rIns="0" bIns="0" rtlCol="0"/>
            <a:lstStyle/>
            <a:p>
              <a:endParaRPr/>
            </a:p>
          </p:txBody>
        </p:sp>
      </p:grpSp>
      <p:sp>
        <p:nvSpPr>
          <p:cNvPr id="50" name="object 50"/>
          <p:cNvSpPr/>
          <p:nvPr/>
        </p:nvSpPr>
        <p:spPr>
          <a:xfrm>
            <a:off x="8657843" y="3311652"/>
            <a:ext cx="0" cy="532765"/>
          </a:xfrm>
          <a:custGeom>
            <a:avLst/>
            <a:gdLst/>
            <a:ahLst/>
            <a:cxnLst/>
            <a:rect l="l" t="t" r="r" b="b"/>
            <a:pathLst>
              <a:path h="532764">
                <a:moveTo>
                  <a:pt x="0" y="0"/>
                </a:moveTo>
                <a:lnTo>
                  <a:pt x="0" y="532384"/>
                </a:lnTo>
              </a:path>
            </a:pathLst>
          </a:custGeom>
          <a:ln w="38100">
            <a:solidFill>
              <a:srgbClr val="FFFFFF"/>
            </a:solidFill>
          </a:ln>
        </p:spPr>
        <p:txBody>
          <a:bodyPr wrap="square" lIns="0" tIns="0" rIns="0" bIns="0" rtlCol="0"/>
          <a:lstStyle/>
          <a:p>
            <a:endParaRPr/>
          </a:p>
        </p:txBody>
      </p:sp>
      <p:pic>
        <p:nvPicPr>
          <p:cNvPr id="51" name="object 51"/>
          <p:cNvPicPr/>
          <p:nvPr/>
        </p:nvPicPr>
        <p:blipFill>
          <a:blip r:embed="rId10" cstate="print"/>
          <a:stretch>
            <a:fillRect/>
          </a:stretch>
        </p:blipFill>
        <p:spPr>
          <a:xfrm>
            <a:off x="5751576" y="6385553"/>
            <a:ext cx="3694937" cy="472446"/>
          </a:xfrm>
          <a:prstGeom prst="rect">
            <a:avLst/>
          </a:prstGeom>
        </p:spPr>
      </p:pic>
      <p:sp>
        <p:nvSpPr>
          <p:cNvPr id="72" name="object 52">
            <a:extLst>
              <a:ext uri="{FF2B5EF4-FFF2-40B4-BE49-F238E27FC236}">
                <a16:creationId xmlns:a16="http://schemas.microsoft.com/office/drawing/2014/main" id="{B56563A8-1174-3B14-FDE8-E648A480EC17}"/>
              </a:ext>
            </a:extLst>
          </p:cNvPr>
          <p:cNvSpPr txBox="1">
            <a:spLocks/>
          </p:cNvSpPr>
          <p:nvPr/>
        </p:nvSpPr>
        <p:spPr>
          <a:xfrm>
            <a:off x="5724527" y="6494703"/>
            <a:ext cx="3571492" cy="230832"/>
          </a:xfrm>
          <a:prstGeom prst="rect">
            <a:avLst/>
          </a:prstGeom>
        </p:spPr>
        <p:txBody>
          <a:bodyPr vert="horz" wrap="square" lIns="0" tIns="0" rIns="0" bIns="0" rtlCol="0">
            <a:spAutoFit/>
          </a:bodyPr>
          <a:lstStyle>
            <a:defPPr>
              <a:defRPr kern="0"/>
            </a:defPPr>
          </a:lstStyle>
          <a:p>
            <a:pPr marL="12700">
              <a:lnSpc>
                <a:spcPts val="1810"/>
              </a:lnSpc>
            </a:pPr>
            <a:r>
              <a:rPr lang="en-US" i="1" spc="-50" dirty="0">
                <a:solidFill>
                  <a:schemeClr val="bg1"/>
                </a:solidFill>
              </a:rPr>
              <a:t>Making</a:t>
            </a:r>
            <a:r>
              <a:rPr lang="en-US" i="1" spc="-95" dirty="0">
                <a:solidFill>
                  <a:schemeClr val="bg1"/>
                </a:solidFill>
              </a:rPr>
              <a:t> </a:t>
            </a:r>
            <a:r>
              <a:rPr lang="en-US" i="1" spc="-90" dirty="0">
                <a:solidFill>
                  <a:schemeClr val="bg1"/>
                </a:solidFill>
              </a:rPr>
              <a:t>Animals</a:t>
            </a:r>
            <a:r>
              <a:rPr lang="en-US" i="1" spc="-75" dirty="0">
                <a:solidFill>
                  <a:schemeClr val="bg1"/>
                </a:solidFill>
              </a:rPr>
              <a:t> </a:t>
            </a:r>
            <a:r>
              <a:rPr lang="en-US" i="1" spc="-55" dirty="0">
                <a:solidFill>
                  <a:schemeClr val="bg1"/>
                </a:solidFill>
              </a:rPr>
              <a:t>Healthier</a:t>
            </a:r>
            <a:r>
              <a:rPr lang="en-US" i="1" spc="-70" dirty="0">
                <a:solidFill>
                  <a:schemeClr val="bg1"/>
                </a:solidFill>
              </a:rPr>
              <a:t> </a:t>
            </a:r>
            <a:r>
              <a:rPr lang="en-US" i="1" spc="-80" dirty="0">
                <a:solidFill>
                  <a:schemeClr val="bg1"/>
                </a:solidFill>
              </a:rPr>
              <a:t>and</a:t>
            </a:r>
            <a:r>
              <a:rPr lang="en-US" i="1" spc="-90" dirty="0">
                <a:solidFill>
                  <a:schemeClr val="bg1"/>
                </a:solidFill>
              </a:rPr>
              <a:t> </a:t>
            </a:r>
            <a:r>
              <a:rPr lang="en-US" i="1" spc="-120" dirty="0">
                <a:solidFill>
                  <a:schemeClr val="bg1"/>
                </a:solidFill>
              </a:rPr>
              <a:t>Safer </a:t>
            </a:r>
            <a:r>
              <a:rPr lang="en-US" i="1" spc="-475" dirty="0">
                <a:solidFill>
                  <a:schemeClr val="bg1"/>
                </a:solidFill>
              </a:rPr>
              <a:t>®</a:t>
            </a:r>
          </a:p>
        </p:txBody>
      </p:sp>
    </p:spTree>
    <p:extLst>
      <p:ext uri="{BB962C8B-B14F-4D97-AF65-F5344CB8AC3E}">
        <p14:creationId xmlns:p14="http://schemas.microsoft.com/office/powerpoint/2010/main" val="4238509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71856" y="853439"/>
            <a:ext cx="7236459" cy="360045"/>
          </a:xfrm>
          <a:custGeom>
            <a:avLst/>
            <a:gdLst/>
            <a:ahLst/>
            <a:cxnLst/>
            <a:rect l="l" t="t" r="r" b="b"/>
            <a:pathLst>
              <a:path w="7236459" h="360044">
                <a:moveTo>
                  <a:pt x="7235952" y="0"/>
                </a:moveTo>
                <a:lnTo>
                  <a:pt x="0" y="0"/>
                </a:lnTo>
                <a:lnTo>
                  <a:pt x="0" y="359663"/>
                </a:lnTo>
                <a:lnTo>
                  <a:pt x="7235952" y="359663"/>
                </a:lnTo>
                <a:lnTo>
                  <a:pt x="7235952" y="0"/>
                </a:lnTo>
                <a:close/>
              </a:path>
            </a:pathLst>
          </a:custGeom>
          <a:solidFill>
            <a:srgbClr val="FFC000"/>
          </a:solidFill>
        </p:spPr>
        <p:txBody>
          <a:bodyPr wrap="square" lIns="0" tIns="0" rIns="0" bIns="0" rtlCol="0"/>
          <a:lstStyle/>
          <a:p>
            <a:endParaRPr dirty="0"/>
          </a:p>
        </p:txBody>
      </p:sp>
      <p:sp>
        <p:nvSpPr>
          <p:cNvPr id="3" name="object 3"/>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4" name="object 4"/>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5" name="object 5"/>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sp>
        <p:nvSpPr>
          <p:cNvPr id="7" name="object 7"/>
          <p:cNvSpPr txBox="1">
            <a:spLocks noGrp="1"/>
          </p:cNvSpPr>
          <p:nvPr>
            <p:ph type="title"/>
          </p:nvPr>
        </p:nvSpPr>
        <p:spPr>
          <a:xfrm>
            <a:off x="317093" y="101295"/>
            <a:ext cx="1983739" cy="574675"/>
          </a:xfrm>
          <a:prstGeom prst="rect">
            <a:avLst/>
          </a:prstGeom>
        </p:spPr>
        <p:txBody>
          <a:bodyPr vert="horz" wrap="square" lIns="0" tIns="12700" rIns="0" bIns="0" rtlCol="0">
            <a:spAutoFit/>
          </a:bodyPr>
          <a:lstStyle/>
          <a:p>
            <a:pPr marL="12700">
              <a:lnSpc>
                <a:spcPct val="100000"/>
              </a:lnSpc>
              <a:spcBef>
                <a:spcPts val="100"/>
              </a:spcBef>
            </a:pPr>
            <a:r>
              <a:rPr spc="-145" dirty="0">
                <a:solidFill>
                  <a:schemeClr val="tx2"/>
                </a:solidFill>
              </a:rPr>
              <a:t>Bio</a:t>
            </a:r>
            <a:r>
              <a:rPr spc="-675" dirty="0">
                <a:solidFill>
                  <a:schemeClr val="tx2"/>
                </a:solidFill>
              </a:rPr>
              <a:t> </a:t>
            </a:r>
            <a:r>
              <a:rPr spc="-50" dirty="0">
                <a:solidFill>
                  <a:schemeClr val="tx2"/>
                </a:solidFill>
              </a:rPr>
              <a:t>Stone</a:t>
            </a:r>
          </a:p>
        </p:txBody>
      </p:sp>
      <p:pic>
        <p:nvPicPr>
          <p:cNvPr id="8" name="object 8"/>
          <p:cNvPicPr/>
          <p:nvPr/>
        </p:nvPicPr>
        <p:blipFill>
          <a:blip r:embed="rId2" cstate="print"/>
          <a:stretch>
            <a:fillRect/>
          </a:stretch>
        </p:blipFill>
        <p:spPr>
          <a:xfrm>
            <a:off x="9095231" y="5026152"/>
            <a:ext cx="755903" cy="505968"/>
          </a:xfrm>
          <a:prstGeom prst="rect">
            <a:avLst/>
          </a:prstGeom>
        </p:spPr>
      </p:pic>
      <p:pic>
        <p:nvPicPr>
          <p:cNvPr id="9" name="object 9"/>
          <p:cNvPicPr/>
          <p:nvPr/>
        </p:nvPicPr>
        <p:blipFill>
          <a:blip r:embed="rId3" cstate="print"/>
          <a:stretch>
            <a:fillRect/>
          </a:stretch>
        </p:blipFill>
        <p:spPr>
          <a:xfrm>
            <a:off x="9095231" y="3435096"/>
            <a:ext cx="755903" cy="502919"/>
          </a:xfrm>
          <a:prstGeom prst="rect">
            <a:avLst/>
          </a:prstGeom>
        </p:spPr>
      </p:pic>
      <p:pic>
        <p:nvPicPr>
          <p:cNvPr id="10" name="object 10"/>
          <p:cNvPicPr/>
          <p:nvPr/>
        </p:nvPicPr>
        <p:blipFill>
          <a:blip r:embed="rId4" cstate="print"/>
          <a:stretch>
            <a:fillRect/>
          </a:stretch>
        </p:blipFill>
        <p:spPr>
          <a:xfrm>
            <a:off x="9095231" y="4245864"/>
            <a:ext cx="755903" cy="502919"/>
          </a:xfrm>
          <a:prstGeom prst="rect">
            <a:avLst/>
          </a:prstGeom>
        </p:spPr>
      </p:pic>
      <p:pic>
        <p:nvPicPr>
          <p:cNvPr id="11" name="object 11"/>
          <p:cNvPicPr/>
          <p:nvPr/>
        </p:nvPicPr>
        <p:blipFill>
          <a:blip r:embed="rId5" cstate="print"/>
          <a:stretch>
            <a:fillRect/>
          </a:stretch>
        </p:blipFill>
        <p:spPr>
          <a:xfrm>
            <a:off x="9095231" y="5711952"/>
            <a:ext cx="755903" cy="502920"/>
          </a:xfrm>
          <a:prstGeom prst="rect">
            <a:avLst/>
          </a:prstGeom>
        </p:spPr>
      </p:pic>
      <p:pic>
        <p:nvPicPr>
          <p:cNvPr id="12" name="object 12"/>
          <p:cNvPicPr/>
          <p:nvPr/>
        </p:nvPicPr>
        <p:blipFill>
          <a:blip r:embed="rId6" cstate="print"/>
          <a:stretch>
            <a:fillRect/>
          </a:stretch>
        </p:blipFill>
        <p:spPr>
          <a:xfrm>
            <a:off x="9549383" y="36576"/>
            <a:ext cx="348246" cy="2884170"/>
          </a:xfrm>
          <a:prstGeom prst="rect">
            <a:avLst/>
          </a:prstGeom>
        </p:spPr>
      </p:pic>
      <p:sp>
        <p:nvSpPr>
          <p:cNvPr id="13" name="object 13"/>
          <p:cNvSpPr txBox="1"/>
          <p:nvPr/>
        </p:nvSpPr>
        <p:spPr>
          <a:xfrm>
            <a:off x="9582973" y="181929"/>
            <a:ext cx="219710" cy="2656205"/>
          </a:xfrm>
          <a:prstGeom prst="rect">
            <a:avLst/>
          </a:prstGeom>
        </p:spPr>
        <p:txBody>
          <a:bodyPr vert="vert270" wrap="square" lIns="0" tIns="14604" rIns="0" bIns="0" rtlCol="0">
            <a:spAutoFit/>
          </a:bodyPr>
          <a:lstStyle/>
          <a:p>
            <a:pPr marL="12700">
              <a:lnSpc>
                <a:spcPct val="100000"/>
              </a:lnSpc>
              <a:spcBef>
                <a:spcPts val="114"/>
              </a:spcBef>
            </a:pPr>
            <a:r>
              <a:rPr sz="1250" spc="-35" dirty="0">
                <a:solidFill>
                  <a:srgbClr val="FFFFFF"/>
                </a:solidFill>
                <a:latin typeface="Tahoma"/>
                <a:cs typeface="Tahoma"/>
              </a:rPr>
              <a:t>B</a:t>
            </a:r>
            <a:r>
              <a:rPr sz="1250" spc="-95"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S</a:t>
            </a:r>
            <a:r>
              <a:rPr sz="1250" spc="-80" dirty="0">
                <a:solidFill>
                  <a:srgbClr val="FFFFFF"/>
                </a:solidFill>
                <a:latin typeface="Tahoma"/>
                <a:cs typeface="Tahoma"/>
              </a:rPr>
              <a:t> </a:t>
            </a:r>
            <a:r>
              <a:rPr sz="1250" dirty="0">
                <a:solidFill>
                  <a:srgbClr val="FFFFFF"/>
                </a:solidFill>
                <a:latin typeface="Tahoma"/>
                <a:cs typeface="Tahoma"/>
              </a:rPr>
              <a:t>t</a:t>
            </a:r>
            <a:r>
              <a:rPr sz="1250" spc="-85"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dirty="0">
                <a:solidFill>
                  <a:srgbClr val="FFFFFF"/>
                </a:solidFill>
                <a:latin typeface="Tahoma"/>
                <a:cs typeface="Tahoma"/>
              </a:rPr>
              <a:t>e</a:t>
            </a:r>
            <a:r>
              <a:rPr sz="1250" spc="70" dirty="0">
                <a:solidFill>
                  <a:srgbClr val="FFFFFF"/>
                </a:solidFill>
                <a:latin typeface="Tahoma"/>
                <a:cs typeface="Tahoma"/>
              </a:rPr>
              <a:t>  </a:t>
            </a:r>
            <a:r>
              <a:rPr sz="1250" spc="-30" dirty="0">
                <a:solidFill>
                  <a:srgbClr val="FFFFFF"/>
                </a:solidFill>
                <a:latin typeface="Tahoma"/>
                <a:cs typeface="Tahoma"/>
              </a:rPr>
              <a:t>A</a:t>
            </a:r>
            <a:r>
              <a:rPr sz="1250" spc="-80" dirty="0">
                <a:solidFill>
                  <a:srgbClr val="FFFFFF"/>
                </a:solidFill>
                <a:latin typeface="Tahoma"/>
                <a:cs typeface="Tahoma"/>
              </a:rPr>
              <a:t> </a:t>
            </a:r>
            <a:r>
              <a:rPr sz="1250" spc="-30" dirty="0">
                <a:solidFill>
                  <a:srgbClr val="FFFFFF"/>
                </a:solidFill>
                <a:latin typeface="Tahoma"/>
                <a:cs typeface="Tahoma"/>
              </a:rPr>
              <a:t>n</a:t>
            </a:r>
            <a:r>
              <a:rPr sz="1250" spc="-80" dirty="0">
                <a:solidFill>
                  <a:srgbClr val="FFFFFF"/>
                </a:solidFill>
                <a:latin typeface="Tahoma"/>
                <a:cs typeface="Tahoma"/>
              </a:rPr>
              <a:t> </a:t>
            </a:r>
            <a:r>
              <a:rPr sz="1250" spc="-20" dirty="0">
                <a:solidFill>
                  <a:srgbClr val="FFFFFF"/>
                </a:solidFill>
                <a:latin typeface="Tahoma"/>
                <a:cs typeface="Tahoma"/>
              </a:rPr>
              <a:t>i</a:t>
            </a:r>
            <a:r>
              <a:rPr sz="1250" spc="-90" dirty="0">
                <a:solidFill>
                  <a:srgbClr val="FFFFFF"/>
                </a:solidFill>
                <a:latin typeface="Tahoma"/>
                <a:cs typeface="Tahoma"/>
              </a:rPr>
              <a:t> </a:t>
            </a:r>
            <a:r>
              <a:rPr sz="1250" spc="-50" dirty="0">
                <a:solidFill>
                  <a:srgbClr val="FFFFFF"/>
                </a:solidFill>
                <a:latin typeface="Tahoma"/>
                <a:cs typeface="Tahoma"/>
              </a:rPr>
              <a:t>m</a:t>
            </a:r>
            <a:r>
              <a:rPr sz="1250" spc="-8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dirty="0">
                <a:solidFill>
                  <a:srgbClr val="FFFFFF"/>
                </a:solidFill>
                <a:latin typeface="Tahoma"/>
                <a:cs typeface="Tahoma"/>
              </a:rPr>
              <a:t>l</a:t>
            </a:r>
            <a:r>
              <a:rPr sz="1250" spc="70" dirty="0">
                <a:solidFill>
                  <a:srgbClr val="FFFFFF"/>
                </a:solidFill>
                <a:latin typeface="Tahoma"/>
                <a:cs typeface="Tahoma"/>
              </a:rPr>
              <a:t>  </a:t>
            </a:r>
            <a:r>
              <a:rPr sz="1250" spc="-40" dirty="0">
                <a:solidFill>
                  <a:srgbClr val="FFFFFF"/>
                </a:solidFill>
                <a:latin typeface="Tahoma"/>
                <a:cs typeface="Tahoma"/>
              </a:rPr>
              <a:t>H</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dirty="0">
                <a:solidFill>
                  <a:srgbClr val="FFFFFF"/>
                </a:solidFill>
                <a:latin typeface="Tahoma"/>
                <a:cs typeface="Tahoma"/>
              </a:rPr>
              <a:t>t</a:t>
            </a:r>
            <a:r>
              <a:rPr sz="1250" spc="-75" dirty="0">
                <a:solidFill>
                  <a:srgbClr val="FFFFFF"/>
                </a:solidFill>
                <a:latin typeface="Tahoma"/>
                <a:cs typeface="Tahoma"/>
              </a:rPr>
              <a:t> </a:t>
            </a:r>
            <a:r>
              <a:rPr sz="1250" dirty="0">
                <a:solidFill>
                  <a:srgbClr val="FFFFFF"/>
                </a:solidFill>
                <a:latin typeface="Tahoma"/>
                <a:cs typeface="Tahoma"/>
              </a:rPr>
              <a:t>h</a:t>
            </a:r>
            <a:r>
              <a:rPr sz="1250" spc="7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4" name="object 14"/>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5" name="object 15"/>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6" name="object 16"/>
          <p:cNvGrpSpPr/>
          <p:nvPr/>
        </p:nvGrpSpPr>
        <p:grpSpPr>
          <a:xfrm>
            <a:off x="-6349" y="5894578"/>
            <a:ext cx="1031240" cy="970280"/>
            <a:chOff x="-6349" y="5894578"/>
            <a:chExt cx="1031240" cy="970280"/>
          </a:xfrm>
        </p:grpSpPr>
        <p:sp>
          <p:nvSpPr>
            <p:cNvPr id="17" name="object 17"/>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18" name="object 18"/>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19" name="object 19"/>
            <p:cNvPicPr/>
            <p:nvPr/>
          </p:nvPicPr>
          <p:blipFill>
            <a:blip r:embed="rId7" cstate="print"/>
            <a:stretch>
              <a:fillRect/>
            </a:stretch>
          </p:blipFill>
          <p:spPr>
            <a:xfrm>
              <a:off x="182879" y="6092952"/>
              <a:ext cx="688848" cy="667510"/>
            </a:xfrm>
            <a:prstGeom prst="rect">
              <a:avLst/>
            </a:prstGeom>
          </p:spPr>
        </p:pic>
      </p:grpSp>
      <p:sp>
        <p:nvSpPr>
          <p:cNvPr id="20" name="object 20"/>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1" name="object 21"/>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sp>
        <p:nvSpPr>
          <p:cNvPr id="27" name="object 27"/>
          <p:cNvSpPr txBox="1"/>
          <p:nvPr/>
        </p:nvSpPr>
        <p:spPr>
          <a:xfrm>
            <a:off x="314074" y="888892"/>
            <a:ext cx="8162545" cy="1351845"/>
          </a:xfrm>
          <a:prstGeom prst="rect">
            <a:avLst/>
          </a:prstGeom>
        </p:spPr>
        <p:txBody>
          <a:bodyPr vert="horz" wrap="square" lIns="0" tIns="12700" rIns="0" bIns="0" rtlCol="0">
            <a:spAutoFit/>
          </a:bodyPr>
          <a:lstStyle/>
          <a:p>
            <a:pPr marL="80010">
              <a:lnSpc>
                <a:spcPct val="100000"/>
              </a:lnSpc>
              <a:spcBef>
                <a:spcPts val="100"/>
              </a:spcBef>
            </a:pPr>
            <a:r>
              <a:rPr sz="1800" b="1" i="1" dirty="0">
                <a:solidFill>
                  <a:schemeClr val="tx2"/>
                </a:solidFill>
                <a:latin typeface="Arial"/>
                <a:cs typeface="Arial"/>
              </a:rPr>
              <a:t>BioStone Animal Health</a:t>
            </a:r>
            <a:r>
              <a:rPr lang="en-US" sz="1800" b="1" i="1" dirty="0">
                <a:solidFill>
                  <a:schemeClr val="tx2"/>
                </a:solidFill>
                <a:latin typeface="Arial"/>
                <a:cs typeface="Arial"/>
              </a:rPr>
              <a:t> </a:t>
            </a:r>
            <a:r>
              <a:rPr sz="1800" b="1" i="1" dirty="0">
                <a:solidFill>
                  <a:schemeClr val="tx2"/>
                </a:solidFill>
                <a:latin typeface="Arial"/>
                <a:cs typeface="Arial"/>
              </a:rPr>
              <a:t>—</a:t>
            </a:r>
            <a:r>
              <a:rPr lang="en-US" sz="1800" b="1" i="1" dirty="0">
                <a:solidFill>
                  <a:schemeClr val="tx2"/>
                </a:solidFill>
                <a:latin typeface="Arial"/>
                <a:cs typeface="Arial"/>
              </a:rPr>
              <a:t> </a:t>
            </a:r>
            <a:r>
              <a:rPr sz="1800" b="1" i="1" dirty="0">
                <a:solidFill>
                  <a:schemeClr val="tx2"/>
                </a:solidFill>
                <a:latin typeface="Arial"/>
                <a:cs typeface="Arial"/>
              </a:rPr>
              <a:t>US Headquarter</a:t>
            </a:r>
            <a:endParaRPr sz="1800" b="1" dirty="0">
              <a:solidFill>
                <a:schemeClr val="tx2"/>
              </a:solidFill>
              <a:latin typeface="Arial"/>
              <a:cs typeface="Arial"/>
            </a:endParaRPr>
          </a:p>
          <a:p>
            <a:pPr marL="60325" marR="3773170">
              <a:lnSpc>
                <a:spcPct val="113999"/>
              </a:lnSpc>
              <a:spcBef>
                <a:spcPts val="1100"/>
              </a:spcBef>
            </a:pPr>
            <a:r>
              <a:rPr sz="1800" dirty="0">
                <a:solidFill>
                  <a:schemeClr val="tx2"/>
                </a:solidFill>
                <a:latin typeface="Arial"/>
                <a:cs typeface="Arial"/>
              </a:rPr>
              <a:t>2815 Exchange Blvd. Suite 400 Southlake, Texas 76092, USA </a:t>
            </a:r>
            <a:r>
              <a:rPr sz="1800" dirty="0">
                <a:solidFill>
                  <a:schemeClr val="tx2"/>
                </a:solidFill>
                <a:latin typeface="Arial"/>
                <a:cs typeface="Arial"/>
                <a:hlinkClick r:id="rId8">
                  <a:extLst>
                    <a:ext uri="{A12FA001-AC4F-418D-AE19-62706E023703}">
                      <ahyp:hlinkClr xmlns:ahyp="http://schemas.microsoft.com/office/drawing/2018/hyperlinkcolor" xmlns="" val="tx"/>
                    </a:ext>
                  </a:extLst>
                </a:hlinkClick>
              </a:rPr>
              <a:t>sales@biostoneah.com</a:t>
            </a:r>
            <a:r>
              <a:rPr lang="en-US" dirty="0">
                <a:solidFill>
                  <a:schemeClr val="tx2"/>
                </a:solidFill>
                <a:latin typeface="Arial"/>
                <a:cs typeface="Arial"/>
              </a:rPr>
              <a:t> </a:t>
            </a:r>
            <a:r>
              <a:rPr sz="1800" dirty="0">
                <a:solidFill>
                  <a:schemeClr val="tx2"/>
                </a:solidFill>
                <a:latin typeface="Arial"/>
                <a:cs typeface="Arial"/>
              </a:rPr>
              <a:t>P. (817) 329 0500</a:t>
            </a:r>
          </a:p>
        </p:txBody>
      </p:sp>
      <p:sp>
        <p:nvSpPr>
          <p:cNvPr id="28" name="object 28"/>
          <p:cNvSpPr/>
          <p:nvPr/>
        </p:nvSpPr>
        <p:spPr>
          <a:xfrm>
            <a:off x="7085076" y="745236"/>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grpSp>
        <p:nvGrpSpPr>
          <p:cNvPr id="29" name="object 29"/>
          <p:cNvGrpSpPr/>
          <p:nvPr/>
        </p:nvGrpSpPr>
        <p:grpSpPr>
          <a:xfrm>
            <a:off x="7267193" y="720851"/>
            <a:ext cx="276860" cy="553720"/>
            <a:chOff x="7267193" y="720851"/>
            <a:chExt cx="276860" cy="553720"/>
          </a:xfrm>
        </p:grpSpPr>
        <p:sp>
          <p:nvSpPr>
            <p:cNvPr id="30" name="object 30"/>
            <p:cNvSpPr/>
            <p:nvPr/>
          </p:nvSpPr>
          <p:spPr>
            <a:xfrm>
              <a:off x="7336535" y="862583"/>
              <a:ext cx="207645" cy="360045"/>
            </a:xfrm>
            <a:custGeom>
              <a:avLst/>
              <a:gdLst/>
              <a:ahLst/>
              <a:cxnLst/>
              <a:rect l="l" t="t" r="r" b="b"/>
              <a:pathLst>
                <a:path w="207645" h="360044">
                  <a:moveTo>
                    <a:pt x="207264" y="0"/>
                  </a:moveTo>
                  <a:lnTo>
                    <a:pt x="0" y="0"/>
                  </a:lnTo>
                  <a:lnTo>
                    <a:pt x="0" y="359663"/>
                  </a:lnTo>
                  <a:lnTo>
                    <a:pt x="207264" y="359663"/>
                  </a:lnTo>
                  <a:lnTo>
                    <a:pt x="207264" y="0"/>
                  </a:lnTo>
                  <a:close/>
                </a:path>
              </a:pathLst>
            </a:custGeom>
            <a:solidFill>
              <a:srgbClr val="FFC000"/>
            </a:solidFill>
          </p:spPr>
          <p:txBody>
            <a:bodyPr wrap="square" lIns="0" tIns="0" rIns="0" bIns="0" rtlCol="0"/>
            <a:lstStyle/>
            <a:p>
              <a:endParaRPr/>
            </a:p>
          </p:txBody>
        </p:sp>
        <p:sp>
          <p:nvSpPr>
            <p:cNvPr id="31" name="object 31"/>
            <p:cNvSpPr/>
            <p:nvPr/>
          </p:nvSpPr>
          <p:spPr>
            <a:xfrm>
              <a:off x="7286243" y="742187"/>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sp>
          <p:nvSpPr>
            <p:cNvPr id="32" name="object 32"/>
            <p:cNvSpPr/>
            <p:nvPr/>
          </p:nvSpPr>
          <p:spPr>
            <a:xfrm>
              <a:off x="7420355" y="720851"/>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sp>
          <p:nvSpPr>
            <p:cNvPr id="33" name="object 33"/>
            <p:cNvSpPr/>
            <p:nvPr/>
          </p:nvSpPr>
          <p:spPr>
            <a:xfrm>
              <a:off x="7508747" y="742187"/>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grpSp>
      <p:sp>
        <p:nvSpPr>
          <p:cNvPr id="34" name="object 34"/>
          <p:cNvSpPr/>
          <p:nvPr/>
        </p:nvSpPr>
        <p:spPr>
          <a:xfrm>
            <a:off x="7575804" y="733044"/>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grpSp>
        <p:nvGrpSpPr>
          <p:cNvPr id="35" name="object 35"/>
          <p:cNvGrpSpPr/>
          <p:nvPr/>
        </p:nvGrpSpPr>
        <p:grpSpPr>
          <a:xfrm>
            <a:off x="371856" y="4034573"/>
            <a:ext cx="5038725" cy="535813"/>
            <a:chOff x="377952" y="3320796"/>
            <a:chExt cx="5038725" cy="535813"/>
          </a:xfrm>
        </p:grpSpPr>
        <p:sp>
          <p:nvSpPr>
            <p:cNvPr id="36" name="object 36"/>
            <p:cNvSpPr/>
            <p:nvPr/>
          </p:nvSpPr>
          <p:spPr>
            <a:xfrm>
              <a:off x="377952" y="3441192"/>
              <a:ext cx="5038725" cy="360045"/>
            </a:xfrm>
            <a:custGeom>
              <a:avLst/>
              <a:gdLst/>
              <a:ahLst/>
              <a:cxnLst/>
              <a:rect l="l" t="t" r="r" b="b"/>
              <a:pathLst>
                <a:path w="5038725" h="360045">
                  <a:moveTo>
                    <a:pt x="5038344" y="0"/>
                  </a:moveTo>
                  <a:lnTo>
                    <a:pt x="0" y="0"/>
                  </a:lnTo>
                  <a:lnTo>
                    <a:pt x="0" y="359664"/>
                  </a:lnTo>
                  <a:lnTo>
                    <a:pt x="5038344" y="359664"/>
                  </a:lnTo>
                  <a:lnTo>
                    <a:pt x="5038344" y="0"/>
                  </a:lnTo>
                  <a:close/>
                </a:path>
              </a:pathLst>
            </a:custGeom>
            <a:solidFill>
              <a:srgbClr val="FFC000"/>
            </a:solidFill>
          </p:spPr>
          <p:txBody>
            <a:bodyPr wrap="square" lIns="0" tIns="0" rIns="0" bIns="0" rtlCol="0"/>
            <a:lstStyle/>
            <a:p>
              <a:endParaRPr/>
            </a:p>
          </p:txBody>
        </p:sp>
        <p:sp>
          <p:nvSpPr>
            <p:cNvPr id="37" name="object 37"/>
            <p:cNvSpPr/>
            <p:nvPr/>
          </p:nvSpPr>
          <p:spPr>
            <a:xfrm>
              <a:off x="4896611" y="3323844"/>
              <a:ext cx="0" cy="532765"/>
            </a:xfrm>
            <a:custGeom>
              <a:avLst/>
              <a:gdLst/>
              <a:ahLst/>
              <a:cxnLst/>
              <a:rect l="l" t="t" r="r" b="b"/>
              <a:pathLst>
                <a:path h="532764">
                  <a:moveTo>
                    <a:pt x="0" y="0"/>
                  </a:moveTo>
                  <a:lnTo>
                    <a:pt x="0" y="532384"/>
                  </a:lnTo>
                </a:path>
              </a:pathLst>
            </a:custGeom>
            <a:ln w="38100">
              <a:solidFill>
                <a:srgbClr val="FFFFFF"/>
              </a:solidFill>
            </a:ln>
          </p:spPr>
          <p:txBody>
            <a:bodyPr wrap="square" lIns="0" tIns="0" rIns="0" bIns="0" rtlCol="0"/>
            <a:lstStyle/>
            <a:p>
              <a:endParaRPr/>
            </a:p>
          </p:txBody>
        </p:sp>
        <p:sp>
          <p:nvSpPr>
            <p:cNvPr id="38" name="object 38"/>
            <p:cNvSpPr/>
            <p:nvPr/>
          </p:nvSpPr>
          <p:spPr>
            <a:xfrm>
              <a:off x="5100828" y="3323844"/>
              <a:ext cx="0" cy="532765"/>
            </a:xfrm>
            <a:custGeom>
              <a:avLst/>
              <a:gdLst/>
              <a:ahLst/>
              <a:cxnLst/>
              <a:rect l="l" t="t" r="r" b="b"/>
              <a:pathLst>
                <a:path h="532764">
                  <a:moveTo>
                    <a:pt x="0" y="0"/>
                  </a:moveTo>
                  <a:lnTo>
                    <a:pt x="0" y="532384"/>
                  </a:lnTo>
                </a:path>
              </a:pathLst>
            </a:custGeom>
            <a:ln w="38100">
              <a:solidFill>
                <a:srgbClr val="FFFFFF"/>
              </a:solidFill>
            </a:ln>
          </p:spPr>
          <p:txBody>
            <a:bodyPr wrap="square" lIns="0" tIns="0" rIns="0" bIns="0" rtlCol="0"/>
            <a:lstStyle/>
            <a:p>
              <a:endParaRPr/>
            </a:p>
          </p:txBody>
        </p:sp>
        <p:sp>
          <p:nvSpPr>
            <p:cNvPr id="39" name="object 39"/>
            <p:cNvSpPr/>
            <p:nvPr/>
          </p:nvSpPr>
          <p:spPr>
            <a:xfrm>
              <a:off x="5231891" y="3320796"/>
              <a:ext cx="0" cy="532765"/>
            </a:xfrm>
            <a:custGeom>
              <a:avLst/>
              <a:gdLst/>
              <a:ahLst/>
              <a:cxnLst/>
              <a:rect l="l" t="t" r="r" b="b"/>
              <a:pathLst>
                <a:path h="532764">
                  <a:moveTo>
                    <a:pt x="0" y="0"/>
                  </a:moveTo>
                  <a:lnTo>
                    <a:pt x="0" y="532384"/>
                  </a:lnTo>
                </a:path>
              </a:pathLst>
            </a:custGeom>
            <a:ln w="38100">
              <a:solidFill>
                <a:srgbClr val="FFFFFF"/>
              </a:solidFill>
            </a:ln>
          </p:spPr>
          <p:txBody>
            <a:bodyPr wrap="square" lIns="0" tIns="0" rIns="0" bIns="0" rtlCol="0"/>
            <a:lstStyle/>
            <a:p>
              <a:endParaRPr/>
            </a:p>
          </p:txBody>
        </p:sp>
        <p:sp>
          <p:nvSpPr>
            <p:cNvPr id="40" name="object 40"/>
            <p:cNvSpPr/>
            <p:nvPr/>
          </p:nvSpPr>
          <p:spPr>
            <a:xfrm>
              <a:off x="5320284" y="3320796"/>
              <a:ext cx="0" cy="532765"/>
            </a:xfrm>
            <a:custGeom>
              <a:avLst/>
              <a:gdLst/>
              <a:ahLst/>
              <a:cxnLst/>
              <a:rect l="l" t="t" r="r" b="b"/>
              <a:pathLst>
                <a:path h="532764">
                  <a:moveTo>
                    <a:pt x="0" y="0"/>
                  </a:moveTo>
                  <a:lnTo>
                    <a:pt x="0" y="532384"/>
                  </a:lnTo>
                </a:path>
              </a:pathLst>
            </a:custGeom>
            <a:ln w="38100">
              <a:solidFill>
                <a:srgbClr val="FFFFFF"/>
              </a:solidFill>
            </a:ln>
          </p:spPr>
          <p:txBody>
            <a:bodyPr wrap="square" lIns="0" tIns="0" rIns="0" bIns="0" rtlCol="0"/>
            <a:lstStyle/>
            <a:p>
              <a:endParaRPr/>
            </a:p>
          </p:txBody>
        </p:sp>
      </p:grpSp>
      <p:sp>
        <p:nvSpPr>
          <p:cNvPr id="42" name="object 42"/>
          <p:cNvSpPr/>
          <p:nvPr/>
        </p:nvSpPr>
        <p:spPr>
          <a:xfrm>
            <a:off x="5384291" y="3311652"/>
            <a:ext cx="0" cy="532765"/>
          </a:xfrm>
          <a:custGeom>
            <a:avLst/>
            <a:gdLst/>
            <a:ahLst/>
            <a:cxnLst/>
            <a:rect l="l" t="t" r="r" b="b"/>
            <a:pathLst>
              <a:path h="532764">
                <a:moveTo>
                  <a:pt x="0" y="0"/>
                </a:moveTo>
                <a:lnTo>
                  <a:pt x="0" y="532384"/>
                </a:lnTo>
              </a:path>
            </a:pathLst>
          </a:custGeom>
          <a:ln w="38100">
            <a:solidFill>
              <a:srgbClr val="FFFFFF"/>
            </a:solidFill>
          </a:ln>
        </p:spPr>
        <p:txBody>
          <a:bodyPr wrap="square" lIns="0" tIns="0" rIns="0" bIns="0" rtlCol="0"/>
          <a:lstStyle/>
          <a:p>
            <a:endParaRPr/>
          </a:p>
        </p:txBody>
      </p:sp>
      <p:sp>
        <p:nvSpPr>
          <p:cNvPr id="43" name="object 43"/>
          <p:cNvSpPr txBox="1"/>
          <p:nvPr/>
        </p:nvSpPr>
        <p:spPr>
          <a:xfrm>
            <a:off x="314074" y="4696543"/>
            <a:ext cx="8860532" cy="1049646"/>
          </a:xfrm>
          <a:prstGeom prst="rect">
            <a:avLst/>
          </a:prstGeom>
        </p:spPr>
        <p:txBody>
          <a:bodyPr vert="horz" wrap="square" lIns="0" tIns="12700" rIns="0" bIns="0" rtlCol="0">
            <a:spAutoFit/>
          </a:bodyPr>
          <a:lstStyle/>
          <a:p>
            <a:pPr marL="90170">
              <a:lnSpc>
                <a:spcPct val="100000"/>
              </a:lnSpc>
              <a:spcBef>
                <a:spcPts val="100"/>
              </a:spcBef>
            </a:pPr>
            <a:r>
              <a:rPr lang="en-US" sz="1800" b="1" i="1" dirty="0">
                <a:solidFill>
                  <a:schemeClr val="tx2"/>
                </a:solidFill>
                <a:latin typeface="Arial"/>
                <a:cs typeface="Arial"/>
              </a:rPr>
              <a:t>BioStone Animal Health at Turkey</a:t>
            </a:r>
            <a:r>
              <a:rPr lang="tr-TR" sz="1800" b="1" i="1" dirty="0">
                <a:solidFill>
                  <a:schemeClr val="tx2"/>
                </a:solidFill>
                <a:latin typeface="Arial"/>
                <a:cs typeface="Arial"/>
              </a:rPr>
              <a:t>   </a:t>
            </a:r>
            <a:r>
              <a:rPr lang="en-US" sz="1800" dirty="0">
                <a:solidFill>
                  <a:schemeClr val="tx2"/>
                </a:solidFill>
                <a:latin typeface="Arial"/>
                <a:cs typeface="Arial"/>
              </a:rPr>
              <a:t>(</a:t>
            </a:r>
            <a:r>
              <a:rPr lang="en-US" sz="1800" i="1" dirty="0">
                <a:solidFill>
                  <a:schemeClr val="tx2"/>
                </a:solidFill>
                <a:latin typeface="Arial-BoldItalicMT"/>
                <a:cs typeface="Arial-BoldItalicMT"/>
              </a:rPr>
              <a:t>ISO 9001:2015 for Production and Assembly</a:t>
            </a:r>
            <a:r>
              <a:rPr lang="en-US" sz="1800" dirty="0">
                <a:solidFill>
                  <a:schemeClr val="tx2"/>
                </a:solidFill>
                <a:latin typeface="Arial"/>
                <a:cs typeface="Arial"/>
              </a:rPr>
              <a:t>) </a:t>
            </a:r>
            <a:endParaRPr lang="en-US" sz="1800" b="1" dirty="0">
              <a:solidFill>
                <a:schemeClr val="tx2"/>
              </a:solidFill>
              <a:latin typeface="Arial"/>
              <a:cs typeface="Arial"/>
            </a:endParaRPr>
          </a:p>
          <a:p>
            <a:pPr marL="38100" marR="118745">
              <a:lnSpc>
                <a:spcPct val="114199"/>
              </a:lnSpc>
              <a:spcBef>
                <a:spcPts val="1019"/>
              </a:spcBef>
            </a:pPr>
            <a:r>
              <a:rPr sz="1800" dirty="0" err="1">
                <a:solidFill>
                  <a:schemeClr val="tx2"/>
                </a:solidFill>
                <a:latin typeface="Arial"/>
                <a:cs typeface="Arial"/>
              </a:rPr>
              <a:t>Mansuroglu</a:t>
            </a:r>
            <a:r>
              <a:rPr sz="1800" dirty="0">
                <a:solidFill>
                  <a:schemeClr val="tx2"/>
                </a:solidFill>
                <a:latin typeface="Arial"/>
                <a:cs typeface="Arial"/>
              </a:rPr>
              <a:t> Mahallesi 286/1 Sokak No: 16/11 Bayrakli, Izmir, 35535, Turkey </a:t>
            </a:r>
            <a:r>
              <a:rPr sz="1800" dirty="0">
                <a:solidFill>
                  <a:schemeClr val="tx2"/>
                </a:solidFill>
                <a:latin typeface="Arial"/>
                <a:cs typeface="Arial"/>
                <a:hlinkClick r:id="rId9">
                  <a:extLst>
                    <a:ext uri="{A12FA001-AC4F-418D-AE19-62706E023703}">
                      <ahyp:hlinkClr xmlns:ahyp="http://schemas.microsoft.com/office/drawing/2018/hyperlinkcolor" xmlns="" val="tx"/>
                    </a:ext>
                  </a:extLst>
                </a:hlinkClick>
              </a:rPr>
              <a:t>biostone.TR@biostoneah.com</a:t>
            </a:r>
            <a:r>
              <a:rPr lang="en-US" dirty="0">
                <a:solidFill>
                  <a:schemeClr val="tx2"/>
                </a:solidFill>
                <a:latin typeface="Arial"/>
                <a:cs typeface="Arial"/>
              </a:rPr>
              <a:t>; </a:t>
            </a:r>
            <a:r>
              <a:rPr sz="1800" dirty="0">
                <a:solidFill>
                  <a:schemeClr val="tx2"/>
                </a:solidFill>
                <a:latin typeface="Arial"/>
                <a:cs typeface="Arial"/>
              </a:rPr>
              <a:t>P. +90 505 259 0559</a:t>
            </a:r>
          </a:p>
        </p:txBody>
      </p:sp>
      <p:pic>
        <p:nvPicPr>
          <p:cNvPr id="44" name="object 44"/>
          <p:cNvPicPr/>
          <p:nvPr/>
        </p:nvPicPr>
        <p:blipFill>
          <a:blip r:embed="rId10" cstate="print"/>
          <a:stretch>
            <a:fillRect/>
          </a:stretch>
        </p:blipFill>
        <p:spPr>
          <a:xfrm>
            <a:off x="5751576" y="6385553"/>
            <a:ext cx="3694937" cy="472446"/>
          </a:xfrm>
          <a:prstGeom prst="rect">
            <a:avLst/>
          </a:prstGeom>
        </p:spPr>
      </p:pic>
      <p:sp>
        <p:nvSpPr>
          <p:cNvPr id="46" name="object 52">
            <a:extLst>
              <a:ext uri="{FF2B5EF4-FFF2-40B4-BE49-F238E27FC236}">
                <a16:creationId xmlns:a16="http://schemas.microsoft.com/office/drawing/2014/main" id="{2B99D016-A954-189F-203C-716FA0655417}"/>
              </a:ext>
            </a:extLst>
          </p:cNvPr>
          <p:cNvSpPr txBox="1">
            <a:spLocks/>
          </p:cNvSpPr>
          <p:nvPr/>
        </p:nvSpPr>
        <p:spPr>
          <a:xfrm>
            <a:off x="5724527" y="6494703"/>
            <a:ext cx="3571492" cy="230832"/>
          </a:xfrm>
          <a:prstGeom prst="rect">
            <a:avLst/>
          </a:prstGeom>
        </p:spPr>
        <p:txBody>
          <a:bodyPr vert="horz" wrap="square" lIns="0" tIns="0" rIns="0" bIns="0" rtlCol="0">
            <a:spAutoFit/>
          </a:bodyPr>
          <a:lstStyle>
            <a:defPPr>
              <a:defRPr kern="0"/>
            </a:defPPr>
          </a:lstStyle>
          <a:p>
            <a:pPr marL="12700">
              <a:lnSpc>
                <a:spcPts val="1810"/>
              </a:lnSpc>
            </a:pPr>
            <a:r>
              <a:rPr lang="en-US" i="1" spc="-50" dirty="0">
                <a:solidFill>
                  <a:schemeClr val="bg1"/>
                </a:solidFill>
              </a:rPr>
              <a:t>Making</a:t>
            </a:r>
            <a:r>
              <a:rPr lang="en-US" i="1" spc="-95" dirty="0">
                <a:solidFill>
                  <a:schemeClr val="bg1"/>
                </a:solidFill>
              </a:rPr>
              <a:t> </a:t>
            </a:r>
            <a:r>
              <a:rPr lang="en-US" i="1" spc="-90" dirty="0">
                <a:solidFill>
                  <a:schemeClr val="bg1"/>
                </a:solidFill>
              </a:rPr>
              <a:t>Animals</a:t>
            </a:r>
            <a:r>
              <a:rPr lang="en-US" i="1" spc="-75" dirty="0">
                <a:solidFill>
                  <a:schemeClr val="bg1"/>
                </a:solidFill>
              </a:rPr>
              <a:t> </a:t>
            </a:r>
            <a:r>
              <a:rPr lang="en-US" i="1" spc="-55" dirty="0">
                <a:solidFill>
                  <a:schemeClr val="bg1"/>
                </a:solidFill>
              </a:rPr>
              <a:t>Healthier</a:t>
            </a:r>
            <a:r>
              <a:rPr lang="en-US" i="1" spc="-70" dirty="0">
                <a:solidFill>
                  <a:schemeClr val="bg1"/>
                </a:solidFill>
              </a:rPr>
              <a:t> </a:t>
            </a:r>
            <a:r>
              <a:rPr lang="en-US" i="1" spc="-80" dirty="0">
                <a:solidFill>
                  <a:schemeClr val="bg1"/>
                </a:solidFill>
              </a:rPr>
              <a:t>and</a:t>
            </a:r>
            <a:r>
              <a:rPr lang="en-US" i="1" spc="-90" dirty="0">
                <a:solidFill>
                  <a:schemeClr val="bg1"/>
                </a:solidFill>
              </a:rPr>
              <a:t> </a:t>
            </a:r>
            <a:r>
              <a:rPr lang="en-US" i="1" spc="-120" dirty="0">
                <a:solidFill>
                  <a:schemeClr val="bg1"/>
                </a:solidFill>
              </a:rPr>
              <a:t>Safer </a:t>
            </a:r>
            <a:r>
              <a:rPr lang="en-US" i="1" spc="-475" dirty="0">
                <a:solidFill>
                  <a:schemeClr val="bg1"/>
                </a:solidFill>
              </a:rPr>
              <a:t>®</a:t>
            </a:r>
          </a:p>
        </p:txBody>
      </p:sp>
      <p:grpSp>
        <p:nvGrpSpPr>
          <p:cNvPr id="41" name="object 35">
            <a:extLst>
              <a:ext uri="{FF2B5EF4-FFF2-40B4-BE49-F238E27FC236}">
                <a16:creationId xmlns:a16="http://schemas.microsoft.com/office/drawing/2014/main" id="{58BA8543-C617-9AC6-A39D-EFD06D8E728D}"/>
              </a:ext>
            </a:extLst>
          </p:cNvPr>
          <p:cNvGrpSpPr/>
          <p:nvPr/>
        </p:nvGrpSpPr>
        <p:grpSpPr>
          <a:xfrm>
            <a:off x="358002" y="2275046"/>
            <a:ext cx="5038725" cy="535813"/>
            <a:chOff x="377952" y="3320796"/>
            <a:chExt cx="5038725" cy="535813"/>
          </a:xfrm>
        </p:grpSpPr>
        <p:sp>
          <p:nvSpPr>
            <p:cNvPr id="45" name="object 36">
              <a:extLst>
                <a:ext uri="{FF2B5EF4-FFF2-40B4-BE49-F238E27FC236}">
                  <a16:creationId xmlns:a16="http://schemas.microsoft.com/office/drawing/2014/main" id="{A0F87FF2-19DD-7FBE-1AE9-CA0B98A4E04A}"/>
                </a:ext>
              </a:extLst>
            </p:cNvPr>
            <p:cNvSpPr/>
            <p:nvPr/>
          </p:nvSpPr>
          <p:spPr>
            <a:xfrm>
              <a:off x="377952" y="3441192"/>
              <a:ext cx="5038725" cy="360045"/>
            </a:xfrm>
            <a:custGeom>
              <a:avLst/>
              <a:gdLst/>
              <a:ahLst/>
              <a:cxnLst/>
              <a:rect l="l" t="t" r="r" b="b"/>
              <a:pathLst>
                <a:path w="5038725" h="360045">
                  <a:moveTo>
                    <a:pt x="5038344" y="0"/>
                  </a:moveTo>
                  <a:lnTo>
                    <a:pt x="0" y="0"/>
                  </a:lnTo>
                  <a:lnTo>
                    <a:pt x="0" y="359664"/>
                  </a:lnTo>
                  <a:lnTo>
                    <a:pt x="5038344" y="359664"/>
                  </a:lnTo>
                  <a:lnTo>
                    <a:pt x="5038344" y="0"/>
                  </a:lnTo>
                  <a:close/>
                </a:path>
              </a:pathLst>
            </a:custGeom>
            <a:solidFill>
              <a:srgbClr val="FFC000"/>
            </a:solidFill>
          </p:spPr>
          <p:txBody>
            <a:bodyPr wrap="square" lIns="0" tIns="0" rIns="0" bIns="0" rtlCol="0"/>
            <a:lstStyle/>
            <a:p>
              <a:endParaRPr/>
            </a:p>
          </p:txBody>
        </p:sp>
        <p:sp>
          <p:nvSpPr>
            <p:cNvPr id="47" name="object 37">
              <a:extLst>
                <a:ext uri="{FF2B5EF4-FFF2-40B4-BE49-F238E27FC236}">
                  <a16:creationId xmlns:a16="http://schemas.microsoft.com/office/drawing/2014/main" id="{BFAC2046-B2BE-4E84-DAC9-5BD732CC3A79}"/>
                </a:ext>
              </a:extLst>
            </p:cNvPr>
            <p:cNvSpPr/>
            <p:nvPr/>
          </p:nvSpPr>
          <p:spPr>
            <a:xfrm>
              <a:off x="4896611" y="3323844"/>
              <a:ext cx="0" cy="532765"/>
            </a:xfrm>
            <a:custGeom>
              <a:avLst/>
              <a:gdLst/>
              <a:ahLst/>
              <a:cxnLst/>
              <a:rect l="l" t="t" r="r" b="b"/>
              <a:pathLst>
                <a:path h="532764">
                  <a:moveTo>
                    <a:pt x="0" y="0"/>
                  </a:moveTo>
                  <a:lnTo>
                    <a:pt x="0" y="532384"/>
                  </a:lnTo>
                </a:path>
              </a:pathLst>
            </a:custGeom>
            <a:ln w="38100">
              <a:solidFill>
                <a:srgbClr val="FFFFFF"/>
              </a:solidFill>
            </a:ln>
          </p:spPr>
          <p:txBody>
            <a:bodyPr wrap="square" lIns="0" tIns="0" rIns="0" bIns="0" rtlCol="0"/>
            <a:lstStyle/>
            <a:p>
              <a:endParaRPr/>
            </a:p>
          </p:txBody>
        </p:sp>
        <p:sp>
          <p:nvSpPr>
            <p:cNvPr id="48" name="object 38">
              <a:extLst>
                <a:ext uri="{FF2B5EF4-FFF2-40B4-BE49-F238E27FC236}">
                  <a16:creationId xmlns:a16="http://schemas.microsoft.com/office/drawing/2014/main" id="{073109FB-AFB7-697D-A7EA-5330FCC79E6F}"/>
                </a:ext>
              </a:extLst>
            </p:cNvPr>
            <p:cNvSpPr/>
            <p:nvPr/>
          </p:nvSpPr>
          <p:spPr>
            <a:xfrm>
              <a:off x="5100828" y="3323844"/>
              <a:ext cx="0" cy="532765"/>
            </a:xfrm>
            <a:custGeom>
              <a:avLst/>
              <a:gdLst/>
              <a:ahLst/>
              <a:cxnLst/>
              <a:rect l="l" t="t" r="r" b="b"/>
              <a:pathLst>
                <a:path h="532764">
                  <a:moveTo>
                    <a:pt x="0" y="0"/>
                  </a:moveTo>
                  <a:lnTo>
                    <a:pt x="0" y="532384"/>
                  </a:lnTo>
                </a:path>
              </a:pathLst>
            </a:custGeom>
            <a:ln w="38100">
              <a:solidFill>
                <a:srgbClr val="FFFFFF"/>
              </a:solidFill>
            </a:ln>
          </p:spPr>
          <p:txBody>
            <a:bodyPr wrap="square" lIns="0" tIns="0" rIns="0" bIns="0" rtlCol="0"/>
            <a:lstStyle/>
            <a:p>
              <a:endParaRPr/>
            </a:p>
          </p:txBody>
        </p:sp>
        <p:sp>
          <p:nvSpPr>
            <p:cNvPr id="49" name="object 39">
              <a:extLst>
                <a:ext uri="{FF2B5EF4-FFF2-40B4-BE49-F238E27FC236}">
                  <a16:creationId xmlns:a16="http://schemas.microsoft.com/office/drawing/2014/main" id="{995FB12B-3600-B42B-E11D-BDEFCF005B90}"/>
                </a:ext>
              </a:extLst>
            </p:cNvPr>
            <p:cNvSpPr/>
            <p:nvPr/>
          </p:nvSpPr>
          <p:spPr>
            <a:xfrm>
              <a:off x="5231891" y="3320796"/>
              <a:ext cx="0" cy="532765"/>
            </a:xfrm>
            <a:custGeom>
              <a:avLst/>
              <a:gdLst/>
              <a:ahLst/>
              <a:cxnLst/>
              <a:rect l="l" t="t" r="r" b="b"/>
              <a:pathLst>
                <a:path h="532764">
                  <a:moveTo>
                    <a:pt x="0" y="0"/>
                  </a:moveTo>
                  <a:lnTo>
                    <a:pt x="0" y="532384"/>
                  </a:lnTo>
                </a:path>
              </a:pathLst>
            </a:custGeom>
            <a:ln w="38100">
              <a:solidFill>
                <a:srgbClr val="FFFFFF"/>
              </a:solidFill>
            </a:ln>
          </p:spPr>
          <p:txBody>
            <a:bodyPr wrap="square" lIns="0" tIns="0" rIns="0" bIns="0" rtlCol="0"/>
            <a:lstStyle/>
            <a:p>
              <a:endParaRPr/>
            </a:p>
          </p:txBody>
        </p:sp>
        <p:sp>
          <p:nvSpPr>
            <p:cNvPr id="50" name="object 40">
              <a:extLst>
                <a:ext uri="{FF2B5EF4-FFF2-40B4-BE49-F238E27FC236}">
                  <a16:creationId xmlns:a16="http://schemas.microsoft.com/office/drawing/2014/main" id="{4E6E6278-F972-F971-3136-6DB54992B41B}"/>
                </a:ext>
              </a:extLst>
            </p:cNvPr>
            <p:cNvSpPr/>
            <p:nvPr/>
          </p:nvSpPr>
          <p:spPr>
            <a:xfrm>
              <a:off x="5320284" y="3320796"/>
              <a:ext cx="0" cy="532765"/>
            </a:xfrm>
            <a:custGeom>
              <a:avLst/>
              <a:gdLst/>
              <a:ahLst/>
              <a:cxnLst/>
              <a:rect l="l" t="t" r="r" b="b"/>
              <a:pathLst>
                <a:path h="532764">
                  <a:moveTo>
                    <a:pt x="0" y="0"/>
                  </a:moveTo>
                  <a:lnTo>
                    <a:pt x="0" y="532384"/>
                  </a:lnTo>
                </a:path>
              </a:pathLst>
            </a:custGeom>
            <a:ln w="38100">
              <a:solidFill>
                <a:srgbClr val="FFFFFF"/>
              </a:solidFill>
            </a:ln>
          </p:spPr>
          <p:txBody>
            <a:bodyPr wrap="square" lIns="0" tIns="0" rIns="0" bIns="0" rtlCol="0"/>
            <a:lstStyle/>
            <a:p>
              <a:endParaRPr/>
            </a:p>
          </p:txBody>
        </p:sp>
      </p:grpSp>
      <p:sp>
        <p:nvSpPr>
          <p:cNvPr id="22" name="TextBox 21">
            <a:extLst>
              <a:ext uri="{FF2B5EF4-FFF2-40B4-BE49-F238E27FC236}">
                <a16:creationId xmlns:a16="http://schemas.microsoft.com/office/drawing/2014/main" id="{9C0ED145-1578-F756-D485-BC3B7A85B902}"/>
              </a:ext>
            </a:extLst>
          </p:cNvPr>
          <p:cNvSpPr txBox="1"/>
          <p:nvPr/>
        </p:nvSpPr>
        <p:spPr>
          <a:xfrm>
            <a:off x="279438" y="2870503"/>
            <a:ext cx="5867400" cy="1200329"/>
          </a:xfrm>
          <a:prstGeom prst="rect">
            <a:avLst/>
          </a:prstGeom>
          <a:noFill/>
        </p:spPr>
        <p:txBody>
          <a:bodyPr wrap="square" rtlCol="0">
            <a:spAutoFit/>
          </a:bodyPr>
          <a:lstStyle/>
          <a:p>
            <a:r>
              <a:rPr lang="en-US" dirty="0">
                <a:solidFill>
                  <a:schemeClr val="tx2"/>
                </a:solidFill>
              </a:rPr>
              <a:t>BioStone Animal Health Europe B.V.               </a:t>
            </a:r>
          </a:p>
          <a:p>
            <a:r>
              <a:rPr lang="en-US" dirty="0" err="1">
                <a:solidFill>
                  <a:schemeClr val="tx2"/>
                </a:solidFill>
              </a:rPr>
              <a:t>Kraijenhoffstraat</a:t>
            </a:r>
            <a:r>
              <a:rPr lang="en-US" dirty="0">
                <a:solidFill>
                  <a:schemeClr val="tx2"/>
                </a:solidFill>
              </a:rPr>
              <a:t> 137 A, 1018RG</a:t>
            </a:r>
          </a:p>
          <a:p>
            <a:r>
              <a:rPr lang="en-US" dirty="0">
                <a:solidFill>
                  <a:schemeClr val="tx2"/>
                </a:solidFill>
              </a:rPr>
              <a:t>Amsterdam, Netherlands</a:t>
            </a:r>
          </a:p>
          <a:p>
            <a:r>
              <a:rPr lang="en-US" dirty="0">
                <a:solidFill>
                  <a:schemeClr val="tx2"/>
                </a:solidFill>
                <a:hlinkClick r:id="rId11">
                  <a:extLst>
                    <a:ext uri="{A12FA001-AC4F-418D-AE19-62706E023703}">
                      <ahyp:hlinkClr xmlns:ahyp="http://schemas.microsoft.com/office/drawing/2018/hyperlinkcolor" xmlns="" val="tx"/>
                    </a:ext>
                  </a:extLst>
                </a:hlinkClick>
              </a:rPr>
              <a:t>biostone.Europe@biostoneah.com</a:t>
            </a:r>
            <a:r>
              <a:rPr lang="en-US" dirty="0">
                <a:solidFill>
                  <a:schemeClr val="tx2"/>
                </a:solidFill>
              </a:rPr>
              <a:t>; P. +31 202444337</a:t>
            </a:r>
          </a:p>
        </p:txBody>
      </p:sp>
      <p:sp>
        <p:nvSpPr>
          <p:cNvPr id="51" name="TextBox 50">
            <a:extLst>
              <a:ext uri="{FF2B5EF4-FFF2-40B4-BE49-F238E27FC236}">
                <a16:creationId xmlns:a16="http://schemas.microsoft.com/office/drawing/2014/main" id="{B2534FDE-54C7-D672-71FD-0AAE575EA857}"/>
              </a:ext>
            </a:extLst>
          </p:cNvPr>
          <p:cNvSpPr txBox="1"/>
          <p:nvPr/>
        </p:nvSpPr>
        <p:spPr>
          <a:xfrm>
            <a:off x="371741" y="4177860"/>
            <a:ext cx="4190995" cy="369332"/>
          </a:xfrm>
          <a:prstGeom prst="rect">
            <a:avLst/>
          </a:prstGeom>
          <a:noFill/>
        </p:spPr>
        <p:txBody>
          <a:bodyPr wrap="square" rtlCol="0">
            <a:spAutoFit/>
          </a:bodyPr>
          <a:lstStyle/>
          <a:p>
            <a:r>
              <a:rPr lang="en-US" b="1" i="1" dirty="0">
                <a:solidFill>
                  <a:schemeClr val="tx2"/>
                </a:solidFill>
              </a:rPr>
              <a:t>Biostone Animal Health at Turkey</a:t>
            </a:r>
          </a:p>
        </p:txBody>
      </p:sp>
      <p:sp>
        <p:nvSpPr>
          <p:cNvPr id="52" name="TextBox 51">
            <a:extLst>
              <a:ext uri="{FF2B5EF4-FFF2-40B4-BE49-F238E27FC236}">
                <a16:creationId xmlns:a16="http://schemas.microsoft.com/office/drawing/2014/main" id="{8E06CC54-42C8-DE12-BCCB-5A7C5D1367FB}"/>
              </a:ext>
            </a:extLst>
          </p:cNvPr>
          <p:cNvSpPr txBox="1"/>
          <p:nvPr/>
        </p:nvSpPr>
        <p:spPr>
          <a:xfrm>
            <a:off x="325281" y="2417600"/>
            <a:ext cx="4190995" cy="369332"/>
          </a:xfrm>
          <a:prstGeom prst="rect">
            <a:avLst/>
          </a:prstGeom>
          <a:noFill/>
        </p:spPr>
        <p:txBody>
          <a:bodyPr wrap="square" rtlCol="0">
            <a:spAutoFit/>
          </a:bodyPr>
          <a:lstStyle/>
          <a:p>
            <a:r>
              <a:rPr lang="en-US" b="1" i="1" dirty="0">
                <a:solidFill>
                  <a:schemeClr val="tx2"/>
                </a:solidFill>
              </a:rPr>
              <a:t>Biostone Animal Health at Europe</a:t>
            </a:r>
          </a:p>
        </p:txBody>
      </p:sp>
    </p:spTree>
    <p:extLst>
      <p:ext uri="{BB962C8B-B14F-4D97-AF65-F5344CB8AC3E}">
        <p14:creationId xmlns:p14="http://schemas.microsoft.com/office/powerpoint/2010/main" val="710029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9CD24C3D-DEA4-7199-F25C-EA502429561C}"/>
              </a:ext>
            </a:extLst>
          </p:cNvPr>
          <p:cNvPicPr>
            <a:picLocks noChangeAspect="1"/>
          </p:cNvPicPr>
          <p:nvPr/>
        </p:nvPicPr>
        <p:blipFill>
          <a:blip r:embed="rId2"/>
          <a:stretch>
            <a:fillRect/>
          </a:stretch>
        </p:blipFill>
        <p:spPr>
          <a:xfrm>
            <a:off x="436626" y="1336357"/>
            <a:ext cx="6802374" cy="3079356"/>
          </a:xfrm>
          <a:prstGeom prst="rect">
            <a:avLst/>
          </a:prstGeom>
        </p:spPr>
      </p:pic>
      <p:sp>
        <p:nvSpPr>
          <p:cNvPr id="27" name="Rectangle 26">
            <a:extLst>
              <a:ext uri="{FF2B5EF4-FFF2-40B4-BE49-F238E27FC236}">
                <a16:creationId xmlns:a16="http://schemas.microsoft.com/office/drawing/2014/main" id="{91755446-5F52-1D06-596B-CD53C4CCB20B}"/>
              </a:ext>
            </a:extLst>
          </p:cNvPr>
          <p:cNvSpPr/>
          <p:nvPr/>
        </p:nvSpPr>
        <p:spPr>
          <a:xfrm>
            <a:off x="4800600" y="1219200"/>
            <a:ext cx="3902351" cy="9348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bject 4"/>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5"/>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6" name="object 6"/>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9" name="object 9"/>
          <p:cNvPicPr/>
          <p:nvPr/>
        </p:nvPicPr>
        <p:blipFill>
          <a:blip r:embed="rId3" cstate="print"/>
          <a:stretch>
            <a:fillRect/>
          </a:stretch>
        </p:blipFill>
        <p:spPr>
          <a:xfrm>
            <a:off x="9095231" y="5026152"/>
            <a:ext cx="755903" cy="505968"/>
          </a:xfrm>
          <a:prstGeom prst="rect">
            <a:avLst/>
          </a:prstGeom>
        </p:spPr>
      </p:pic>
      <p:pic>
        <p:nvPicPr>
          <p:cNvPr id="10" name="object 10"/>
          <p:cNvPicPr/>
          <p:nvPr/>
        </p:nvPicPr>
        <p:blipFill>
          <a:blip r:embed="rId4" cstate="print"/>
          <a:stretch>
            <a:fillRect/>
          </a:stretch>
        </p:blipFill>
        <p:spPr>
          <a:xfrm>
            <a:off x="9095231" y="3435096"/>
            <a:ext cx="755903" cy="502919"/>
          </a:xfrm>
          <a:prstGeom prst="rect">
            <a:avLst/>
          </a:prstGeom>
        </p:spPr>
      </p:pic>
      <p:pic>
        <p:nvPicPr>
          <p:cNvPr id="11" name="object 11"/>
          <p:cNvPicPr/>
          <p:nvPr/>
        </p:nvPicPr>
        <p:blipFill>
          <a:blip r:embed="rId5" cstate="print"/>
          <a:stretch>
            <a:fillRect/>
          </a:stretch>
        </p:blipFill>
        <p:spPr>
          <a:xfrm>
            <a:off x="9095231" y="4245864"/>
            <a:ext cx="755903" cy="502919"/>
          </a:xfrm>
          <a:prstGeom prst="rect">
            <a:avLst/>
          </a:prstGeom>
        </p:spPr>
      </p:pic>
      <p:pic>
        <p:nvPicPr>
          <p:cNvPr id="12" name="object 12"/>
          <p:cNvPicPr/>
          <p:nvPr/>
        </p:nvPicPr>
        <p:blipFill>
          <a:blip r:embed="rId6" cstate="print"/>
          <a:stretch>
            <a:fillRect/>
          </a:stretch>
        </p:blipFill>
        <p:spPr>
          <a:xfrm>
            <a:off x="9095231" y="5711952"/>
            <a:ext cx="755903" cy="502920"/>
          </a:xfrm>
          <a:prstGeom prst="rect">
            <a:avLst/>
          </a:prstGeom>
        </p:spPr>
      </p:pic>
      <p:pic>
        <p:nvPicPr>
          <p:cNvPr id="13" name="object 13"/>
          <p:cNvPicPr/>
          <p:nvPr/>
        </p:nvPicPr>
        <p:blipFill>
          <a:blip r:embed="rId7" cstate="print"/>
          <a:stretch>
            <a:fillRect/>
          </a:stretch>
        </p:blipFill>
        <p:spPr>
          <a:xfrm>
            <a:off x="9549383" y="6095"/>
            <a:ext cx="348246" cy="1753362"/>
          </a:xfrm>
          <a:prstGeom prst="rect">
            <a:avLst/>
          </a:prstGeom>
        </p:spPr>
      </p:pic>
      <p:sp>
        <p:nvSpPr>
          <p:cNvPr id="14" name="object 14"/>
          <p:cNvSpPr txBox="1"/>
          <p:nvPr/>
        </p:nvSpPr>
        <p:spPr>
          <a:xfrm>
            <a:off x="9582973" y="146471"/>
            <a:ext cx="219710" cy="1529715"/>
          </a:xfrm>
          <a:prstGeom prst="rect">
            <a:avLst/>
          </a:prstGeom>
        </p:spPr>
        <p:txBody>
          <a:bodyPr vert="vert270" wrap="square" lIns="0" tIns="14604" rIns="0" bIns="0" rtlCol="0">
            <a:spAutoFit/>
          </a:bodyPr>
          <a:lstStyle/>
          <a:p>
            <a:pPr marL="12700">
              <a:lnSpc>
                <a:spcPct val="100000"/>
              </a:lnSpc>
              <a:spcBef>
                <a:spcPts val="114"/>
              </a:spcBef>
            </a:pPr>
            <a:r>
              <a:rPr sz="1250" spc="-40" dirty="0">
                <a:solidFill>
                  <a:srgbClr val="FFFFFF"/>
                </a:solidFill>
                <a:latin typeface="Tahoma"/>
                <a:cs typeface="Tahoma"/>
              </a:rPr>
              <a:t>H</a:t>
            </a:r>
            <a:r>
              <a:rPr sz="1250" spc="-70" dirty="0">
                <a:solidFill>
                  <a:srgbClr val="FFFFFF"/>
                </a:solidFill>
                <a:latin typeface="Tahoma"/>
                <a:cs typeface="Tahoma"/>
              </a:rPr>
              <a:t> </a:t>
            </a:r>
            <a:r>
              <a:rPr sz="1250" spc="-35" dirty="0">
                <a:solidFill>
                  <a:srgbClr val="FFFFFF"/>
                </a:solidFill>
                <a:latin typeface="Tahoma"/>
                <a:cs typeface="Tahoma"/>
              </a:rPr>
              <a:t>e</a:t>
            </a:r>
            <a:r>
              <a:rPr sz="1250" spc="-85" dirty="0">
                <a:solidFill>
                  <a:srgbClr val="FFFFFF"/>
                </a:solidFill>
                <a:latin typeface="Tahoma"/>
                <a:cs typeface="Tahoma"/>
              </a:rPr>
              <a:t> </a:t>
            </a:r>
            <a:r>
              <a:rPr sz="1250" spc="-35" dirty="0">
                <a:solidFill>
                  <a:srgbClr val="FFFFFF"/>
                </a:solidFill>
                <a:latin typeface="Tahoma"/>
                <a:cs typeface="Tahoma"/>
              </a:rPr>
              <a:t>a</a:t>
            </a:r>
            <a:r>
              <a:rPr sz="1250" spc="-85" dirty="0">
                <a:solidFill>
                  <a:srgbClr val="FFFFFF"/>
                </a:solidFill>
                <a:latin typeface="Tahoma"/>
                <a:cs typeface="Tahoma"/>
              </a:rPr>
              <a:t> </a:t>
            </a:r>
            <a:r>
              <a:rPr sz="1250" spc="-30" dirty="0">
                <a:solidFill>
                  <a:srgbClr val="FFFFFF"/>
                </a:solidFill>
                <a:latin typeface="Tahoma"/>
                <a:cs typeface="Tahoma"/>
              </a:rPr>
              <a:t>d</a:t>
            </a:r>
            <a:r>
              <a:rPr sz="1250" spc="-70" dirty="0">
                <a:solidFill>
                  <a:srgbClr val="FFFFFF"/>
                </a:solidFill>
                <a:latin typeface="Tahoma"/>
                <a:cs typeface="Tahoma"/>
              </a:rPr>
              <a:t> </a:t>
            </a:r>
            <a:r>
              <a:rPr sz="1250" spc="-30" dirty="0">
                <a:solidFill>
                  <a:srgbClr val="FFFFFF"/>
                </a:solidFill>
                <a:latin typeface="Tahoma"/>
                <a:cs typeface="Tahoma"/>
              </a:rPr>
              <a:t>q</a:t>
            </a:r>
            <a:r>
              <a:rPr sz="1250" spc="-70" dirty="0">
                <a:solidFill>
                  <a:srgbClr val="FFFFFF"/>
                </a:solidFill>
                <a:latin typeface="Tahoma"/>
                <a:cs typeface="Tahoma"/>
              </a:rPr>
              <a:t> </a:t>
            </a:r>
            <a:r>
              <a:rPr sz="1250" spc="-30" dirty="0">
                <a:solidFill>
                  <a:srgbClr val="FFFFFF"/>
                </a:solidFill>
                <a:latin typeface="Tahoma"/>
                <a:cs typeface="Tahoma"/>
              </a:rPr>
              <a:t>u</a:t>
            </a:r>
            <a:r>
              <a:rPr sz="1250" spc="-75" dirty="0">
                <a:solidFill>
                  <a:srgbClr val="FFFFFF"/>
                </a:solidFill>
                <a:latin typeface="Tahoma"/>
                <a:cs typeface="Tahoma"/>
              </a:rPr>
              <a:t> </a:t>
            </a:r>
            <a:r>
              <a:rPr sz="1250" spc="-35" dirty="0">
                <a:solidFill>
                  <a:srgbClr val="FFFFFF"/>
                </a:solidFill>
                <a:latin typeface="Tahoma"/>
                <a:cs typeface="Tahoma"/>
              </a:rPr>
              <a:t>a</a:t>
            </a:r>
            <a:r>
              <a:rPr sz="1250" spc="-105" dirty="0">
                <a:solidFill>
                  <a:srgbClr val="FFFFFF"/>
                </a:solidFill>
                <a:latin typeface="Tahoma"/>
                <a:cs typeface="Tahoma"/>
              </a:rPr>
              <a:t> </a:t>
            </a:r>
            <a:r>
              <a:rPr sz="1250" spc="-20" dirty="0">
                <a:solidFill>
                  <a:srgbClr val="FFFFFF"/>
                </a:solidFill>
                <a:latin typeface="Tahoma"/>
                <a:cs typeface="Tahoma"/>
              </a:rPr>
              <a:t>r</a:t>
            </a:r>
            <a:r>
              <a:rPr sz="1250" spc="-75" dirty="0">
                <a:solidFill>
                  <a:srgbClr val="FFFFFF"/>
                </a:solidFill>
                <a:latin typeface="Tahoma"/>
                <a:cs typeface="Tahoma"/>
              </a:rPr>
              <a:t> </a:t>
            </a:r>
            <a:r>
              <a:rPr sz="1250" spc="-25" dirty="0">
                <a:solidFill>
                  <a:srgbClr val="FFFFFF"/>
                </a:solidFill>
                <a:latin typeface="Tahoma"/>
                <a:cs typeface="Tahoma"/>
              </a:rPr>
              <a:t>t</a:t>
            </a:r>
            <a:r>
              <a:rPr sz="1250" spc="-95" dirty="0">
                <a:solidFill>
                  <a:srgbClr val="FFFFFF"/>
                </a:solidFill>
                <a:latin typeface="Tahoma"/>
                <a:cs typeface="Tahoma"/>
              </a:rPr>
              <a:t> </a:t>
            </a:r>
            <a:r>
              <a:rPr sz="1250" spc="-35" dirty="0">
                <a:solidFill>
                  <a:srgbClr val="FFFFFF"/>
                </a:solidFill>
                <a:latin typeface="Tahoma"/>
                <a:cs typeface="Tahoma"/>
              </a:rPr>
              <a:t>e</a:t>
            </a:r>
            <a:r>
              <a:rPr sz="1250" spc="-85" dirty="0">
                <a:solidFill>
                  <a:srgbClr val="FFFFFF"/>
                </a:solidFill>
                <a:latin typeface="Tahoma"/>
                <a:cs typeface="Tahoma"/>
              </a:rPr>
              <a:t> </a:t>
            </a:r>
            <a:r>
              <a:rPr sz="1250" spc="-20" dirty="0">
                <a:solidFill>
                  <a:srgbClr val="FFFFFF"/>
                </a:solidFill>
                <a:latin typeface="Tahoma"/>
                <a:cs typeface="Tahoma"/>
              </a:rPr>
              <a:t>r</a:t>
            </a:r>
            <a:r>
              <a:rPr sz="1250" spc="-80" dirty="0">
                <a:solidFill>
                  <a:srgbClr val="FFFFFF"/>
                </a:solidFill>
                <a:latin typeface="Tahoma"/>
                <a:cs typeface="Tahoma"/>
              </a:rPr>
              <a:t> </a:t>
            </a:r>
            <a:r>
              <a:rPr sz="1250" spc="-30" dirty="0">
                <a:solidFill>
                  <a:srgbClr val="FFFFFF"/>
                </a:solidFill>
                <a:latin typeface="Tahoma"/>
                <a:cs typeface="Tahoma"/>
              </a:rPr>
              <a:t>s</a:t>
            </a:r>
            <a:r>
              <a:rPr sz="1250" spc="-8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5" name="object 15"/>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6" name="object 16"/>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7" name="object 17"/>
          <p:cNvGrpSpPr/>
          <p:nvPr/>
        </p:nvGrpSpPr>
        <p:grpSpPr>
          <a:xfrm>
            <a:off x="-6349" y="5894578"/>
            <a:ext cx="1031240" cy="970280"/>
            <a:chOff x="-6349" y="5894578"/>
            <a:chExt cx="1031240" cy="970280"/>
          </a:xfrm>
        </p:grpSpPr>
        <p:sp>
          <p:nvSpPr>
            <p:cNvPr id="18" name="object 18"/>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19" name="object 19"/>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0" name="object 20"/>
            <p:cNvPicPr/>
            <p:nvPr/>
          </p:nvPicPr>
          <p:blipFill>
            <a:blip r:embed="rId8" cstate="print"/>
            <a:stretch>
              <a:fillRect/>
            </a:stretch>
          </p:blipFill>
          <p:spPr>
            <a:xfrm>
              <a:off x="182879" y="6092952"/>
              <a:ext cx="688848" cy="667510"/>
            </a:xfrm>
            <a:prstGeom prst="rect">
              <a:avLst/>
            </a:prstGeom>
          </p:spPr>
        </p:pic>
      </p:grpSp>
      <p:sp>
        <p:nvSpPr>
          <p:cNvPr id="21" name="object 21"/>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2" name="object 22"/>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sp>
        <p:nvSpPr>
          <p:cNvPr id="23" name="object 23"/>
          <p:cNvSpPr txBox="1"/>
          <p:nvPr/>
        </p:nvSpPr>
        <p:spPr>
          <a:xfrm>
            <a:off x="5134739" y="1385730"/>
            <a:ext cx="2848100" cy="443070"/>
          </a:xfrm>
          <a:prstGeom prst="rect">
            <a:avLst/>
          </a:prstGeom>
        </p:spPr>
        <p:txBody>
          <a:bodyPr vert="horz" wrap="square" lIns="0" tIns="12065" rIns="0" bIns="0" rtlCol="0">
            <a:spAutoFit/>
          </a:bodyPr>
          <a:lstStyle/>
          <a:p>
            <a:pPr marL="12700">
              <a:lnSpc>
                <a:spcPct val="100000"/>
              </a:lnSpc>
              <a:spcBef>
                <a:spcPts val="95"/>
              </a:spcBef>
            </a:pPr>
            <a:r>
              <a:rPr lang="en-US" sz="1400" dirty="0">
                <a:latin typeface="Arial"/>
                <a:cs typeface="Arial"/>
              </a:rPr>
              <a:t>2021 </a:t>
            </a:r>
            <a:r>
              <a:rPr sz="1400" dirty="0">
                <a:latin typeface="Arial"/>
                <a:cs typeface="Arial"/>
              </a:rPr>
              <a:t>purchase</a:t>
            </a:r>
            <a:r>
              <a:rPr lang="en-US" sz="1400" dirty="0">
                <a:latin typeface="Arial"/>
                <a:cs typeface="Arial"/>
              </a:rPr>
              <a:t> of</a:t>
            </a:r>
            <a:r>
              <a:rPr sz="1400" dirty="0">
                <a:latin typeface="Arial"/>
                <a:cs typeface="Arial"/>
              </a:rPr>
              <a:t> </a:t>
            </a:r>
            <a:r>
              <a:rPr lang="en-US" sz="1400" dirty="0">
                <a:latin typeface="Arial"/>
                <a:cs typeface="Arial"/>
              </a:rPr>
              <a:t>20-acre agriculture-use land</a:t>
            </a:r>
            <a:endParaRPr sz="1400" dirty="0">
              <a:latin typeface="Arial"/>
              <a:cs typeface="Arial"/>
            </a:endParaRPr>
          </a:p>
        </p:txBody>
      </p:sp>
      <p:sp>
        <p:nvSpPr>
          <p:cNvPr id="25" name="object 25"/>
          <p:cNvSpPr/>
          <p:nvPr/>
        </p:nvSpPr>
        <p:spPr>
          <a:xfrm>
            <a:off x="225552" y="853439"/>
            <a:ext cx="8461375" cy="360045"/>
          </a:xfrm>
          <a:custGeom>
            <a:avLst/>
            <a:gdLst/>
            <a:ahLst/>
            <a:cxnLst/>
            <a:rect l="l" t="t" r="r" b="b"/>
            <a:pathLst>
              <a:path w="8461375" h="360044">
                <a:moveTo>
                  <a:pt x="8461248" y="0"/>
                </a:moveTo>
                <a:lnTo>
                  <a:pt x="0" y="0"/>
                </a:lnTo>
                <a:lnTo>
                  <a:pt x="0" y="359663"/>
                </a:lnTo>
                <a:lnTo>
                  <a:pt x="8461248" y="359663"/>
                </a:lnTo>
                <a:lnTo>
                  <a:pt x="8461248" y="0"/>
                </a:lnTo>
                <a:close/>
              </a:path>
            </a:pathLst>
          </a:custGeom>
          <a:solidFill>
            <a:srgbClr val="FFC000"/>
          </a:solidFill>
        </p:spPr>
        <p:txBody>
          <a:bodyPr wrap="square" lIns="0" tIns="0" rIns="0" bIns="0" rtlCol="0"/>
          <a:lstStyle/>
          <a:p>
            <a:endParaRPr/>
          </a:p>
        </p:txBody>
      </p:sp>
      <p:sp>
        <p:nvSpPr>
          <p:cNvPr id="28" name="object 28"/>
          <p:cNvSpPr txBox="1"/>
          <p:nvPr/>
        </p:nvSpPr>
        <p:spPr>
          <a:xfrm>
            <a:off x="117729" y="883400"/>
            <a:ext cx="7865109" cy="300355"/>
          </a:xfrm>
          <a:prstGeom prst="rect">
            <a:avLst/>
          </a:prstGeom>
        </p:spPr>
        <p:txBody>
          <a:bodyPr vert="horz" wrap="square" lIns="0" tIns="12700" rIns="0" bIns="0" rtlCol="0">
            <a:spAutoFit/>
          </a:bodyPr>
          <a:lstStyle/>
          <a:p>
            <a:pPr marL="226060">
              <a:lnSpc>
                <a:spcPct val="100000"/>
              </a:lnSpc>
              <a:spcBef>
                <a:spcPts val="100"/>
              </a:spcBef>
            </a:pPr>
            <a:r>
              <a:rPr sz="1800" b="1" i="1" spc="-120" dirty="0">
                <a:solidFill>
                  <a:schemeClr val="tx2"/>
                </a:solidFill>
                <a:latin typeface="Arial"/>
                <a:cs typeface="Arial"/>
              </a:rPr>
              <a:t>BioStone</a:t>
            </a:r>
            <a:r>
              <a:rPr sz="1800" b="1" i="1" spc="-55" dirty="0">
                <a:solidFill>
                  <a:schemeClr val="tx2"/>
                </a:solidFill>
                <a:latin typeface="Arial"/>
                <a:cs typeface="Arial"/>
              </a:rPr>
              <a:t> </a:t>
            </a:r>
            <a:r>
              <a:rPr lang="en-US" sz="1800" b="1" i="1" spc="-10" dirty="0">
                <a:solidFill>
                  <a:schemeClr val="tx2"/>
                </a:solidFill>
                <a:latin typeface="Arial"/>
                <a:cs typeface="Arial"/>
              </a:rPr>
              <a:t>Animal Facility</a:t>
            </a:r>
            <a:endParaRPr sz="1800" b="1" dirty="0">
              <a:solidFill>
                <a:schemeClr val="tx2"/>
              </a:solidFill>
              <a:latin typeface="Arial"/>
              <a:cs typeface="Arial"/>
            </a:endParaRPr>
          </a:p>
        </p:txBody>
      </p:sp>
      <p:sp>
        <p:nvSpPr>
          <p:cNvPr id="36" name="object 36"/>
          <p:cNvSpPr/>
          <p:nvPr/>
        </p:nvSpPr>
        <p:spPr>
          <a:xfrm>
            <a:off x="4977966" y="1390562"/>
            <a:ext cx="73660" cy="393700"/>
          </a:xfrm>
          <a:custGeom>
            <a:avLst/>
            <a:gdLst/>
            <a:ahLst/>
            <a:cxnLst/>
            <a:rect l="l" t="t" r="r" b="b"/>
            <a:pathLst>
              <a:path w="73660" h="393700">
                <a:moveTo>
                  <a:pt x="73151" y="0"/>
                </a:moveTo>
                <a:lnTo>
                  <a:pt x="0" y="0"/>
                </a:lnTo>
                <a:lnTo>
                  <a:pt x="0" y="393191"/>
                </a:lnTo>
                <a:lnTo>
                  <a:pt x="73151" y="393191"/>
                </a:lnTo>
                <a:lnTo>
                  <a:pt x="73151" y="0"/>
                </a:lnTo>
                <a:close/>
              </a:path>
            </a:pathLst>
          </a:custGeom>
          <a:solidFill>
            <a:srgbClr val="FFC000"/>
          </a:solidFill>
        </p:spPr>
        <p:txBody>
          <a:bodyPr wrap="square" lIns="0" tIns="0" rIns="0" bIns="0" rtlCol="0"/>
          <a:lstStyle/>
          <a:p>
            <a:endParaRPr/>
          </a:p>
        </p:txBody>
      </p:sp>
      <p:grpSp>
        <p:nvGrpSpPr>
          <p:cNvPr id="37" name="object 37"/>
          <p:cNvGrpSpPr/>
          <p:nvPr/>
        </p:nvGrpSpPr>
        <p:grpSpPr>
          <a:xfrm>
            <a:off x="8090154" y="720851"/>
            <a:ext cx="523240" cy="556895"/>
            <a:chOff x="8090154" y="720851"/>
            <a:chExt cx="523240" cy="556895"/>
          </a:xfrm>
        </p:grpSpPr>
        <p:sp>
          <p:nvSpPr>
            <p:cNvPr id="38" name="object 38"/>
            <p:cNvSpPr/>
            <p:nvPr/>
          </p:nvSpPr>
          <p:spPr>
            <a:xfrm>
              <a:off x="8109204" y="745235"/>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sp>
          <p:nvSpPr>
            <p:cNvPr id="39" name="object 39"/>
            <p:cNvSpPr/>
            <p:nvPr/>
          </p:nvSpPr>
          <p:spPr>
            <a:xfrm>
              <a:off x="8279892" y="745235"/>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sp>
          <p:nvSpPr>
            <p:cNvPr id="40" name="object 40"/>
            <p:cNvSpPr/>
            <p:nvPr/>
          </p:nvSpPr>
          <p:spPr>
            <a:xfrm>
              <a:off x="8414004" y="742187"/>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sp>
          <p:nvSpPr>
            <p:cNvPr id="41" name="object 41"/>
            <p:cNvSpPr/>
            <p:nvPr/>
          </p:nvSpPr>
          <p:spPr>
            <a:xfrm>
              <a:off x="8520684" y="720851"/>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sp>
          <p:nvSpPr>
            <p:cNvPr id="42" name="object 42"/>
            <p:cNvSpPr/>
            <p:nvPr/>
          </p:nvSpPr>
          <p:spPr>
            <a:xfrm>
              <a:off x="8593836" y="742187"/>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grpSp>
      <p:sp>
        <p:nvSpPr>
          <p:cNvPr id="43" name="object 43"/>
          <p:cNvSpPr/>
          <p:nvPr/>
        </p:nvSpPr>
        <p:spPr>
          <a:xfrm>
            <a:off x="8654795" y="733044"/>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pic>
        <p:nvPicPr>
          <p:cNvPr id="51" name="object 51"/>
          <p:cNvPicPr/>
          <p:nvPr/>
        </p:nvPicPr>
        <p:blipFill>
          <a:blip r:embed="rId9" cstate="print"/>
          <a:stretch>
            <a:fillRect/>
          </a:stretch>
        </p:blipFill>
        <p:spPr>
          <a:xfrm>
            <a:off x="5751576" y="6385553"/>
            <a:ext cx="3694937" cy="472446"/>
          </a:xfrm>
          <a:prstGeom prst="rect">
            <a:avLst/>
          </a:prstGeom>
        </p:spPr>
      </p:pic>
      <p:sp>
        <p:nvSpPr>
          <p:cNvPr id="72" name="object 52">
            <a:extLst>
              <a:ext uri="{FF2B5EF4-FFF2-40B4-BE49-F238E27FC236}">
                <a16:creationId xmlns:a16="http://schemas.microsoft.com/office/drawing/2014/main" id="{B56563A8-1174-3B14-FDE8-E648A480EC17}"/>
              </a:ext>
            </a:extLst>
          </p:cNvPr>
          <p:cNvSpPr txBox="1">
            <a:spLocks/>
          </p:cNvSpPr>
          <p:nvPr/>
        </p:nvSpPr>
        <p:spPr>
          <a:xfrm>
            <a:off x="5724527" y="6494703"/>
            <a:ext cx="3571492" cy="230832"/>
          </a:xfrm>
          <a:prstGeom prst="rect">
            <a:avLst/>
          </a:prstGeom>
        </p:spPr>
        <p:txBody>
          <a:bodyPr vert="horz" wrap="square" lIns="0" tIns="0" rIns="0" bIns="0" rtlCol="0">
            <a:spAutoFit/>
          </a:bodyPr>
          <a:lstStyle>
            <a:defPPr>
              <a:defRPr kern="0"/>
            </a:defPPr>
          </a:lstStyle>
          <a:p>
            <a:pPr marL="12700">
              <a:lnSpc>
                <a:spcPts val="1810"/>
              </a:lnSpc>
            </a:pPr>
            <a:r>
              <a:rPr lang="en-US" i="1" spc="-50" dirty="0">
                <a:solidFill>
                  <a:schemeClr val="bg1"/>
                </a:solidFill>
              </a:rPr>
              <a:t>Making</a:t>
            </a:r>
            <a:r>
              <a:rPr lang="en-US" i="1" spc="-95" dirty="0">
                <a:solidFill>
                  <a:schemeClr val="bg1"/>
                </a:solidFill>
              </a:rPr>
              <a:t> </a:t>
            </a:r>
            <a:r>
              <a:rPr lang="en-US" i="1" spc="-90" dirty="0">
                <a:solidFill>
                  <a:schemeClr val="bg1"/>
                </a:solidFill>
              </a:rPr>
              <a:t>Animals</a:t>
            </a:r>
            <a:r>
              <a:rPr lang="en-US" i="1" spc="-75" dirty="0">
                <a:solidFill>
                  <a:schemeClr val="bg1"/>
                </a:solidFill>
              </a:rPr>
              <a:t> </a:t>
            </a:r>
            <a:r>
              <a:rPr lang="en-US" i="1" spc="-55" dirty="0">
                <a:solidFill>
                  <a:schemeClr val="bg1"/>
                </a:solidFill>
              </a:rPr>
              <a:t>Healthier</a:t>
            </a:r>
            <a:r>
              <a:rPr lang="en-US" i="1" spc="-70" dirty="0">
                <a:solidFill>
                  <a:schemeClr val="bg1"/>
                </a:solidFill>
              </a:rPr>
              <a:t> </a:t>
            </a:r>
            <a:r>
              <a:rPr lang="en-US" i="1" spc="-80" dirty="0">
                <a:solidFill>
                  <a:schemeClr val="bg1"/>
                </a:solidFill>
              </a:rPr>
              <a:t>and</a:t>
            </a:r>
            <a:r>
              <a:rPr lang="en-US" i="1" spc="-90" dirty="0">
                <a:solidFill>
                  <a:schemeClr val="bg1"/>
                </a:solidFill>
              </a:rPr>
              <a:t> </a:t>
            </a:r>
            <a:r>
              <a:rPr lang="en-US" i="1" spc="-120" dirty="0">
                <a:solidFill>
                  <a:schemeClr val="bg1"/>
                </a:solidFill>
              </a:rPr>
              <a:t>Safer </a:t>
            </a:r>
            <a:r>
              <a:rPr lang="en-US" i="1" spc="-475" dirty="0">
                <a:solidFill>
                  <a:schemeClr val="bg1"/>
                </a:solidFill>
              </a:rPr>
              <a:t>®</a:t>
            </a:r>
          </a:p>
        </p:txBody>
      </p:sp>
      <p:pic>
        <p:nvPicPr>
          <p:cNvPr id="2" name="Picture 1">
            <a:extLst>
              <a:ext uri="{FF2B5EF4-FFF2-40B4-BE49-F238E27FC236}">
                <a16:creationId xmlns:a16="http://schemas.microsoft.com/office/drawing/2014/main" id="{CA783590-8347-9B27-FB72-C71CCD9743AB}"/>
              </a:ext>
            </a:extLst>
          </p:cNvPr>
          <p:cNvPicPr>
            <a:picLocks noChangeAspect="1"/>
          </p:cNvPicPr>
          <p:nvPr/>
        </p:nvPicPr>
        <p:blipFill>
          <a:blip r:embed="rId10"/>
          <a:stretch>
            <a:fillRect/>
          </a:stretch>
        </p:blipFill>
        <p:spPr>
          <a:xfrm>
            <a:off x="3189327" y="3442202"/>
            <a:ext cx="5850911" cy="2844589"/>
          </a:xfrm>
          <a:prstGeom prst="rect">
            <a:avLst/>
          </a:prstGeom>
        </p:spPr>
      </p:pic>
      <p:sp>
        <p:nvSpPr>
          <p:cNvPr id="29" name="object 8">
            <a:extLst>
              <a:ext uri="{FF2B5EF4-FFF2-40B4-BE49-F238E27FC236}">
                <a16:creationId xmlns:a16="http://schemas.microsoft.com/office/drawing/2014/main" id="{573BE552-1420-58B7-86A4-73FF63EEB5BD}"/>
              </a:ext>
            </a:extLst>
          </p:cNvPr>
          <p:cNvSpPr txBox="1">
            <a:spLocks noGrp="1"/>
          </p:cNvSpPr>
          <p:nvPr>
            <p:ph type="title"/>
          </p:nvPr>
        </p:nvSpPr>
        <p:spPr>
          <a:xfrm>
            <a:off x="189687" y="76200"/>
            <a:ext cx="6287313" cy="566822"/>
          </a:xfrm>
          <a:prstGeom prst="rect">
            <a:avLst/>
          </a:prstGeom>
          <a:solidFill>
            <a:schemeClr val="bg1"/>
          </a:solidFill>
        </p:spPr>
        <p:txBody>
          <a:bodyPr vert="horz" wrap="square" lIns="0" tIns="12700" rIns="0" bIns="0" rtlCol="0">
            <a:spAutoFit/>
          </a:bodyPr>
          <a:lstStyle/>
          <a:p>
            <a:pPr marL="12700">
              <a:lnSpc>
                <a:spcPct val="100000"/>
              </a:lnSpc>
              <a:spcBef>
                <a:spcPts val="100"/>
              </a:spcBef>
            </a:pPr>
            <a:r>
              <a:rPr lang="en-US" spc="-10" dirty="0">
                <a:solidFill>
                  <a:schemeClr val="tx2"/>
                </a:solidFill>
              </a:rPr>
              <a:t>BioStone Animal Facility</a:t>
            </a:r>
            <a:endParaRPr spc="-10" dirty="0">
              <a:solidFill>
                <a:schemeClr val="tx2"/>
              </a:solidFill>
            </a:endParaRPr>
          </a:p>
        </p:txBody>
      </p:sp>
    </p:spTree>
    <p:extLst>
      <p:ext uri="{BB962C8B-B14F-4D97-AF65-F5344CB8AC3E}">
        <p14:creationId xmlns:p14="http://schemas.microsoft.com/office/powerpoint/2010/main" val="2443476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8"/>
          <p:cNvSpPr txBox="1">
            <a:spLocks noGrp="1"/>
          </p:cNvSpPr>
          <p:nvPr>
            <p:ph type="title"/>
          </p:nvPr>
        </p:nvSpPr>
        <p:spPr>
          <a:xfrm>
            <a:off x="189687" y="76200"/>
            <a:ext cx="6287313" cy="566822"/>
          </a:xfrm>
          <a:prstGeom prst="rect">
            <a:avLst/>
          </a:prstGeom>
          <a:solidFill>
            <a:schemeClr val="bg1"/>
          </a:solidFill>
        </p:spPr>
        <p:txBody>
          <a:bodyPr vert="horz" wrap="square" lIns="0" tIns="12700" rIns="0" bIns="0" rtlCol="0">
            <a:spAutoFit/>
          </a:bodyPr>
          <a:lstStyle/>
          <a:p>
            <a:pPr marL="12700">
              <a:lnSpc>
                <a:spcPct val="100000"/>
              </a:lnSpc>
              <a:spcBef>
                <a:spcPts val="100"/>
              </a:spcBef>
            </a:pPr>
            <a:r>
              <a:rPr lang="en-US" spc="-10" dirty="0">
                <a:solidFill>
                  <a:schemeClr val="tx2"/>
                </a:solidFill>
              </a:rPr>
              <a:t>BioStone Animal Facility</a:t>
            </a:r>
            <a:endParaRPr spc="-10" dirty="0">
              <a:solidFill>
                <a:schemeClr val="tx2"/>
              </a:solidFill>
            </a:endParaRPr>
          </a:p>
        </p:txBody>
      </p:sp>
      <p:sp>
        <p:nvSpPr>
          <p:cNvPr id="4" name="object 4"/>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5" name="object 5"/>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sp>
        <p:nvSpPr>
          <p:cNvPr id="6" name="object 6"/>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pic>
        <p:nvPicPr>
          <p:cNvPr id="9" name="object 9"/>
          <p:cNvPicPr/>
          <p:nvPr/>
        </p:nvPicPr>
        <p:blipFill>
          <a:blip r:embed="rId2" cstate="print"/>
          <a:stretch>
            <a:fillRect/>
          </a:stretch>
        </p:blipFill>
        <p:spPr>
          <a:xfrm>
            <a:off x="9095231" y="5026152"/>
            <a:ext cx="755903" cy="505968"/>
          </a:xfrm>
          <a:prstGeom prst="rect">
            <a:avLst/>
          </a:prstGeom>
        </p:spPr>
      </p:pic>
      <p:pic>
        <p:nvPicPr>
          <p:cNvPr id="10" name="object 10"/>
          <p:cNvPicPr/>
          <p:nvPr/>
        </p:nvPicPr>
        <p:blipFill>
          <a:blip r:embed="rId3" cstate="print"/>
          <a:stretch>
            <a:fillRect/>
          </a:stretch>
        </p:blipFill>
        <p:spPr>
          <a:xfrm>
            <a:off x="9095231" y="3435096"/>
            <a:ext cx="755903" cy="502919"/>
          </a:xfrm>
          <a:prstGeom prst="rect">
            <a:avLst/>
          </a:prstGeom>
        </p:spPr>
      </p:pic>
      <p:pic>
        <p:nvPicPr>
          <p:cNvPr id="11" name="object 11"/>
          <p:cNvPicPr/>
          <p:nvPr/>
        </p:nvPicPr>
        <p:blipFill>
          <a:blip r:embed="rId4" cstate="print"/>
          <a:stretch>
            <a:fillRect/>
          </a:stretch>
        </p:blipFill>
        <p:spPr>
          <a:xfrm>
            <a:off x="9095231" y="4245864"/>
            <a:ext cx="755903" cy="502919"/>
          </a:xfrm>
          <a:prstGeom prst="rect">
            <a:avLst/>
          </a:prstGeom>
        </p:spPr>
      </p:pic>
      <p:pic>
        <p:nvPicPr>
          <p:cNvPr id="12" name="object 12"/>
          <p:cNvPicPr/>
          <p:nvPr/>
        </p:nvPicPr>
        <p:blipFill>
          <a:blip r:embed="rId5" cstate="print"/>
          <a:stretch>
            <a:fillRect/>
          </a:stretch>
        </p:blipFill>
        <p:spPr>
          <a:xfrm>
            <a:off x="9095231" y="5711952"/>
            <a:ext cx="755903" cy="502920"/>
          </a:xfrm>
          <a:prstGeom prst="rect">
            <a:avLst/>
          </a:prstGeom>
        </p:spPr>
      </p:pic>
      <p:pic>
        <p:nvPicPr>
          <p:cNvPr id="13" name="object 13"/>
          <p:cNvPicPr/>
          <p:nvPr/>
        </p:nvPicPr>
        <p:blipFill>
          <a:blip r:embed="rId6" cstate="print"/>
          <a:stretch>
            <a:fillRect/>
          </a:stretch>
        </p:blipFill>
        <p:spPr>
          <a:xfrm>
            <a:off x="9549383" y="6095"/>
            <a:ext cx="348246" cy="1753362"/>
          </a:xfrm>
          <a:prstGeom prst="rect">
            <a:avLst/>
          </a:prstGeom>
        </p:spPr>
      </p:pic>
      <p:sp>
        <p:nvSpPr>
          <p:cNvPr id="14" name="object 14"/>
          <p:cNvSpPr txBox="1"/>
          <p:nvPr/>
        </p:nvSpPr>
        <p:spPr>
          <a:xfrm>
            <a:off x="9582973" y="146471"/>
            <a:ext cx="219710" cy="1529715"/>
          </a:xfrm>
          <a:prstGeom prst="rect">
            <a:avLst/>
          </a:prstGeom>
        </p:spPr>
        <p:txBody>
          <a:bodyPr vert="vert270" wrap="square" lIns="0" tIns="14604" rIns="0" bIns="0" rtlCol="0">
            <a:spAutoFit/>
          </a:bodyPr>
          <a:lstStyle/>
          <a:p>
            <a:pPr marL="12700">
              <a:lnSpc>
                <a:spcPct val="100000"/>
              </a:lnSpc>
              <a:spcBef>
                <a:spcPts val="114"/>
              </a:spcBef>
            </a:pPr>
            <a:r>
              <a:rPr sz="1250" spc="-40" dirty="0">
                <a:solidFill>
                  <a:srgbClr val="FFFFFF"/>
                </a:solidFill>
                <a:latin typeface="Tahoma"/>
                <a:cs typeface="Tahoma"/>
              </a:rPr>
              <a:t>H</a:t>
            </a:r>
            <a:r>
              <a:rPr sz="1250" spc="-70" dirty="0">
                <a:solidFill>
                  <a:srgbClr val="FFFFFF"/>
                </a:solidFill>
                <a:latin typeface="Tahoma"/>
                <a:cs typeface="Tahoma"/>
              </a:rPr>
              <a:t> </a:t>
            </a:r>
            <a:r>
              <a:rPr sz="1250" spc="-35" dirty="0">
                <a:solidFill>
                  <a:srgbClr val="FFFFFF"/>
                </a:solidFill>
                <a:latin typeface="Tahoma"/>
                <a:cs typeface="Tahoma"/>
              </a:rPr>
              <a:t>e</a:t>
            </a:r>
            <a:r>
              <a:rPr sz="1250" spc="-85" dirty="0">
                <a:solidFill>
                  <a:srgbClr val="FFFFFF"/>
                </a:solidFill>
                <a:latin typeface="Tahoma"/>
                <a:cs typeface="Tahoma"/>
              </a:rPr>
              <a:t> </a:t>
            </a:r>
            <a:r>
              <a:rPr sz="1250" spc="-35" dirty="0">
                <a:solidFill>
                  <a:srgbClr val="FFFFFF"/>
                </a:solidFill>
                <a:latin typeface="Tahoma"/>
                <a:cs typeface="Tahoma"/>
              </a:rPr>
              <a:t>a</a:t>
            </a:r>
            <a:r>
              <a:rPr sz="1250" spc="-85" dirty="0">
                <a:solidFill>
                  <a:srgbClr val="FFFFFF"/>
                </a:solidFill>
                <a:latin typeface="Tahoma"/>
                <a:cs typeface="Tahoma"/>
              </a:rPr>
              <a:t> </a:t>
            </a:r>
            <a:r>
              <a:rPr sz="1250" spc="-30" dirty="0">
                <a:solidFill>
                  <a:srgbClr val="FFFFFF"/>
                </a:solidFill>
                <a:latin typeface="Tahoma"/>
                <a:cs typeface="Tahoma"/>
              </a:rPr>
              <a:t>d</a:t>
            </a:r>
            <a:r>
              <a:rPr sz="1250" spc="-70" dirty="0">
                <a:solidFill>
                  <a:srgbClr val="FFFFFF"/>
                </a:solidFill>
                <a:latin typeface="Tahoma"/>
                <a:cs typeface="Tahoma"/>
              </a:rPr>
              <a:t> </a:t>
            </a:r>
            <a:r>
              <a:rPr sz="1250" spc="-30" dirty="0">
                <a:solidFill>
                  <a:srgbClr val="FFFFFF"/>
                </a:solidFill>
                <a:latin typeface="Tahoma"/>
                <a:cs typeface="Tahoma"/>
              </a:rPr>
              <a:t>q</a:t>
            </a:r>
            <a:r>
              <a:rPr sz="1250" spc="-70" dirty="0">
                <a:solidFill>
                  <a:srgbClr val="FFFFFF"/>
                </a:solidFill>
                <a:latin typeface="Tahoma"/>
                <a:cs typeface="Tahoma"/>
              </a:rPr>
              <a:t> </a:t>
            </a:r>
            <a:r>
              <a:rPr sz="1250" spc="-30" dirty="0">
                <a:solidFill>
                  <a:srgbClr val="FFFFFF"/>
                </a:solidFill>
                <a:latin typeface="Tahoma"/>
                <a:cs typeface="Tahoma"/>
              </a:rPr>
              <a:t>u</a:t>
            </a:r>
            <a:r>
              <a:rPr sz="1250" spc="-75" dirty="0">
                <a:solidFill>
                  <a:srgbClr val="FFFFFF"/>
                </a:solidFill>
                <a:latin typeface="Tahoma"/>
                <a:cs typeface="Tahoma"/>
              </a:rPr>
              <a:t> </a:t>
            </a:r>
            <a:r>
              <a:rPr sz="1250" spc="-35" dirty="0">
                <a:solidFill>
                  <a:srgbClr val="FFFFFF"/>
                </a:solidFill>
                <a:latin typeface="Tahoma"/>
                <a:cs typeface="Tahoma"/>
              </a:rPr>
              <a:t>a</a:t>
            </a:r>
            <a:r>
              <a:rPr sz="1250" spc="-105" dirty="0">
                <a:solidFill>
                  <a:srgbClr val="FFFFFF"/>
                </a:solidFill>
                <a:latin typeface="Tahoma"/>
                <a:cs typeface="Tahoma"/>
              </a:rPr>
              <a:t> </a:t>
            </a:r>
            <a:r>
              <a:rPr sz="1250" spc="-20" dirty="0">
                <a:solidFill>
                  <a:srgbClr val="FFFFFF"/>
                </a:solidFill>
                <a:latin typeface="Tahoma"/>
                <a:cs typeface="Tahoma"/>
              </a:rPr>
              <a:t>r</a:t>
            </a:r>
            <a:r>
              <a:rPr sz="1250" spc="-75" dirty="0">
                <a:solidFill>
                  <a:srgbClr val="FFFFFF"/>
                </a:solidFill>
                <a:latin typeface="Tahoma"/>
                <a:cs typeface="Tahoma"/>
              </a:rPr>
              <a:t> </a:t>
            </a:r>
            <a:r>
              <a:rPr sz="1250" spc="-25" dirty="0">
                <a:solidFill>
                  <a:srgbClr val="FFFFFF"/>
                </a:solidFill>
                <a:latin typeface="Tahoma"/>
                <a:cs typeface="Tahoma"/>
              </a:rPr>
              <a:t>t</a:t>
            </a:r>
            <a:r>
              <a:rPr sz="1250" spc="-95" dirty="0">
                <a:solidFill>
                  <a:srgbClr val="FFFFFF"/>
                </a:solidFill>
                <a:latin typeface="Tahoma"/>
                <a:cs typeface="Tahoma"/>
              </a:rPr>
              <a:t> </a:t>
            </a:r>
            <a:r>
              <a:rPr sz="1250" spc="-35" dirty="0">
                <a:solidFill>
                  <a:srgbClr val="FFFFFF"/>
                </a:solidFill>
                <a:latin typeface="Tahoma"/>
                <a:cs typeface="Tahoma"/>
              </a:rPr>
              <a:t>e</a:t>
            </a:r>
            <a:r>
              <a:rPr sz="1250" spc="-85" dirty="0">
                <a:solidFill>
                  <a:srgbClr val="FFFFFF"/>
                </a:solidFill>
                <a:latin typeface="Tahoma"/>
                <a:cs typeface="Tahoma"/>
              </a:rPr>
              <a:t> </a:t>
            </a:r>
            <a:r>
              <a:rPr sz="1250" spc="-20" dirty="0">
                <a:solidFill>
                  <a:srgbClr val="FFFFFF"/>
                </a:solidFill>
                <a:latin typeface="Tahoma"/>
                <a:cs typeface="Tahoma"/>
              </a:rPr>
              <a:t>r</a:t>
            </a:r>
            <a:r>
              <a:rPr sz="1250" spc="-80" dirty="0">
                <a:solidFill>
                  <a:srgbClr val="FFFFFF"/>
                </a:solidFill>
                <a:latin typeface="Tahoma"/>
                <a:cs typeface="Tahoma"/>
              </a:rPr>
              <a:t> </a:t>
            </a:r>
            <a:r>
              <a:rPr sz="1250" spc="-30" dirty="0">
                <a:solidFill>
                  <a:srgbClr val="FFFFFF"/>
                </a:solidFill>
                <a:latin typeface="Tahoma"/>
                <a:cs typeface="Tahoma"/>
              </a:rPr>
              <a:t>s</a:t>
            </a:r>
            <a:r>
              <a:rPr sz="1250" spc="-85"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15" name="object 15"/>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16" name="object 16"/>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17" name="object 17"/>
          <p:cNvGrpSpPr/>
          <p:nvPr/>
        </p:nvGrpSpPr>
        <p:grpSpPr>
          <a:xfrm>
            <a:off x="-6349" y="5894578"/>
            <a:ext cx="1031240" cy="970280"/>
            <a:chOff x="-6349" y="5894578"/>
            <a:chExt cx="1031240" cy="970280"/>
          </a:xfrm>
        </p:grpSpPr>
        <p:sp>
          <p:nvSpPr>
            <p:cNvPr id="18" name="object 18"/>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19" name="object 19"/>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0" name="object 20"/>
            <p:cNvPicPr/>
            <p:nvPr/>
          </p:nvPicPr>
          <p:blipFill>
            <a:blip r:embed="rId7" cstate="print"/>
            <a:stretch>
              <a:fillRect/>
            </a:stretch>
          </p:blipFill>
          <p:spPr>
            <a:xfrm>
              <a:off x="182879" y="6092952"/>
              <a:ext cx="688848" cy="667510"/>
            </a:xfrm>
            <a:prstGeom prst="rect">
              <a:avLst/>
            </a:prstGeom>
          </p:spPr>
        </p:pic>
      </p:grpSp>
      <p:sp>
        <p:nvSpPr>
          <p:cNvPr id="21" name="object 21"/>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22" name="object 22"/>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sp>
        <p:nvSpPr>
          <p:cNvPr id="25" name="object 25"/>
          <p:cNvSpPr/>
          <p:nvPr/>
        </p:nvSpPr>
        <p:spPr>
          <a:xfrm>
            <a:off x="225552" y="853439"/>
            <a:ext cx="8461375" cy="360045"/>
          </a:xfrm>
          <a:custGeom>
            <a:avLst/>
            <a:gdLst/>
            <a:ahLst/>
            <a:cxnLst/>
            <a:rect l="l" t="t" r="r" b="b"/>
            <a:pathLst>
              <a:path w="8461375" h="360044">
                <a:moveTo>
                  <a:pt x="8461248" y="0"/>
                </a:moveTo>
                <a:lnTo>
                  <a:pt x="0" y="0"/>
                </a:lnTo>
                <a:lnTo>
                  <a:pt x="0" y="359663"/>
                </a:lnTo>
                <a:lnTo>
                  <a:pt x="8461248" y="359663"/>
                </a:lnTo>
                <a:lnTo>
                  <a:pt x="8461248" y="0"/>
                </a:lnTo>
                <a:close/>
              </a:path>
            </a:pathLst>
          </a:custGeom>
          <a:solidFill>
            <a:srgbClr val="FFC000"/>
          </a:solidFill>
        </p:spPr>
        <p:txBody>
          <a:bodyPr wrap="square" lIns="0" tIns="0" rIns="0" bIns="0" rtlCol="0"/>
          <a:lstStyle/>
          <a:p>
            <a:endParaRPr/>
          </a:p>
        </p:txBody>
      </p:sp>
      <p:sp>
        <p:nvSpPr>
          <p:cNvPr id="28" name="object 28"/>
          <p:cNvSpPr txBox="1"/>
          <p:nvPr/>
        </p:nvSpPr>
        <p:spPr>
          <a:xfrm>
            <a:off x="117729" y="883400"/>
            <a:ext cx="7865109" cy="300355"/>
          </a:xfrm>
          <a:prstGeom prst="rect">
            <a:avLst/>
          </a:prstGeom>
        </p:spPr>
        <p:txBody>
          <a:bodyPr vert="horz" wrap="square" lIns="0" tIns="12700" rIns="0" bIns="0" rtlCol="0">
            <a:spAutoFit/>
          </a:bodyPr>
          <a:lstStyle/>
          <a:p>
            <a:pPr marL="226060">
              <a:lnSpc>
                <a:spcPct val="100000"/>
              </a:lnSpc>
              <a:spcBef>
                <a:spcPts val="100"/>
              </a:spcBef>
            </a:pPr>
            <a:r>
              <a:rPr sz="1800" b="1" i="1" spc="-120" dirty="0">
                <a:solidFill>
                  <a:schemeClr val="tx2"/>
                </a:solidFill>
                <a:latin typeface="Arial"/>
                <a:cs typeface="Arial"/>
              </a:rPr>
              <a:t>BioStone</a:t>
            </a:r>
            <a:r>
              <a:rPr sz="1800" b="1" i="1" spc="-55" dirty="0">
                <a:solidFill>
                  <a:schemeClr val="tx2"/>
                </a:solidFill>
                <a:latin typeface="Arial"/>
                <a:cs typeface="Arial"/>
              </a:rPr>
              <a:t> </a:t>
            </a:r>
            <a:r>
              <a:rPr lang="en-US" sz="1800" b="1" i="1" spc="-10" dirty="0">
                <a:solidFill>
                  <a:schemeClr val="tx2"/>
                </a:solidFill>
                <a:latin typeface="Arial"/>
                <a:cs typeface="Arial"/>
              </a:rPr>
              <a:t>R&amp;D</a:t>
            </a:r>
            <a:endParaRPr sz="1800" b="1" dirty="0">
              <a:solidFill>
                <a:schemeClr val="tx2"/>
              </a:solidFill>
              <a:latin typeface="Arial"/>
              <a:cs typeface="Arial"/>
            </a:endParaRPr>
          </a:p>
        </p:txBody>
      </p:sp>
      <p:grpSp>
        <p:nvGrpSpPr>
          <p:cNvPr id="37" name="object 37"/>
          <p:cNvGrpSpPr/>
          <p:nvPr/>
        </p:nvGrpSpPr>
        <p:grpSpPr>
          <a:xfrm>
            <a:off x="8090154" y="720851"/>
            <a:ext cx="523240" cy="556895"/>
            <a:chOff x="8090154" y="720851"/>
            <a:chExt cx="523240" cy="556895"/>
          </a:xfrm>
        </p:grpSpPr>
        <p:sp>
          <p:nvSpPr>
            <p:cNvPr id="38" name="object 38"/>
            <p:cNvSpPr/>
            <p:nvPr/>
          </p:nvSpPr>
          <p:spPr>
            <a:xfrm>
              <a:off x="8109204" y="745235"/>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sp>
          <p:nvSpPr>
            <p:cNvPr id="39" name="object 39"/>
            <p:cNvSpPr/>
            <p:nvPr/>
          </p:nvSpPr>
          <p:spPr>
            <a:xfrm>
              <a:off x="8279892" y="745235"/>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sp>
          <p:nvSpPr>
            <p:cNvPr id="40" name="object 40"/>
            <p:cNvSpPr/>
            <p:nvPr/>
          </p:nvSpPr>
          <p:spPr>
            <a:xfrm>
              <a:off x="8414004" y="742187"/>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sp>
          <p:nvSpPr>
            <p:cNvPr id="41" name="object 41"/>
            <p:cNvSpPr/>
            <p:nvPr/>
          </p:nvSpPr>
          <p:spPr>
            <a:xfrm>
              <a:off x="8520684" y="720851"/>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sp>
          <p:nvSpPr>
            <p:cNvPr id="42" name="object 42"/>
            <p:cNvSpPr/>
            <p:nvPr/>
          </p:nvSpPr>
          <p:spPr>
            <a:xfrm>
              <a:off x="8593836" y="742187"/>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grpSp>
      <p:sp>
        <p:nvSpPr>
          <p:cNvPr id="43" name="object 43"/>
          <p:cNvSpPr/>
          <p:nvPr/>
        </p:nvSpPr>
        <p:spPr>
          <a:xfrm>
            <a:off x="8654795" y="733044"/>
            <a:ext cx="0" cy="532765"/>
          </a:xfrm>
          <a:custGeom>
            <a:avLst/>
            <a:gdLst/>
            <a:ahLst/>
            <a:cxnLst/>
            <a:rect l="l" t="t" r="r" b="b"/>
            <a:pathLst>
              <a:path h="532765">
                <a:moveTo>
                  <a:pt x="0" y="0"/>
                </a:moveTo>
                <a:lnTo>
                  <a:pt x="0" y="532384"/>
                </a:lnTo>
              </a:path>
            </a:pathLst>
          </a:custGeom>
          <a:ln w="38100">
            <a:solidFill>
              <a:srgbClr val="FFFFFF"/>
            </a:solidFill>
          </a:ln>
        </p:spPr>
        <p:txBody>
          <a:bodyPr wrap="square" lIns="0" tIns="0" rIns="0" bIns="0" rtlCol="0"/>
          <a:lstStyle/>
          <a:p>
            <a:endParaRPr/>
          </a:p>
        </p:txBody>
      </p:sp>
      <p:pic>
        <p:nvPicPr>
          <p:cNvPr id="51" name="object 51"/>
          <p:cNvPicPr/>
          <p:nvPr/>
        </p:nvPicPr>
        <p:blipFill>
          <a:blip r:embed="rId8" cstate="print"/>
          <a:stretch>
            <a:fillRect/>
          </a:stretch>
        </p:blipFill>
        <p:spPr>
          <a:xfrm>
            <a:off x="5751576" y="6385553"/>
            <a:ext cx="3694937" cy="472446"/>
          </a:xfrm>
          <a:prstGeom prst="rect">
            <a:avLst/>
          </a:prstGeom>
        </p:spPr>
      </p:pic>
      <p:sp>
        <p:nvSpPr>
          <p:cNvPr id="72" name="object 52">
            <a:extLst>
              <a:ext uri="{FF2B5EF4-FFF2-40B4-BE49-F238E27FC236}">
                <a16:creationId xmlns:a16="http://schemas.microsoft.com/office/drawing/2014/main" id="{B56563A8-1174-3B14-FDE8-E648A480EC17}"/>
              </a:ext>
            </a:extLst>
          </p:cNvPr>
          <p:cNvSpPr txBox="1">
            <a:spLocks/>
          </p:cNvSpPr>
          <p:nvPr/>
        </p:nvSpPr>
        <p:spPr>
          <a:xfrm>
            <a:off x="5724527" y="6494703"/>
            <a:ext cx="3571492" cy="230832"/>
          </a:xfrm>
          <a:prstGeom prst="rect">
            <a:avLst/>
          </a:prstGeom>
        </p:spPr>
        <p:txBody>
          <a:bodyPr vert="horz" wrap="square" lIns="0" tIns="0" rIns="0" bIns="0" rtlCol="0">
            <a:spAutoFit/>
          </a:bodyPr>
          <a:lstStyle>
            <a:defPPr>
              <a:defRPr kern="0"/>
            </a:defPPr>
          </a:lstStyle>
          <a:p>
            <a:pPr marL="12700">
              <a:lnSpc>
                <a:spcPts val="1810"/>
              </a:lnSpc>
            </a:pPr>
            <a:r>
              <a:rPr lang="en-US" i="1" spc="-50" dirty="0">
                <a:solidFill>
                  <a:schemeClr val="bg1"/>
                </a:solidFill>
              </a:rPr>
              <a:t>Making</a:t>
            </a:r>
            <a:r>
              <a:rPr lang="en-US" i="1" spc="-95" dirty="0">
                <a:solidFill>
                  <a:schemeClr val="bg1"/>
                </a:solidFill>
              </a:rPr>
              <a:t> </a:t>
            </a:r>
            <a:r>
              <a:rPr lang="en-US" i="1" spc="-90" dirty="0">
                <a:solidFill>
                  <a:schemeClr val="bg1"/>
                </a:solidFill>
              </a:rPr>
              <a:t>Animals</a:t>
            </a:r>
            <a:r>
              <a:rPr lang="en-US" i="1" spc="-75" dirty="0">
                <a:solidFill>
                  <a:schemeClr val="bg1"/>
                </a:solidFill>
              </a:rPr>
              <a:t> </a:t>
            </a:r>
            <a:r>
              <a:rPr lang="en-US" i="1" spc="-55" dirty="0">
                <a:solidFill>
                  <a:schemeClr val="bg1"/>
                </a:solidFill>
              </a:rPr>
              <a:t>Healthier</a:t>
            </a:r>
            <a:r>
              <a:rPr lang="en-US" i="1" spc="-70" dirty="0">
                <a:solidFill>
                  <a:schemeClr val="bg1"/>
                </a:solidFill>
              </a:rPr>
              <a:t> </a:t>
            </a:r>
            <a:r>
              <a:rPr lang="en-US" i="1" spc="-80" dirty="0">
                <a:solidFill>
                  <a:schemeClr val="bg1"/>
                </a:solidFill>
              </a:rPr>
              <a:t>and</a:t>
            </a:r>
            <a:r>
              <a:rPr lang="en-US" i="1" spc="-90" dirty="0">
                <a:solidFill>
                  <a:schemeClr val="bg1"/>
                </a:solidFill>
              </a:rPr>
              <a:t> </a:t>
            </a:r>
            <a:r>
              <a:rPr lang="en-US" i="1" spc="-120" dirty="0">
                <a:solidFill>
                  <a:schemeClr val="bg1"/>
                </a:solidFill>
              </a:rPr>
              <a:t>Safer </a:t>
            </a:r>
            <a:r>
              <a:rPr lang="en-US" i="1" spc="-475" dirty="0">
                <a:solidFill>
                  <a:schemeClr val="bg1"/>
                </a:solidFill>
              </a:rPr>
              <a:t>®</a:t>
            </a:r>
          </a:p>
        </p:txBody>
      </p:sp>
      <p:pic>
        <p:nvPicPr>
          <p:cNvPr id="2" name="Picture 1">
            <a:extLst>
              <a:ext uri="{FF2B5EF4-FFF2-40B4-BE49-F238E27FC236}">
                <a16:creationId xmlns:a16="http://schemas.microsoft.com/office/drawing/2014/main" id="{0A351509-0CFD-E43B-0E50-91C332F683B8}"/>
              </a:ext>
            </a:extLst>
          </p:cNvPr>
          <p:cNvPicPr>
            <a:picLocks noChangeAspect="1"/>
          </p:cNvPicPr>
          <p:nvPr/>
        </p:nvPicPr>
        <p:blipFill>
          <a:blip r:embed="rId9"/>
          <a:stretch>
            <a:fillRect/>
          </a:stretch>
        </p:blipFill>
        <p:spPr>
          <a:xfrm>
            <a:off x="262381" y="1378239"/>
            <a:ext cx="8653029" cy="4333713"/>
          </a:xfrm>
          <a:prstGeom prst="rect">
            <a:avLst/>
          </a:prstGeom>
        </p:spPr>
      </p:pic>
    </p:spTree>
    <p:extLst>
      <p:ext uri="{BB962C8B-B14F-4D97-AF65-F5344CB8AC3E}">
        <p14:creationId xmlns:p14="http://schemas.microsoft.com/office/powerpoint/2010/main" val="15743001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146122" y="3953005"/>
            <a:ext cx="3554729" cy="2421255"/>
            <a:chOff x="146122" y="3953005"/>
            <a:chExt cx="3554729" cy="2421255"/>
          </a:xfrm>
        </p:grpSpPr>
        <p:pic>
          <p:nvPicPr>
            <p:cNvPr id="3" name="object 3"/>
            <p:cNvPicPr/>
            <p:nvPr/>
          </p:nvPicPr>
          <p:blipFill>
            <a:blip r:embed="rId2" cstate="print"/>
            <a:stretch>
              <a:fillRect/>
            </a:stretch>
          </p:blipFill>
          <p:spPr>
            <a:xfrm>
              <a:off x="146122" y="3953005"/>
              <a:ext cx="3554331" cy="2420638"/>
            </a:xfrm>
            <a:prstGeom prst="rect">
              <a:avLst/>
            </a:prstGeom>
          </p:spPr>
        </p:pic>
        <p:pic>
          <p:nvPicPr>
            <p:cNvPr id="4" name="object 4"/>
            <p:cNvPicPr/>
            <p:nvPr/>
          </p:nvPicPr>
          <p:blipFill>
            <a:blip r:embed="rId3" cstate="print"/>
            <a:stretch>
              <a:fillRect/>
            </a:stretch>
          </p:blipFill>
          <p:spPr>
            <a:xfrm>
              <a:off x="438912" y="4245864"/>
              <a:ext cx="2977895" cy="1844039"/>
            </a:xfrm>
            <a:prstGeom prst="rect">
              <a:avLst/>
            </a:prstGeom>
          </p:spPr>
        </p:pic>
        <p:sp>
          <p:nvSpPr>
            <p:cNvPr id="5" name="object 5"/>
            <p:cNvSpPr/>
            <p:nvPr/>
          </p:nvSpPr>
          <p:spPr>
            <a:xfrm>
              <a:off x="394462" y="4201414"/>
              <a:ext cx="3067050" cy="1933575"/>
            </a:xfrm>
            <a:custGeom>
              <a:avLst/>
              <a:gdLst/>
              <a:ahLst/>
              <a:cxnLst/>
              <a:rect l="l" t="t" r="r" b="b"/>
              <a:pathLst>
                <a:path w="3067050" h="1933575">
                  <a:moveTo>
                    <a:pt x="350901" y="0"/>
                  </a:moveTo>
                  <a:lnTo>
                    <a:pt x="3067050" y="0"/>
                  </a:lnTo>
                  <a:lnTo>
                    <a:pt x="3067050" y="1582280"/>
                  </a:lnTo>
                  <a:lnTo>
                    <a:pt x="3059811" y="1652028"/>
                  </a:lnTo>
                  <a:lnTo>
                    <a:pt x="3039364" y="1718424"/>
                  </a:lnTo>
                  <a:lnTo>
                    <a:pt x="3006725" y="1778647"/>
                  </a:lnTo>
                  <a:lnTo>
                    <a:pt x="2964053" y="1830209"/>
                  </a:lnTo>
                  <a:lnTo>
                    <a:pt x="2912491" y="1872805"/>
                  </a:lnTo>
                  <a:lnTo>
                    <a:pt x="2852293" y="1905482"/>
                  </a:lnTo>
                  <a:lnTo>
                    <a:pt x="2785872" y="1925967"/>
                  </a:lnTo>
                  <a:lnTo>
                    <a:pt x="2716149" y="1933181"/>
                  </a:lnTo>
                  <a:lnTo>
                    <a:pt x="0" y="1933181"/>
                  </a:lnTo>
                  <a:lnTo>
                    <a:pt x="0" y="350900"/>
                  </a:lnTo>
                  <a:lnTo>
                    <a:pt x="1765" y="316103"/>
                  </a:lnTo>
                  <a:lnTo>
                    <a:pt x="15811" y="247650"/>
                  </a:lnTo>
                  <a:lnTo>
                    <a:pt x="42646" y="184404"/>
                  </a:lnTo>
                  <a:lnTo>
                    <a:pt x="102971" y="102997"/>
                  </a:lnTo>
                  <a:lnTo>
                    <a:pt x="154520" y="60325"/>
                  </a:lnTo>
                  <a:lnTo>
                    <a:pt x="214744" y="27686"/>
                  </a:lnTo>
                  <a:lnTo>
                    <a:pt x="281139" y="7238"/>
                  </a:lnTo>
                  <a:lnTo>
                    <a:pt x="350901" y="0"/>
                  </a:lnTo>
                  <a:close/>
                </a:path>
              </a:pathLst>
            </a:custGeom>
            <a:ln w="88899">
              <a:solidFill>
                <a:srgbClr val="FFFFFF"/>
              </a:solidFill>
            </a:ln>
          </p:spPr>
          <p:txBody>
            <a:bodyPr wrap="square" lIns="0" tIns="0" rIns="0" bIns="0" rtlCol="0"/>
            <a:lstStyle/>
            <a:p>
              <a:endParaRPr/>
            </a:p>
          </p:txBody>
        </p:sp>
      </p:grpSp>
      <p:sp>
        <p:nvSpPr>
          <p:cNvPr id="6" name="object 6"/>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7" name="object 7"/>
          <p:cNvSpPr/>
          <p:nvPr/>
        </p:nvSpPr>
        <p:spPr>
          <a:xfrm>
            <a:off x="0" y="6364223"/>
            <a:ext cx="1036319" cy="494030"/>
          </a:xfrm>
          <a:custGeom>
            <a:avLst/>
            <a:gdLst/>
            <a:ahLst/>
            <a:cxnLst/>
            <a:rect l="l" t="t" r="r" b="b"/>
            <a:pathLst>
              <a:path w="1036319" h="494029">
                <a:moveTo>
                  <a:pt x="0" y="493773"/>
                </a:moveTo>
                <a:lnTo>
                  <a:pt x="1036319" y="493773"/>
                </a:lnTo>
                <a:lnTo>
                  <a:pt x="1036319" y="0"/>
                </a:lnTo>
                <a:lnTo>
                  <a:pt x="0" y="0"/>
                </a:lnTo>
                <a:lnTo>
                  <a:pt x="0" y="493773"/>
                </a:lnTo>
                <a:close/>
              </a:path>
            </a:pathLst>
          </a:custGeom>
          <a:solidFill>
            <a:srgbClr val="24216C"/>
          </a:solidFill>
        </p:spPr>
        <p:txBody>
          <a:bodyPr wrap="square" lIns="0" tIns="0" rIns="0" bIns="0" rtlCol="0"/>
          <a:lstStyle/>
          <a:p>
            <a:endParaRPr/>
          </a:p>
        </p:txBody>
      </p:sp>
      <p:sp>
        <p:nvSpPr>
          <p:cNvPr id="8" name="object 8"/>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76" y="0"/>
                </a:moveTo>
                <a:lnTo>
                  <a:pt x="82308" y="0"/>
                </a:lnTo>
                <a:lnTo>
                  <a:pt x="82308" y="493776"/>
                </a:lnTo>
                <a:lnTo>
                  <a:pt x="8799576" y="493776"/>
                </a:lnTo>
                <a:lnTo>
                  <a:pt x="8799576" y="0"/>
                </a:lnTo>
                <a:close/>
              </a:path>
            </a:pathLst>
          </a:custGeom>
          <a:solidFill>
            <a:srgbClr val="24216C"/>
          </a:solidFill>
        </p:spPr>
        <p:txBody>
          <a:bodyPr wrap="square" lIns="0" tIns="0" rIns="0" bIns="0" rtlCol="0"/>
          <a:lstStyle/>
          <a:p>
            <a:endParaRPr/>
          </a:p>
        </p:txBody>
      </p:sp>
      <p:pic>
        <p:nvPicPr>
          <p:cNvPr id="13" name="object 13"/>
          <p:cNvPicPr/>
          <p:nvPr/>
        </p:nvPicPr>
        <p:blipFill>
          <a:blip r:embed="rId4" cstate="print"/>
          <a:stretch>
            <a:fillRect/>
          </a:stretch>
        </p:blipFill>
        <p:spPr>
          <a:xfrm>
            <a:off x="9095231" y="5026152"/>
            <a:ext cx="755903" cy="505968"/>
          </a:xfrm>
          <a:prstGeom prst="rect">
            <a:avLst/>
          </a:prstGeom>
        </p:spPr>
      </p:pic>
      <p:pic>
        <p:nvPicPr>
          <p:cNvPr id="14" name="object 14"/>
          <p:cNvPicPr/>
          <p:nvPr/>
        </p:nvPicPr>
        <p:blipFill>
          <a:blip r:embed="rId5" cstate="print"/>
          <a:stretch>
            <a:fillRect/>
          </a:stretch>
        </p:blipFill>
        <p:spPr>
          <a:xfrm>
            <a:off x="9095231" y="3435096"/>
            <a:ext cx="755903" cy="502919"/>
          </a:xfrm>
          <a:prstGeom prst="rect">
            <a:avLst/>
          </a:prstGeom>
        </p:spPr>
      </p:pic>
      <p:pic>
        <p:nvPicPr>
          <p:cNvPr id="15" name="object 15"/>
          <p:cNvPicPr/>
          <p:nvPr/>
        </p:nvPicPr>
        <p:blipFill>
          <a:blip r:embed="rId6" cstate="print"/>
          <a:stretch>
            <a:fillRect/>
          </a:stretch>
        </p:blipFill>
        <p:spPr>
          <a:xfrm>
            <a:off x="9095231" y="4245864"/>
            <a:ext cx="755903" cy="502919"/>
          </a:xfrm>
          <a:prstGeom prst="rect">
            <a:avLst/>
          </a:prstGeom>
        </p:spPr>
      </p:pic>
      <p:pic>
        <p:nvPicPr>
          <p:cNvPr id="16" name="object 16"/>
          <p:cNvPicPr/>
          <p:nvPr/>
        </p:nvPicPr>
        <p:blipFill>
          <a:blip r:embed="rId7" cstate="print"/>
          <a:stretch>
            <a:fillRect/>
          </a:stretch>
        </p:blipFill>
        <p:spPr>
          <a:xfrm>
            <a:off x="9095231" y="5711952"/>
            <a:ext cx="755903" cy="502920"/>
          </a:xfrm>
          <a:prstGeom prst="rect">
            <a:avLst/>
          </a:prstGeom>
        </p:spPr>
      </p:pic>
      <p:grpSp>
        <p:nvGrpSpPr>
          <p:cNvPr id="17" name="object 17"/>
          <p:cNvGrpSpPr/>
          <p:nvPr/>
        </p:nvGrpSpPr>
        <p:grpSpPr>
          <a:xfrm>
            <a:off x="9549383" y="30480"/>
            <a:ext cx="348615" cy="3110230"/>
            <a:chOff x="9549383" y="30480"/>
            <a:chExt cx="348615" cy="3110230"/>
          </a:xfrm>
        </p:grpSpPr>
        <p:pic>
          <p:nvPicPr>
            <p:cNvPr id="18" name="object 18"/>
            <p:cNvPicPr/>
            <p:nvPr/>
          </p:nvPicPr>
          <p:blipFill>
            <a:blip r:embed="rId8" cstate="print"/>
            <a:stretch>
              <a:fillRect/>
            </a:stretch>
          </p:blipFill>
          <p:spPr>
            <a:xfrm>
              <a:off x="9549383" y="2005584"/>
              <a:ext cx="348246" cy="1134618"/>
            </a:xfrm>
            <a:prstGeom prst="rect">
              <a:avLst/>
            </a:prstGeom>
          </p:spPr>
        </p:pic>
        <p:pic>
          <p:nvPicPr>
            <p:cNvPr id="19" name="object 19"/>
            <p:cNvPicPr/>
            <p:nvPr/>
          </p:nvPicPr>
          <p:blipFill>
            <a:blip r:embed="rId9" cstate="print"/>
            <a:stretch>
              <a:fillRect/>
            </a:stretch>
          </p:blipFill>
          <p:spPr>
            <a:xfrm>
              <a:off x="9549383" y="30480"/>
              <a:ext cx="348246" cy="2106930"/>
            </a:xfrm>
            <a:prstGeom prst="rect">
              <a:avLst/>
            </a:prstGeom>
          </p:spPr>
        </p:pic>
      </p:grpSp>
      <p:sp>
        <p:nvSpPr>
          <p:cNvPr id="20" name="object 20"/>
          <p:cNvSpPr txBox="1"/>
          <p:nvPr/>
        </p:nvSpPr>
        <p:spPr>
          <a:xfrm>
            <a:off x="9582973" y="172480"/>
            <a:ext cx="219710" cy="2886710"/>
          </a:xfrm>
          <a:prstGeom prst="rect">
            <a:avLst/>
          </a:prstGeom>
        </p:spPr>
        <p:txBody>
          <a:bodyPr vert="vert270" wrap="square" lIns="0" tIns="14604" rIns="0" bIns="0" rtlCol="0">
            <a:spAutoFit/>
          </a:bodyPr>
          <a:lstStyle/>
          <a:p>
            <a:pPr marL="12700">
              <a:lnSpc>
                <a:spcPct val="100000"/>
              </a:lnSpc>
              <a:spcBef>
                <a:spcPts val="114"/>
              </a:spcBef>
            </a:pPr>
            <a:r>
              <a:rPr sz="1250" spc="-40" dirty="0">
                <a:solidFill>
                  <a:srgbClr val="FFFFFF"/>
                </a:solidFill>
                <a:latin typeface="Tahoma"/>
                <a:cs typeface="Tahoma"/>
              </a:rPr>
              <a:t>R</a:t>
            </a:r>
            <a:r>
              <a:rPr sz="1250" spc="-105"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0" dirty="0">
                <a:solidFill>
                  <a:srgbClr val="FFFFFF"/>
                </a:solidFill>
                <a:latin typeface="Tahoma"/>
                <a:cs typeface="Tahoma"/>
              </a:rPr>
              <a:t>s</a:t>
            </a:r>
            <a:r>
              <a:rPr sz="1250" spc="-9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r</a:t>
            </a:r>
            <a:r>
              <a:rPr sz="1250" spc="-85" dirty="0">
                <a:solidFill>
                  <a:srgbClr val="FFFFFF"/>
                </a:solidFill>
                <a:latin typeface="Tahoma"/>
                <a:cs typeface="Tahoma"/>
              </a:rPr>
              <a:t> </a:t>
            </a:r>
            <a:r>
              <a:rPr sz="1250" spc="-30" dirty="0">
                <a:solidFill>
                  <a:srgbClr val="FFFFFF"/>
                </a:solidFill>
                <a:latin typeface="Tahoma"/>
                <a:cs typeface="Tahoma"/>
              </a:rPr>
              <a:t>c</a:t>
            </a:r>
            <a:r>
              <a:rPr sz="1250" spc="-85" dirty="0">
                <a:solidFill>
                  <a:srgbClr val="FFFFFF"/>
                </a:solidFill>
                <a:latin typeface="Tahoma"/>
                <a:cs typeface="Tahoma"/>
              </a:rPr>
              <a:t> </a:t>
            </a:r>
            <a:r>
              <a:rPr sz="1250" dirty="0">
                <a:solidFill>
                  <a:srgbClr val="FFFFFF"/>
                </a:solidFill>
                <a:latin typeface="Tahoma"/>
                <a:cs typeface="Tahoma"/>
              </a:rPr>
              <a:t>h</a:t>
            </a:r>
            <a:r>
              <a:rPr sz="1250" spc="80" dirty="0">
                <a:solidFill>
                  <a:srgbClr val="FFFFFF"/>
                </a:solidFill>
                <a:latin typeface="Tahoma"/>
                <a:cs typeface="Tahoma"/>
              </a:rPr>
              <a:t>  </a:t>
            </a:r>
            <a:r>
              <a:rPr sz="1250" dirty="0">
                <a:solidFill>
                  <a:srgbClr val="FFFFFF"/>
                </a:solidFill>
                <a:latin typeface="Tahoma"/>
                <a:cs typeface="Tahoma"/>
              </a:rPr>
              <a:t>&amp;</a:t>
            </a:r>
            <a:r>
              <a:rPr sz="1250" spc="105" dirty="0">
                <a:solidFill>
                  <a:srgbClr val="FFFFFF"/>
                </a:solidFill>
                <a:latin typeface="Tahoma"/>
                <a:cs typeface="Tahoma"/>
              </a:rPr>
              <a:t>  </a:t>
            </a:r>
            <a:r>
              <a:rPr sz="1250" spc="-40" dirty="0">
                <a:solidFill>
                  <a:srgbClr val="FFFFFF"/>
                </a:solidFill>
                <a:latin typeface="Tahoma"/>
                <a:cs typeface="Tahoma"/>
              </a:rPr>
              <a:t>D</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0" dirty="0">
                <a:solidFill>
                  <a:srgbClr val="FFFFFF"/>
                </a:solidFill>
                <a:latin typeface="Tahoma"/>
                <a:cs typeface="Tahoma"/>
              </a:rPr>
              <a:t>v</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dirty="0">
                <a:solidFill>
                  <a:srgbClr val="FFFFFF"/>
                </a:solidFill>
                <a:latin typeface="Tahoma"/>
                <a:cs typeface="Tahoma"/>
              </a:rPr>
              <a:t>p</a:t>
            </a:r>
            <a:r>
              <a:rPr sz="1250" spc="-70" dirty="0">
                <a:solidFill>
                  <a:srgbClr val="FFFFFF"/>
                </a:solidFill>
                <a:latin typeface="Tahoma"/>
                <a:cs typeface="Tahoma"/>
              </a:rPr>
              <a:t> </a:t>
            </a:r>
            <a:r>
              <a:rPr sz="1250" spc="-50" dirty="0">
                <a:solidFill>
                  <a:srgbClr val="FFFFFF"/>
                </a:solidFill>
                <a:latin typeface="Tahoma"/>
                <a:cs typeface="Tahoma"/>
              </a:rPr>
              <a:t>m</a:t>
            </a:r>
            <a:r>
              <a:rPr sz="1250" spc="-105"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0" dirty="0">
                <a:solidFill>
                  <a:srgbClr val="FFFFFF"/>
                </a:solidFill>
                <a:latin typeface="Tahoma"/>
                <a:cs typeface="Tahoma"/>
              </a:rPr>
              <a:t>n</a:t>
            </a:r>
            <a:r>
              <a:rPr sz="1250" spc="-75" dirty="0">
                <a:solidFill>
                  <a:srgbClr val="FFFFFF"/>
                </a:solidFill>
                <a:latin typeface="Tahoma"/>
                <a:cs typeface="Tahoma"/>
              </a:rPr>
              <a:t> </a:t>
            </a:r>
            <a:r>
              <a:rPr sz="1250" spc="-20" dirty="0">
                <a:solidFill>
                  <a:srgbClr val="FFFFFF"/>
                </a:solidFill>
                <a:latin typeface="Tahoma"/>
                <a:cs typeface="Tahoma"/>
              </a:rPr>
              <a:t>t</a:t>
            </a:r>
            <a:r>
              <a:rPr sz="1250" spc="-95" dirty="0">
                <a:solidFill>
                  <a:srgbClr val="FFFFFF"/>
                </a:solidFill>
                <a:latin typeface="Tahoma"/>
                <a:cs typeface="Tahoma"/>
              </a:rPr>
              <a:t> </a:t>
            </a:r>
            <a:r>
              <a:rPr sz="1250" dirty="0">
                <a:solidFill>
                  <a:srgbClr val="FFFFFF"/>
                </a:solidFill>
                <a:latin typeface="Tahoma"/>
                <a:cs typeface="Tahoma"/>
              </a:rPr>
              <a:t>s</a:t>
            </a:r>
            <a:r>
              <a:rPr sz="1250" spc="60"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21" name="object 21"/>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22" name="object 22"/>
          <p:cNvSpPr/>
          <p:nvPr/>
        </p:nvSpPr>
        <p:spPr>
          <a:xfrm>
            <a:off x="9491471" y="6638544"/>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23" name="object 23"/>
          <p:cNvGrpSpPr/>
          <p:nvPr/>
        </p:nvGrpSpPr>
        <p:grpSpPr>
          <a:xfrm>
            <a:off x="-6350" y="5894578"/>
            <a:ext cx="1113155" cy="970280"/>
            <a:chOff x="-6350" y="5894578"/>
            <a:chExt cx="1113155" cy="970280"/>
          </a:xfrm>
        </p:grpSpPr>
        <p:sp>
          <p:nvSpPr>
            <p:cNvPr id="24" name="object 24"/>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1"/>
                  </a:lnTo>
                  <a:lnTo>
                    <a:pt x="305012" y="932450"/>
                  </a:lnTo>
                  <a:lnTo>
                    <a:pt x="350503" y="946919"/>
                  </a:lnTo>
                  <a:lnTo>
                    <a:pt x="395842" y="957070"/>
                  </a:lnTo>
                  <a:lnTo>
                    <a:pt x="1018032" y="957070"/>
                  </a:lnTo>
                  <a:lnTo>
                    <a:pt x="1018032"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5" name="object 25"/>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2" y="483108"/>
                  </a:lnTo>
                  <a:lnTo>
                    <a:pt x="1018032" y="531418"/>
                  </a:lnTo>
                  <a:lnTo>
                    <a:pt x="1018032" y="579729"/>
                  </a:lnTo>
                  <a:lnTo>
                    <a:pt x="1018032" y="917904"/>
                  </a:lnTo>
                  <a:lnTo>
                    <a:pt x="1018032" y="957070"/>
                  </a:lnTo>
                </a:path>
                <a:path w="1018540" h="957579">
                  <a:moveTo>
                    <a:pt x="395842" y="957070"/>
                  </a:moveTo>
                  <a:lnTo>
                    <a:pt x="350503" y="946919"/>
                  </a:lnTo>
                  <a:lnTo>
                    <a:pt x="305012" y="932450"/>
                  </a:lnTo>
                  <a:lnTo>
                    <a:pt x="261527" y="914301"/>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6" name="object 26"/>
            <p:cNvPicPr/>
            <p:nvPr/>
          </p:nvPicPr>
          <p:blipFill>
            <a:blip r:embed="rId10" cstate="print"/>
            <a:stretch>
              <a:fillRect/>
            </a:stretch>
          </p:blipFill>
          <p:spPr>
            <a:xfrm>
              <a:off x="182879" y="6092950"/>
              <a:ext cx="688848" cy="667510"/>
            </a:xfrm>
            <a:prstGeom prst="rect">
              <a:avLst/>
            </a:prstGeom>
          </p:spPr>
        </p:pic>
        <p:sp>
          <p:nvSpPr>
            <p:cNvPr id="27" name="object 27"/>
            <p:cNvSpPr/>
            <p:nvPr/>
          </p:nvSpPr>
          <p:spPr>
            <a:xfrm>
              <a:off x="1036319" y="6339840"/>
              <a:ext cx="70485" cy="518159"/>
            </a:xfrm>
            <a:custGeom>
              <a:avLst/>
              <a:gdLst/>
              <a:ahLst/>
              <a:cxnLst/>
              <a:rect l="l" t="t" r="r" b="b"/>
              <a:pathLst>
                <a:path w="70484" h="518159">
                  <a:moveTo>
                    <a:pt x="70103" y="0"/>
                  </a:moveTo>
                  <a:lnTo>
                    <a:pt x="0" y="0"/>
                  </a:lnTo>
                  <a:lnTo>
                    <a:pt x="0" y="518157"/>
                  </a:lnTo>
                  <a:lnTo>
                    <a:pt x="70103" y="518157"/>
                  </a:lnTo>
                  <a:lnTo>
                    <a:pt x="70103" y="0"/>
                  </a:lnTo>
                  <a:close/>
                </a:path>
              </a:pathLst>
            </a:custGeom>
            <a:solidFill>
              <a:srgbClr val="FFFFFF"/>
            </a:solidFill>
          </p:spPr>
          <p:txBody>
            <a:bodyPr wrap="square" lIns="0" tIns="0" rIns="0" bIns="0" rtlCol="0"/>
            <a:lstStyle/>
            <a:p>
              <a:endParaRPr/>
            </a:p>
          </p:txBody>
        </p:sp>
      </p:grpSp>
      <p:sp>
        <p:nvSpPr>
          <p:cNvPr id="28" name="object 28"/>
          <p:cNvSpPr/>
          <p:nvPr/>
        </p:nvSpPr>
        <p:spPr>
          <a:xfrm>
            <a:off x="1152144" y="6352030"/>
            <a:ext cx="36830" cy="506095"/>
          </a:xfrm>
          <a:custGeom>
            <a:avLst/>
            <a:gdLst/>
            <a:ahLst/>
            <a:cxnLst/>
            <a:rect l="l" t="t" r="r" b="b"/>
            <a:pathLst>
              <a:path w="36830" h="506095">
                <a:moveTo>
                  <a:pt x="36575" y="0"/>
                </a:moveTo>
                <a:lnTo>
                  <a:pt x="0" y="0"/>
                </a:lnTo>
                <a:lnTo>
                  <a:pt x="0" y="505966"/>
                </a:lnTo>
                <a:lnTo>
                  <a:pt x="36575" y="505966"/>
                </a:lnTo>
                <a:lnTo>
                  <a:pt x="36575" y="0"/>
                </a:lnTo>
                <a:close/>
              </a:path>
            </a:pathLst>
          </a:custGeom>
          <a:solidFill>
            <a:srgbClr val="FFFFFF"/>
          </a:solidFill>
        </p:spPr>
        <p:txBody>
          <a:bodyPr wrap="square" lIns="0" tIns="0" rIns="0" bIns="0" rtlCol="0"/>
          <a:lstStyle/>
          <a:p>
            <a:endParaRPr/>
          </a:p>
        </p:txBody>
      </p:sp>
      <p:sp>
        <p:nvSpPr>
          <p:cNvPr id="29" name="object 29"/>
          <p:cNvSpPr/>
          <p:nvPr/>
        </p:nvSpPr>
        <p:spPr>
          <a:xfrm>
            <a:off x="1243583" y="6352030"/>
            <a:ext cx="18415" cy="506095"/>
          </a:xfrm>
          <a:custGeom>
            <a:avLst/>
            <a:gdLst/>
            <a:ahLst/>
            <a:cxnLst/>
            <a:rect l="l" t="t" r="r" b="b"/>
            <a:pathLst>
              <a:path w="18415" h="506095">
                <a:moveTo>
                  <a:pt x="18287" y="0"/>
                </a:moveTo>
                <a:lnTo>
                  <a:pt x="0" y="0"/>
                </a:lnTo>
                <a:lnTo>
                  <a:pt x="0" y="505966"/>
                </a:lnTo>
                <a:lnTo>
                  <a:pt x="18287" y="505966"/>
                </a:lnTo>
                <a:lnTo>
                  <a:pt x="18287" y="0"/>
                </a:lnTo>
                <a:close/>
              </a:path>
            </a:pathLst>
          </a:custGeom>
          <a:solidFill>
            <a:srgbClr val="FFFFFF"/>
          </a:solidFill>
        </p:spPr>
        <p:txBody>
          <a:bodyPr wrap="square" lIns="0" tIns="0" rIns="0" bIns="0" rtlCol="0"/>
          <a:lstStyle/>
          <a:p>
            <a:endParaRPr/>
          </a:p>
        </p:txBody>
      </p:sp>
      <p:sp>
        <p:nvSpPr>
          <p:cNvPr id="30" name="object 30"/>
          <p:cNvSpPr/>
          <p:nvPr/>
        </p:nvSpPr>
        <p:spPr>
          <a:xfrm>
            <a:off x="1325880" y="6355078"/>
            <a:ext cx="9525" cy="502920"/>
          </a:xfrm>
          <a:custGeom>
            <a:avLst/>
            <a:gdLst/>
            <a:ahLst/>
            <a:cxnLst/>
            <a:rect l="l" t="t" r="r" b="b"/>
            <a:pathLst>
              <a:path w="9525" h="502920">
                <a:moveTo>
                  <a:pt x="9143" y="0"/>
                </a:moveTo>
                <a:lnTo>
                  <a:pt x="0" y="0"/>
                </a:lnTo>
                <a:lnTo>
                  <a:pt x="0" y="502918"/>
                </a:lnTo>
                <a:lnTo>
                  <a:pt x="9143" y="502918"/>
                </a:lnTo>
                <a:lnTo>
                  <a:pt x="9143" y="0"/>
                </a:lnTo>
                <a:close/>
              </a:path>
            </a:pathLst>
          </a:custGeom>
          <a:solidFill>
            <a:srgbClr val="FFFFFF"/>
          </a:solidFill>
        </p:spPr>
        <p:txBody>
          <a:bodyPr wrap="square" lIns="0" tIns="0" rIns="0" bIns="0" rtlCol="0"/>
          <a:lstStyle/>
          <a:p>
            <a:endParaRPr/>
          </a:p>
        </p:txBody>
      </p:sp>
      <p:sp>
        <p:nvSpPr>
          <p:cNvPr id="32" name="object 32"/>
          <p:cNvSpPr txBox="1"/>
          <p:nvPr/>
        </p:nvSpPr>
        <p:spPr>
          <a:xfrm>
            <a:off x="302768" y="936469"/>
            <a:ext cx="8289925" cy="3102131"/>
          </a:xfrm>
          <a:prstGeom prst="rect">
            <a:avLst/>
          </a:prstGeom>
        </p:spPr>
        <p:txBody>
          <a:bodyPr vert="horz" wrap="square" lIns="0" tIns="11430" rIns="0" bIns="0" rtlCol="0">
            <a:spAutoFit/>
          </a:bodyPr>
          <a:lstStyle/>
          <a:p>
            <a:pPr marL="38735">
              <a:lnSpc>
                <a:spcPct val="100000"/>
              </a:lnSpc>
              <a:spcBef>
                <a:spcPts val="90"/>
              </a:spcBef>
              <a:tabLst>
                <a:tab pos="550545" algn="l"/>
                <a:tab pos="1075055" algn="l"/>
                <a:tab pos="1565910" algn="l"/>
                <a:tab pos="2779395" algn="l"/>
                <a:tab pos="3157855" algn="l"/>
                <a:tab pos="4191000" algn="l"/>
                <a:tab pos="4678680" algn="l"/>
                <a:tab pos="5260975" algn="l"/>
                <a:tab pos="6017260" algn="l"/>
              </a:tabLst>
            </a:pPr>
            <a:r>
              <a:rPr sz="2000" dirty="0">
                <a:solidFill>
                  <a:srgbClr val="24216C"/>
                </a:solidFill>
                <a:latin typeface="Arial"/>
                <a:cs typeface="Arial"/>
              </a:rPr>
              <a:t>The	test	kits	developed	by	</a:t>
            </a:r>
            <a:r>
              <a:rPr sz="2000" dirty="0" err="1">
                <a:solidFill>
                  <a:srgbClr val="24216C"/>
                </a:solidFill>
                <a:latin typeface="Arial"/>
                <a:cs typeface="Arial"/>
              </a:rPr>
              <a:t>Bio</a:t>
            </a:r>
            <a:r>
              <a:rPr lang="en-US" sz="2000" dirty="0" err="1">
                <a:solidFill>
                  <a:srgbClr val="24216C"/>
                </a:solidFill>
                <a:latin typeface="Arial"/>
                <a:cs typeface="Arial"/>
              </a:rPr>
              <a:t>S</a:t>
            </a:r>
            <a:r>
              <a:rPr sz="2000" dirty="0" err="1">
                <a:solidFill>
                  <a:srgbClr val="24216C"/>
                </a:solidFill>
                <a:latin typeface="Arial"/>
                <a:cs typeface="Arial"/>
              </a:rPr>
              <a:t>tone</a:t>
            </a:r>
            <a:r>
              <a:rPr sz="2000" dirty="0">
                <a:solidFill>
                  <a:srgbClr val="24216C"/>
                </a:solidFill>
                <a:latin typeface="Arial"/>
                <a:cs typeface="Arial"/>
              </a:rPr>
              <a:t>	</a:t>
            </a:r>
            <a:r>
              <a:rPr lang="tr-TR" sz="2000" dirty="0">
                <a:solidFill>
                  <a:srgbClr val="24216C"/>
                </a:solidFill>
                <a:latin typeface="Arial"/>
                <a:cs typeface="Arial"/>
              </a:rPr>
              <a:t> </a:t>
            </a:r>
            <a:r>
              <a:rPr sz="2000" dirty="0">
                <a:solidFill>
                  <a:srgbClr val="24216C"/>
                </a:solidFill>
                <a:latin typeface="Arial"/>
                <a:cs typeface="Arial"/>
              </a:rPr>
              <a:t>will	help	public	and</a:t>
            </a:r>
            <a:endParaRPr sz="2000" dirty="0">
              <a:latin typeface="Arial"/>
              <a:cs typeface="Arial"/>
            </a:endParaRPr>
          </a:p>
          <a:p>
            <a:pPr marL="38735">
              <a:lnSpc>
                <a:spcPct val="100000"/>
              </a:lnSpc>
            </a:pPr>
            <a:r>
              <a:rPr sz="2000" dirty="0">
                <a:solidFill>
                  <a:srgbClr val="24216C"/>
                </a:solidFill>
                <a:latin typeface="Arial"/>
                <a:cs typeface="Arial"/>
              </a:rPr>
              <a:t>private laboratories to:</a:t>
            </a:r>
            <a:endParaRPr sz="2000" dirty="0">
              <a:latin typeface="Arial"/>
              <a:cs typeface="Arial"/>
            </a:endParaRPr>
          </a:p>
          <a:p>
            <a:pPr>
              <a:lnSpc>
                <a:spcPct val="100000"/>
              </a:lnSpc>
              <a:spcBef>
                <a:spcPts val="10"/>
              </a:spcBef>
            </a:pPr>
            <a:endParaRPr sz="2150" dirty="0">
              <a:latin typeface="Arial"/>
              <a:cs typeface="Arial"/>
            </a:endParaRPr>
          </a:p>
          <a:p>
            <a:pPr marL="299085" indent="-287020">
              <a:lnSpc>
                <a:spcPct val="100000"/>
              </a:lnSpc>
              <a:buFont typeface="Wingdings"/>
              <a:buChar char=""/>
              <a:tabLst>
                <a:tab pos="299720" algn="l"/>
              </a:tabLst>
            </a:pPr>
            <a:r>
              <a:rPr sz="1800" dirty="0">
                <a:solidFill>
                  <a:srgbClr val="24216C"/>
                </a:solidFill>
                <a:latin typeface="Arial"/>
                <a:cs typeface="Arial"/>
              </a:rPr>
              <a:t>Detect foreign and emerging infectious diseases which pose new threats to livestock</a:t>
            </a:r>
            <a:r>
              <a:rPr lang="en-US" dirty="0">
                <a:latin typeface="Arial"/>
                <a:cs typeface="Arial"/>
              </a:rPr>
              <a:t> </a:t>
            </a:r>
            <a:r>
              <a:rPr sz="1800" b="1" dirty="0">
                <a:solidFill>
                  <a:srgbClr val="24216C"/>
                </a:solidFill>
                <a:latin typeface="Arial"/>
                <a:cs typeface="Arial"/>
              </a:rPr>
              <a:t>( </a:t>
            </a:r>
            <a:r>
              <a:rPr sz="1800" dirty="0">
                <a:latin typeface="Arial"/>
                <a:cs typeface="Arial"/>
              </a:rPr>
              <a:t>ASF, FMD, SVA, Avian Influenza Type A, H5, H7, H9</a:t>
            </a:r>
            <a:r>
              <a:rPr lang="en-US" sz="1800" dirty="0">
                <a:latin typeface="Arial"/>
                <a:cs typeface="Arial"/>
              </a:rPr>
              <a:t>, </a:t>
            </a:r>
            <a:r>
              <a:rPr lang="en-US" sz="1800" dirty="0" err="1">
                <a:latin typeface="Arial"/>
                <a:cs typeface="Arial"/>
              </a:rPr>
              <a:t>Nipah</a:t>
            </a:r>
            <a:r>
              <a:rPr sz="1800" dirty="0">
                <a:latin typeface="Arial"/>
                <a:cs typeface="Arial"/>
              </a:rPr>
              <a:t> </a:t>
            </a:r>
            <a:r>
              <a:rPr sz="1800" b="1" dirty="0">
                <a:solidFill>
                  <a:srgbClr val="24216C"/>
                </a:solidFill>
                <a:latin typeface="Arial"/>
                <a:cs typeface="Arial"/>
              </a:rPr>
              <a:t>)</a:t>
            </a:r>
            <a:endParaRPr sz="1800" dirty="0">
              <a:latin typeface="Arial"/>
              <a:cs typeface="Arial"/>
            </a:endParaRPr>
          </a:p>
          <a:p>
            <a:pPr marL="299085" indent="-287020">
              <a:lnSpc>
                <a:spcPct val="100000"/>
              </a:lnSpc>
              <a:spcBef>
                <a:spcPts val="660"/>
              </a:spcBef>
              <a:buFont typeface="Wingdings"/>
              <a:buChar char=""/>
              <a:tabLst>
                <a:tab pos="299720" algn="l"/>
              </a:tabLst>
            </a:pPr>
            <a:r>
              <a:rPr sz="1800" dirty="0">
                <a:solidFill>
                  <a:srgbClr val="24216C"/>
                </a:solidFill>
                <a:latin typeface="Arial"/>
                <a:cs typeface="Arial"/>
              </a:rPr>
              <a:t>Control veterinary diseases as part of disease eradication programs</a:t>
            </a:r>
            <a:endParaRPr sz="1800" dirty="0">
              <a:latin typeface="Arial"/>
              <a:cs typeface="Arial"/>
            </a:endParaRPr>
          </a:p>
          <a:p>
            <a:pPr marL="274320">
              <a:lnSpc>
                <a:spcPct val="100000"/>
              </a:lnSpc>
            </a:pPr>
            <a:r>
              <a:rPr sz="1800" b="1" dirty="0">
                <a:solidFill>
                  <a:srgbClr val="24216C"/>
                </a:solidFill>
                <a:latin typeface="Arial"/>
                <a:cs typeface="Arial"/>
              </a:rPr>
              <a:t>( </a:t>
            </a:r>
            <a:r>
              <a:rPr sz="1800" dirty="0">
                <a:latin typeface="Arial"/>
                <a:cs typeface="Arial"/>
              </a:rPr>
              <a:t>ALV antigen ALV-J, Brucella, CSFV </a:t>
            </a:r>
            <a:r>
              <a:rPr sz="1800" b="1" dirty="0">
                <a:solidFill>
                  <a:srgbClr val="24216C"/>
                </a:solidFill>
                <a:latin typeface="Arial"/>
                <a:cs typeface="Arial"/>
              </a:rPr>
              <a:t>)</a:t>
            </a:r>
            <a:endParaRPr sz="1800" dirty="0">
              <a:latin typeface="Arial"/>
              <a:cs typeface="Arial"/>
            </a:endParaRPr>
          </a:p>
          <a:p>
            <a:pPr marL="299085" marR="189865" indent="-287020">
              <a:lnSpc>
                <a:spcPct val="100000"/>
              </a:lnSpc>
              <a:spcBef>
                <a:spcPts val="930"/>
              </a:spcBef>
              <a:buFont typeface="Wingdings"/>
              <a:buChar char=""/>
              <a:tabLst>
                <a:tab pos="299720" algn="l"/>
              </a:tabLst>
            </a:pPr>
            <a:r>
              <a:rPr sz="1800" dirty="0">
                <a:solidFill>
                  <a:srgbClr val="24216C"/>
                </a:solidFill>
                <a:latin typeface="Arial"/>
                <a:cs typeface="Arial"/>
              </a:rPr>
              <a:t>Control animal movement to limit the spread of infectious diseases when livestock is imported and exported. </a:t>
            </a:r>
            <a:r>
              <a:rPr sz="1800" b="1" dirty="0">
                <a:solidFill>
                  <a:srgbClr val="24216C"/>
                </a:solidFill>
                <a:latin typeface="Arial"/>
                <a:cs typeface="Arial"/>
              </a:rPr>
              <a:t>( </a:t>
            </a:r>
            <a:r>
              <a:rPr sz="1800" dirty="0">
                <a:latin typeface="Arial"/>
                <a:cs typeface="Arial"/>
              </a:rPr>
              <a:t>BVDV, BTV, Johne’s Disease, EHDV, FMDV </a:t>
            </a:r>
            <a:r>
              <a:rPr sz="1800" b="1" dirty="0">
                <a:solidFill>
                  <a:srgbClr val="24216C"/>
                </a:solidFill>
                <a:latin typeface="Arial"/>
                <a:cs typeface="Arial"/>
              </a:rPr>
              <a:t>)</a:t>
            </a:r>
            <a:endParaRPr sz="1800" dirty="0">
              <a:latin typeface="Arial"/>
              <a:cs typeface="Arial"/>
            </a:endParaRPr>
          </a:p>
        </p:txBody>
      </p:sp>
      <p:pic>
        <p:nvPicPr>
          <p:cNvPr id="33" name="object 33"/>
          <p:cNvPicPr/>
          <p:nvPr/>
        </p:nvPicPr>
        <p:blipFill>
          <a:blip r:embed="rId11" cstate="print"/>
          <a:stretch>
            <a:fillRect/>
          </a:stretch>
        </p:blipFill>
        <p:spPr>
          <a:xfrm>
            <a:off x="5751576" y="6385553"/>
            <a:ext cx="3694937" cy="472444"/>
          </a:xfrm>
          <a:prstGeom prst="rect">
            <a:avLst/>
          </a:prstGeom>
        </p:spPr>
      </p:pic>
      <p:pic>
        <p:nvPicPr>
          <p:cNvPr id="35" name="object 31">
            <a:extLst>
              <a:ext uri="{FF2B5EF4-FFF2-40B4-BE49-F238E27FC236}">
                <a16:creationId xmlns:a16="http://schemas.microsoft.com/office/drawing/2014/main" id="{CCC430B7-A58E-FBD8-09B2-7A1DE86B3E47}"/>
              </a:ext>
            </a:extLst>
          </p:cNvPr>
          <p:cNvPicPr/>
          <p:nvPr/>
        </p:nvPicPr>
        <p:blipFill>
          <a:blip r:embed="rId12" cstate="print"/>
          <a:stretch>
            <a:fillRect/>
          </a:stretch>
        </p:blipFill>
        <p:spPr>
          <a:xfrm>
            <a:off x="7722870" y="0"/>
            <a:ext cx="1954530" cy="1798118"/>
          </a:xfrm>
          <a:prstGeom prst="rect">
            <a:avLst/>
          </a:prstGeom>
        </p:spPr>
      </p:pic>
      <p:sp>
        <p:nvSpPr>
          <p:cNvPr id="36" name="object 52">
            <a:extLst>
              <a:ext uri="{FF2B5EF4-FFF2-40B4-BE49-F238E27FC236}">
                <a16:creationId xmlns:a16="http://schemas.microsoft.com/office/drawing/2014/main" id="{ECCAC04D-886A-1969-4AE0-633B0A1E0080}"/>
              </a:ext>
            </a:extLst>
          </p:cNvPr>
          <p:cNvSpPr txBox="1">
            <a:spLocks/>
          </p:cNvSpPr>
          <p:nvPr/>
        </p:nvSpPr>
        <p:spPr>
          <a:xfrm>
            <a:off x="5724527" y="6494703"/>
            <a:ext cx="3571492" cy="230832"/>
          </a:xfrm>
          <a:prstGeom prst="rect">
            <a:avLst/>
          </a:prstGeom>
        </p:spPr>
        <p:txBody>
          <a:bodyPr vert="horz" wrap="square" lIns="0" tIns="0" rIns="0" bIns="0" rtlCol="0">
            <a:spAutoFit/>
          </a:bodyPr>
          <a:lstStyle>
            <a:defPPr>
              <a:defRPr kern="0"/>
            </a:defPPr>
          </a:lstStyle>
          <a:p>
            <a:pPr marL="12700">
              <a:lnSpc>
                <a:spcPts val="1810"/>
              </a:lnSpc>
            </a:pPr>
            <a:r>
              <a:rPr lang="en-US" i="1" spc="-50" dirty="0">
                <a:solidFill>
                  <a:schemeClr val="bg1"/>
                </a:solidFill>
              </a:rPr>
              <a:t>Making</a:t>
            </a:r>
            <a:r>
              <a:rPr lang="en-US" i="1" spc="-95" dirty="0">
                <a:solidFill>
                  <a:schemeClr val="bg1"/>
                </a:solidFill>
              </a:rPr>
              <a:t> </a:t>
            </a:r>
            <a:r>
              <a:rPr lang="en-US" i="1" spc="-90" dirty="0">
                <a:solidFill>
                  <a:schemeClr val="bg1"/>
                </a:solidFill>
              </a:rPr>
              <a:t>Animals</a:t>
            </a:r>
            <a:r>
              <a:rPr lang="en-US" i="1" spc="-75" dirty="0">
                <a:solidFill>
                  <a:schemeClr val="bg1"/>
                </a:solidFill>
              </a:rPr>
              <a:t> </a:t>
            </a:r>
            <a:r>
              <a:rPr lang="en-US" i="1" spc="-55" dirty="0">
                <a:solidFill>
                  <a:schemeClr val="bg1"/>
                </a:solidFill>
              </a:rPr>
              <a:t>Healthier</a:t>
            </a:r>
            <a:r>
              <a:rPr lang="en-US" i="1" spc="-70" dirty="0">
                <a:solidFill>
                  <a:schemeClr val="bg1"/>
                </a:solidFill>
              </a:rPr>
              <a:t> </a:t>
            </a:r>
            <a:r>
              <a:rPr lang="en-US" i="1" spc="-80" dirty="0">
                <a:solidFill>
                  <a:schemeClr val="bg1"/>
                </a:solidFill>
              </a:rPr>
              <a:t>and</a:t>
            </a:r>
            <a:r>
              <a:rPr lang="en-US" i="1" spc="-90" dirty="0">
                <a:solidFill>
                  <a:schemeClr val="bg1"/>
                </a:solidFill>
              </a:rPr>
              <a:t> </a:t>
            </a:r>
            <a:r>
              <a:rPr lang="en-US" i="1" spc="-120" dirty="0">
                <a:solidFill>
                  <a:schemeClr val="bg1"/>
                </a:solidFill>
              </a:rPr>
              <a:t>Safer </a:t>
            </a:r>
            <a:r>
              <a:rPr lang="en-US" i="1" spc="-475" dirty="0">
                <a:solidFill>
                  <a:schemeClr val="bg1"/>
                </a:solidFill>
              </a:rPr>
              <a:t>®</a:t>
            </a:r>
          </a:p>
        </p:txBody>
      </p:sp>
      <p:sp>
        <p:nvSpPr>
          <p:cNvPr id="37" name="object 12">
            <a:extLst>
              <a:ext uri="{FF2B5EF4-FFF2-40B4-BE49-F238E27FC236}">
                <a16:creationId xmlns:a16="http://schemas.microsoft.com/office/drawing/2014/main" id="{AE3DA6D0-D58C-44BD-0DC5-BF5EC009FD98}"/>
              </a:ext>
            </a:extLst>
          </p:cNvPr>
          <p:cNvSpPr txBox="1">
            <a:spLocks noGrp="1"/>
          </p:cNvSpPr>
          <p:nvPr>
            <p:ph type="title"/>
          </p:nvPr>
        </p:nvSpPr>
        <p:spPr>
          <a:xfrm>
            <a:off x="189687" y="100406"/>
            <a:ext cx="2754630" cy="574675"/>
          </a:xfrm>
          <a:prstGeom prst="rect">
            <a:avLst/>
          </a:prstGeom>
        </p:spPr>
        <p:txBody>
          <a:bodyPr vert="horz" wrap="square" lIns="0" tIns="12700" rIns="0" bIns="0" rtlCol="0">
            <a:spAutoFit/>
          </a:bodyPr>
          <a:lstStyle/>
          <a:p>
            <a:pPr marL="12700">
              <a:lnSpc>
                <a:spcPct val="100000"/>
              </a:lnSpc>
              <a:spcBef>
                <a:spcPts val="100"/>
              </a:spcBef>
            </a:pPr>
            <a:r>
              <a:rPr spc="-185" dirty="0">
                <a:solidFill>
                  <a:schemeClr val="tx2"/>
                </a:solidFill>
              </a:rPr>
              <a:t>R&amp;</a:t>
            </a:r>
            <a:r>
              <a:rPr spc="-690" dirty="0">
                <a:solidFill>
                  <a:schemeClr val="tx2"/>
                </a:solidFill>
              </a:rPr>
              <a:t> </a:t>
            </a:r>
            <a:r>
              <a:rPr spc="-340" dirty="0">
                <a:solidFill>
                  <a:schemeClr val="tx2"/>
                </a:solidFill>
              </a:rPr>
              <a:t>D</a:t>
            </a:r>
            <a:r>
              <a:rPr spc="425" dirty="0">
                <a:solidFill>
                  <a:schemeClr val="tx2"/>
                </a:solidFill>
              </a:rPr>
              <a:t> </a:t>
            </a:r>
            <a:r>
              <a:rPr spc="-50" dirty="0">
                <a:solidFill>
                  <a:schemeClr val="tx2"/>
                </a:solidFill>
              </a:rPr>
              <a:t>Studies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object 12"/>
          <p:cNvSpPr txBox="1">
            <a:spLocks noGrp="1"/>
          </p:cNvSpPr>
          <p:nvPr>
            <p:ph type="title"/>
          </p:nvPr>
        </p:nvSpPr>
        <p:spPr>
          <a:xfrm>
            <a:off x="189687" y="100406"/>
            <a:ext cx="2754630" cy="574675"/>
          </a:xfrm>
          <a:prstGeom prst="rect">
            <a:avLst/>
          </a:prstGeom>
        </p:spPr>
        <p:txBody>
          <a:bodyPr vert="horz" wrap="square" lIns="0" tIns="12700" rIns="0" bIns="0" rtlCol="0">
            <a:spAutoFit/>
          </a:bodyPr>
          <a:lstStyle/>
          <a:p>
            <a:pPr marL="12700">
              <a:lnSpc>
                <a:spcPct val="100000"/>
              </a:lnSpc>
              <a:spcBef>
                <a:spcPts val="100"/>
              </a:spcBef>
            </a:pPr>
            <a:r>
              <a:rPr spc="-185" dirty="0">
                <a:solidFill>
                  <a:schemeClr val="tx2"/>
                </a:solidFill>
              </a:rPr>
              <a:t>R&amp;</a:t>
            </a:r>
            <a:r>
              <a:rPr spc="-690" dirty="0">
                <a:solidFill>
                  <a:schemeClr val="tx2"/>
                </a:solidFill>
              </a:rPr>
              <a:t> </a:t>
            </a:r>
            <a:r>
              <a:rPr spc="-340" dirty="0">
                <a:solidFill>
                  <a:schemeClr val="tx2"/>
                </a:solidFill>
              </a:rPr>
              <a:t>D</a:t>
            </a:r>
            <a:r>
              <a:rPr spc="425" dirty="0">
                <a:solidFill>
                  <a:schemeClr val="tx2"/>
                </a:solidFill>
              </a:rPr>
              <a:t> </a:t>
            </a:r>
            <a:r>
              <a:rPr spc="-50" dirty="0">
                <a:solidFill>
                  <a:schemeClr val="tx2"/>
                </a:solidFill>
              </a:rPr>
              <a:t>Studies</a:t>
            </a:r>
          </a:p>
        </p:txBody>
      </p:sp>
      <p:grpSp>
        <p:nvGrpSpPr>
          <p:cNvPr id="2" name="object 2"/>
          <p:cNvGrpSpPr/>
          <p:nvPr/>
        </p:nvGrpSpPr>
        <p:grpSpPr>
          <a:xfrm>
            <a:off x="146122" y="3953005"/>
            <a:ext cx="3554729" cy="2421255"/>
            <a:chOff x="146122" y="3953005"/>
            <a:chExt cx="3554729" cy="2421255"/>
          </a:xfrm>
        </p:grpSpPr>
        <p:pic>
          <p:nvPicPr>
            <p:cNvPr id="3" name="object 3"/>
            <p:cNvPicPr/>
            <p:nvPr/>
          </p:nvPicPr>
          <p:blipFill>
            <a:blip r:embed="rId2" cstate="print"/>
            <a:stretch>
              <a:fillRect/>
            </a:stretch>
          </p:blipFill>
          <p:spPr>
            <a:xfrm>
              <a:off x="146122" y="3953005"/>
              <a:ext cx="3554331" cy="2420638"/>
            </a:xfrm>
            <a:prstGeom prst="rect">
              <a:avLst/>
            </a:prstGeom>
          </p:spPr>
        </p:pic>
        <p:pic>
          <p:nvPicPr>
            <p:cNvPr id="4" name="object 4"/>
            <p:cNvPicPr/>
            <p:nvPr/>
          </p:nvPicPr>
          <p:blipFill>
            <a:blip r:embed="rId3" cstate="print"/>
            <a:stretch>
              <a:fillRect/>
            </a:stretch>
          </p:blipFill>
          <p:spPr>
            <a:xfrm>
              <a:off x="438912" y="4245864"/>
              <a:ext cx="2977895" cy="1844039"/>
            </a:xfrm>
            <a:prstGeom prst="rect">
              <a:avLst/>
            </a:prstGeom>
          </p:spPr>
        </p:pic>
        <p:sp>
          <p:nvSpPr>
            <p:cNvPr id="5" name="object 5"/>
            <p:cNvSpPr/>
            <p:nvPr/>
          </p:nvSpPr>
          <p:spPr>
            <a:xfrm>
              <a:off x="394462" y="4201414"/>
              <a:ext cx="3067050" cy="1933575"/>
            </a:xfrm>
            <a:custGeom>
              <a:avLst/>
              <a:gdLst/>
              <a:ahLst/>
              <a:cxnLst/>
              <a:rect l="l" t="t" r="r" b="b"/>
              <a:pathLst>
                <a:path w="3067050" h="1933575">
                  <a:moveTo>
                    <a:pt x="350901" y="0"/>
                  </a:moveTo>
                  <a:lnTo>
                    <a:pt x="3067050" y="0"/>
                  </a:lnTo>
                  <a:lnTo>
                    <a:pt x="3067050" y="1582280"/>
                  </a:lnTo>
                  <a:lnTo>
                    <a:pt x="3059811" y="1652028"/>
                  </a:lnTo>
                  <a:lnTo>
                    <a:pt x="3039364" y="1718424"/>
                  </a:lnTo>
                  <a:lnTo>
                    <a:pt x="3006725" y="1778647"/>
                  </a:lnTo>
                  <a:lnTo>
                    <a:pt x="2964053" y="1830209"/>
                  </a:lnTo>
                  <a:lnTo>
                    <a:pt x="2912491" y="1872805"/>
                  </a:lnTo>
                  <a:lnTo>
                    <a:pt x="2852293" y="1905482"/>
                  </a:lnTo>
                  <a:lnTo>
                    <a:pt x="2785872" y="1925967"/>
                  </a:lnTo>
                  <a:lnTo>
                    <a:pt x="2716149" y="1933181"/>
                  </a:lnTo>
                  <a:lnTo>
                    <a:pt x="0" y="1933181"/>
                  </a:lnTo>
                  <a:lnTo>
                    <a:pt x="0" y="350901"/>
                  </a:lnTo>
                  <a:lnTo>
                    <a:pt x="1765" y="316103"/>
                  </a:lnTo>
                  <a:lnTo>
                    <a:pt x="15811" y="247650"/>
                  </a:lnTo>
                  <a:lnTo>
                    <a:pt x="42646" y="184404"/>
                  </a:lnTo>
                  <a:lnTo>
                    <a:pt x="102971" y="102997"/>
                  </a:lnTo>
                  <a:lnTo>
                    <a:pt x="154520" y="60325"/>
                  </a:lnTo>
                  <a:lnTo>
                    <a:pt x="214744" y="27686"/>
                  </a:lnTo>
                  <a:lnTo>
                    <a:pt x="281139" y="7238"/>
                  </a:lnTo>
                  <a:lnTo>
                    <a:pt x="350901" y="0"/>
                  </a:lnTo>
                  <a:close/>
                </a:path>
              </a:pathLst>
            </a:custGeom>
            <a:ln w="88899">
              <a:solidFill>
                <a:srgbClr val="FFFFFF"/>
              </a:solidFill>
            </a:ln>
          </p:spPr>
          <p:txBody>
            <a:bodyPr wrap="square" lIns="0" tIns="0" rIns="0" bIns="0" rtlCol="0"/>
            <a:lstStyle/>
            <a:p>
              <a:endParaRPr/>
            </a:p>
          </p:txBody>
        </p:sp>
      </p:grpSp>
      <p:sp>
        <p:nvSpPr>
          <p:cNvPr id="6" name="object 6"/>
          <p:cNvSpPr/>
          <p:nvPr/>
        </p:nvSpPr>
        <p:spPr>
          <a:xfrm>
            <a:off x="9491471" y="0"/>
            <a:ext cx="414655" cy="6364605"/>
          </a:xfrm>
          <a:custGeom>
            <a:avLst/>
            <a:gdLst/>
            <a:ahLst/>
            <a:cxnLst/>
            <a:rect l="l" t="t" r="r" b="b"/>
            <a:pathLst>
              <a:path w="414654" h="6364605">
                <a:moveTo>
                  <a:pt x="0" y="6364224"/>
                </a:moveTo>
                <a:lnTo>
                  <a:pt x="414527" y="6364224"/>
                </a:lnTo>
                <a:lnTo>
                  <a:pt x="414527" y="0"/>
                </a:lnTo>
                <a:lnTo>
                  <a:pt x="0" y="0"/>
                </a:lnTo>
                <a:lnTo>
                  <a:pt x="0" y="6364224"/>
                </a:lnTo>
                <a:close/>
              </a:path>
            </a:pathLst>
          </a:custGeom>
          <a:solidFill>
            <a:srgbClr val="FFC000"/>
          </a:solidFill>
        </p:spPr>
        <p:txBody>
          <a:bodyPr wrap="square" lIns="0" tIns="0" rIns="0" bIns="0" rtlCol="0"/>
          <a:lstStyle/>
          <a:p>
            <a:endParaRPr/>
          </a:p>
        </p:txBody>
      </p:sp>
      <p:sp>
        <p:nvSpPr>
          <p:cNvPr id="7" name="object 7"/>
          <p:cNvSpPr/>
          <p:nvPr/>
        </p:nvSpPr>
        <p:spPr>
          <a:xfrm>
            <a:off x="0" y="6364223"/>
            <a:ext cx="1036319" cy="494030"/>
          </a:xfrm>
          <a:custGeom>
            <a:avLst/>
            <a:gdLst/>
            <a:ahLst/>
            <a:cxnLst/>
            <a:rect l="l" t="t" r="r" b="b"/>
            <a:pathLst>
              <a:path w="1036319" h="494029">
                <a:moveTo>
                  <a:pt x="0" y="493776"/>
                </a:moveTo>
                <a:lnTo>
                  <a:pt x="1036319" y="493776"/>
                </a:lnTo>
                <a:lnTo>
                  <a:pt x="1036319" y="0"/>
                </a:lnTo>
                <a:lnTo>
                  <a:pt x="0" y="0"/>
                </a:lnTo>
                <a:lnTo>
                  <a:pt x="0" y="493776"/>
                </a:lnTo>
                <a:close/>
              </a:path>
            </a:pathLst>
          </a:custGeom>
          <a:solidFill>
            <a:srgbClr val="24216C"/>
          </a:solidFill>
        </p:spPr>
        <p:txBody>
          <a:bodyPr wrap="square" lIns="0" tIns="0" rIns="0" bIns="0" rtlCol="0"/>
          <a:lstStyle/>
          <a:p>
            <a:endParaRPr/>
          </a:p>
        </p:txBody>
      </p:sp>
      <p:sp>
        <p:nvSpPr>
          <p:cNvPr id="8" name="object 8"/>
          <p:cNvSpPr/>
          <p:nvPr/>
        </p:nvSpPr>
        <p:spPr>
          <a:xfrm>
            <a:off x="1106411" y="6364223"/>
            <a:ext cx="8799830" cy="494030"/>
          </a:xfrm>
          <a:custGeom>
            <a:avLst/>
            <a:gdLst/>
            <a:ahLst/>
            <a:cxnLst/>
            <a:rect l="l" t="t" r="r" b="b"/>
            <a:pathLst>
              <a:path w="8799830" h="494029">
                <a:moveTo>
                  <a:pt x="45732" y="0"/>
                </a:moveTo>
                <a:lnTo>
                  <a:pt x="0" y="0"/>
                </a:lnTo>
                <a:lnTo>
                  <a:pt x="0" y="493776"/>
                </a:lnTo>
                <a:lnTo>
                  <a:pt x="45732" y="493776"/>
                </a:lnTo>
                <a:lnTo>
                  <a:pt x="45732" y="0"/>
                </a:lnTo>
                <a:close/>
              </a:path>
              <a:path w="8799830" h="494029">
                <a:moveTo>
                  <a:pt x="8799589" y="0"/>
                </a:moveTo>
                <a:lnTo>
                  <a:pt x="82308" y="0"/>
                </a:lnTo>
                <a:lnTo>
                  <a:pt x="82308" y="493776"/>
                </a:lnTo>
                <a:lnTo>
                  <a:pt x="8799589" y="493776"/>
                </a:lnTo>
                <a:lnTo>
                  <a:pt x="8799589" y="0"/>
                </a:lnTo>
                <a:close/>
              </a:path>
            </a:pathLst>
          </a:custGeom>
          <a:solidFill>
            <a:srgbClr val="24216C"/>
          </a:solidFill>
        </p:spPr>
        <p:txBody>
          <a:bodyPr wrap="square" lIns="0" tIns="0" rIns="0" bIns="0" rtlCol="0"/>
          <a:lstStyle/>
          <a:p>
            <a:endParaRPr/>
          </a:p>
        </p:txBody>
      </p:sp>
      <p:pic>
        <p:nvPicPr>
          <p:cNvPr id="13" name="object 13"/>
          <p:cNvPicPr/>
          <p:nvPr/>
        </p:nvPicPr>
        <p:blipFill>
          <a:blip r:embed="rId4" cstate="print"/>
          <a:stretch>
            <a:fillRect/>
          </a:stretch>
        </p:blipFill>
        <p:spPr>
          <a:xfrm>
            <a:off x="9095231" y="5026152"/>
            <a:ext cx="755903" cy="505968"/>
          </a:xfrm>
          <a:prstGeom prst="rect">
            <a:avLst/>
          </a:prstGeom>
        </p:spPr>
      </p:pic>
      <p:pic>
        <p:nvPicPr>
          <p:cNvPr id="14" name="object 14"/>
          <p:cNvPicPr/>
          <p:nvPr/>
        </p:nvPicPr>
        <p:blipFill>
          <a:blip r:embed="rId5" cstate="print"/>
          <a:stretch>
            <a:fillRect/>
          </a:stretch>
        </p:blipFill>
        <p:spPr>
          <a:xfrm>
            <a:off x="9095231" y="3435096"/>
            <a:ext cx="755903" cy="502919"/>
          </a:xfrm>
          <a:prstGeom prst="rect">
            <a:avLst/>
          </a:prstGeom>
        </p:spPr>
      </p:pic>
      <p:pic>
        <p:nvPicPr>
          <p:cNvPr id="15" name="object 15"/>
          <p:cNvPicPr/>
          <p:nvPr/>
        </p:nvPicPr>
        <p:blipFill>
          <a:blip r:embed="rId6" cstate="print"/>
          <a:stretch>
            <a:fillRect/>
          </a:stretch>
        </p:blipFill>
        <p:spPr>
          <a:xfrm>
            <a:off x="9095231" y="4245864"/>
            <a:ext cx="755903" cy="502919"/>
          </a:xfrm>
          <a:prstGeom prst="rect">
            <a:avLst/>
          </a:prstGeom>
        </p:spPr>
      </p:pic>
      <p:pic>
        <p:nvPicPr>
          <p:cNvPr id="16" name="object 16"/>
          <p:cNvPicPr/>
          <p:nvPr/>
        </p:nvPicPr>
        <p:blipFill>
          <a:blip r:embed="rId7" cstate="print"/>
          <a:stretch>
            <a:fillRect/>
          </a:stretch>
        </p:blipFill>
        <p:spPr>
          <a:xfrm>
            <a:off x="9095231" y="5711952"/>
            <a:ext cx="755903" cy="502920"/>
          </a:xfrm>
          <a:prstGeom prst="rect">
            <a:avLst/>
          </a:prstGeom>
        </p:spPr>
      </p:pic>
      <p:grpSp>
        <p:nvGrpSpPr>
          <p:cNvPr id="17" name="object 17"/>
          <p:cNvGrpSpPr/>
          <p:nvPr/>
        </p:nvGrpSpPr>
        <p:grpSpPr>
          <a:xfrm>
            <a:off x="9549383" y="30480"/>
            <a:ext cx="348615" cy="3110230"/>
            <a:chOff x="9549383" y="30480"/>
            <a:chExt cx="348615" cy="3110230"/>
          </a:xfrm>
        </p:grpSpPr>
        <p:pic>
          <p:nvPicPr>
            <p:cNvPr id="18" name="object 18"/>
            <p:cNvPicPr/>
            <p:nvPr/>
          </p:nvPicPr>
          <p:blipFill>
            <a:blip r:embed="rId8" cstate="print"/>
            <a:stretch>
              <a:fillRect/>
            </a:stretch>
          </p:blipFill>
          <p:spPr>
            <a:xfrm>
              <a:off x="9549383" y="2005584"/>
              <a:ext cx="348246" cy="1134618"/>
            </a:xfrm>
            <a:prstGeom prst="rect">
              <a:avLst/>
            </a:prstGeom>
          </p:spPr>
        </p:pic>
        <p:pic>
          <p:nvPicPr>
            <p:cNvPr id="19" name="object 19"/>
            <p:cNvPicPr/>
            <p:nvPr/>
          </p:nvPicPr>
          <p:blipFill>
            <a:blip r:embed="rId9" cstate="print"/>
            <a:stretch>
              <a:fillRect/>
            </a:stretch>
          </p:blipFill>
          <p:spPr>
            <a:xfrm>
              <a:off x="9549383" y="30480"/>
              <a:ext cx="348246" cy="2106930"/>
            </a:xfrm>
            <a:prstGeom prst="rect">
              <a:avLst/>
            </a:prstGeom>
          </p:spPr>
        </p:pic>
      </p:grpSp>
      <p:sp>
        <p:nvSpPr>
          <p:cNvPr id="20" name="object 20"/>
          <p:cNvSpPr txBox="1"/>
          <p:nvPr/>
        </p:nvSpPr>
        <p:spPr>
          <a:xfrm>
            <a:off x="9582973" y="172480"/>
            <a:ext cx="219710" cy="2886710"/>
          </a:xfrm>
          <a:prstGeom prst="rect">
            <a:avLst/>
          </a:prstGeom>
        </p:spPr>
        <p:txBody>
          <a:bodyPr vert="vert270" wrap="square" lIns="0" tIns="14604" rIns="0" bIns="0" rtlCol="0">
            <a:spAutoFit/>
          </a:bodyPr>
          <a:lstStyle/>
          <a:p>
            <a:pPr marL="12700">
              <a:lnSpc>
                <a:spcPct val="100000"/>
              </a:lnSpc>
              <a:spcBef>
                <a:spcPts val="114"/>
              </a:spcBef>
            </a:pPr>
            <a:r>
              <a:rPr sz="1250" spc="-40" dirty="0">
                <a:solidFill>
                  <a:srgbClr val="FFFFFF"/>
                </a:solidFill>
                <a:latin typeface="Tahoma"/>
                <a:cs typeface="Tahoma"/>
              </a:rPr>
              <a:t>R</a:t>
            </a:r>
            <a:r>
              <a:rPr sz="1250" spc="-105"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0" dirty="0">
                <a:solidFill>
                  <a:srgbClr val="FFFFFF"/>
                </a:solidFill>
                <a:latin typeface="Tahoma"/>
                <a:cs typeface="Tahoma"/>
              </a:rPr>
              <a:t>s</a:t>
            </a:r>
            <a:r>
              <a:rPr sz="1250" spc="-9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5" dirty="0">
                <a:solidFill>
                  <a:srgbClr val="FFFFFF"/>
                </a:solidFill>
                <a:latin typeface="Tahoma"/>
                <a:cs typeface="Tahoma"/>
              </a:rPr>
              <a:t>a</a:t>
            </a:r>
            <a:r>
              <a:rPr sz="1250" spc="-90" dirty="0">
                <a:solidFill>
                  <a:srgbClr val="FFFFFF"/>
                </a:solidFill>
                <a:latin typeface="Tahoma"/>
                <a:cs typeface="Tahoma"/>
              </a:rPr>
              <a:t> </a:t>
            </a:r>
            <a:r>
              <a:rPr sz="1250" spc="-20" dirty="0">
                <a:solidFill>
                  <a:srgbClr val="FFFFFF"/>
                </a:solidFill>
                <a:latin typeface="Tahoma"/>
                <a:cs typeface="Tahoma"/>
              </a:rPr>
              <a:t>r</a:t>
            </a:r>
            <a:r>
              <a:rPr sz="1250" spc="-85" dirty="0">
                <a:solidFill>
                  <a:srgbClr val="FFFFFF"/>
                </a:solidFill>
                <a:latin typeface="Tahoma"/>
                <a:cs typeface="Tahoma"/>
              </a:rPr>
              <a:t> </a:t>
            </a:r>
            <a:r>
              <a:rPr sz="1250" spc="-30" dirty="0">
                <a:solidFill>
                  <a:srgbClr val="FFFFFF"/>
                </a:solidFill>
                <a:latin typeface="Tahoma"/>
                <a:cs typeface="Tahoma"/>
              </a:rPr>
              <a:t>c</a:t>
            </a:r>
            <a:r>
              <a:rPr sz="1250" spc="-85" dirty="0">
                <a:solidFill>
                  <a:srgbClr val="FFFFFF"/>
                </a:solidFill>
                <a:latin typeface="Tahoma"/>
                <a:cs typeface="Tahoma"/>
              </a:rPr>
              <a:t> </a:t>
            </a:r>
            <a:r>
              <a:rPr sz="1250" dirty="0">
                <a:solidFill>
                  <a:srgbClr val="FFFFFF"/>
                </a:solidFill>
                <a:latin typeface="Tahoma"/>
                <a:cs typeface="Tahoma"/>
              </a:rPr>
              <a:t>h</a:t>
            </a:r>
            <a:r>
              <a:rPr sz="1250" spc="80" dirty="0">
                <a:solidFill>
                  <a:srgbClr val="FFFFFF"/>
                </a:solidFill>
                <a:latin typeface="Tahoma"/>
                <a:cs typeface="Tahoma"/>
              </a:rPr>
              <a:t>  </a:t>
            </a:r>
            <a:r>
              <a:rPr sz="1250" dirty="0">
                <a:solidFill>
                  <a:srgbClr val="FFFFFF"/>
                </a:solidFill>
                <a:latin typeface="Tahoma"/>
                <a:cs typeface="Tahoma"/>
              </a:rPr>
              <a:t>&amp;</a:t>
            </a:r>
            <a:r>
              <a:rPr sz="1250" spc="105" dirty="0">
                <a:solidFill>
                  <a:srgbClr val="FFFFFF"/>
                </a:solidFill>
                <a:latin typeface="Tahoma"/>
                <a:cs typeface="Tahoma"/>
              </a:rPr>
              <a:t>  </a:t>
            </a:r>
            <a:r>
              <a:rPr sz="1250" spc="-40" dirty="0">
                <a:solidFill>
                  <a:srgbClr val="FFFFFF"/>
                </a:solidFill>
                <a:latin typeface="Tahoma"/>
                <a:cs typeface="Tahoma"/>
              </a:rPr>
              <a:t>D</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0" dirty="0">
                <a:solidFill>
                  <a:srgbClr val="FFFFFF"/>
                </a:solidFill>
                <a:latin typeface="Tahoma"/>
                <a:cs typeface="Tahoma"/>
              </a:rPr>
              <a:t>v</a:t>
            </a:r>
            <a:r>
              <a:rPr sz="1250" spc="-80"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20" dirty="0">
                <a:solidFill>
                  <a:srgbClr val="FFFFFF"/>
                </a:solidFill>
                <a:latin typeface="Tahoma"/>
                <a:cs typeface="Tahoma"/>
              </a:rPr>
              <a:t>l</a:t>
            </a:r>
            <a:r>
              <a:rPr sz="1250" spc="-90" dirty="0">
                <a:solidFill>
                  <a:srgbClr val="FFFFFF"/>
                </a:solidFill>
                <a:latin typeface="Tahoma"/>
                <a:cs typeface="Tahoma"/>
              </a:rPr>
              <a:t> </a:t>
            </a:r>
            <a:r>
              <a:rPr sz="1250" spc="-30" dirty="0">
                <a:solidFill>
                  <a:srgbClr val="FFFFFF"/>
                </a:solidFill>
                <a:latin typeface="Tahoma"/>
                <a:cs typeface="Tahoma"/>
              </a:rPr>
              <a:t>o</a:t>
            </a:r>
            <a:r>
              <a:rPr sz="1250" spc="-85" dirty="0">
                <a:solidFill>
                  <a:srgbClr val="FFFFFF"/>
                </a:solidFill>
                <a:latin typeface="Tahoma"/>
                <a:cs typeface="Tahoma"/>
              </a:rPr>
              <a:t> </a:t>
            </a:r>
            <a:r>
              <a:rPr sz="1250" dirty="0">
                <a:solidFill>
                  <a:srgbClr val="FFFFFF"/>
                </a:solidFill>
                <a:latin typeface="Tahoma"/>
                <a:cs typeface="Tahoma"/>
              </a:rPr>
              <a:t>p</a:t>
            </a:r>
            <a:r>
              <a:rPr sz="1250" spc="-70" dirty="0">
                <a:solidFill>
                  <a:srgbClr val="FFFFFF"/>
                </a:solidFill>
                <a:latin typeface="Tahoma"/>
                <a:cs typeface="Tahoma"/>
              </a:rPr>
              <a:t> </a:t>
            </a:r>
            <a:r>
              <a:rPr sz="1250" spc="-50" dirty="0">
                <a:solidFill>
                  <a:srgbClr val="FFFFFF"/>
                </a:solidFill>
                <a:latin typeface="Tahoma"/>
                <a:cs typeface="Tahoma"/>
              </a:rPr>
              <a:t>m</a:t>
            </a:r>
            <a:r>
              <a:rPr sz="1250" spc="-105" dirty="0">
                <a:solidFill>
                  <a:srgbClr val="FFFFFF"/>
                </a:solidFill>
                <a:latin typeface="Tahoma"/>
                <a:cs typeface="Tahoma"/>
              </a:rPr>
              <a:t> </a:t>
            </a:r>
            <a:r>
              <a:rPr sz="1250" spc="-35" dirty="0">
                <a:solidFill>
                  <a:srgbClr val="FFFFFF"/>
                </a:solidFill>
                <a:latin typeface="Tahoma"/>
                <a:cs typeface="Tahoma"/>
              </a:rPr>
              <a:t>e</a:t>
            </a:r>
            <a:r>
              <a:rPr sz="1250" spc="-90" dirty="0">
                <a:solidFill>
                  <a:srgbClr val="FFFFFF"/>
                </a:solidFill>
                <a:latin typeface="Tahoma"/>
                <a:cs typeface="Tahoma"/>
              </a:rPr>
              <a:t> </a:t>
            </a:r>
            <a:r>
              <a:rPr sz="1250" spc="-30" dirty="0">
                <a:solidFill>
                  <a:srgbClr val="FFFFFF"/>
                </a:solidFill>
                <a:latin typeface="Tahoma"/>
                <a:cs typeface="Tahoma"/>
              </a:rPr>
              <a:t>n</a:t>
            </a:r>
            <a:r>
              <a:rPr sz="1250" spc="-75" dirty="0">
                <a:solidFill>
                  <a:srgbClr val="FFFFFF"/>
                </a:solidFill>
                <a:latin typeface="Tahoma"/>
                <a:cs typeface="Tahoma"/>
              </a:rPr>
              <a:t> </a:t>
            </a:r>
            <a:r>
              <a:rPr sz="1250" spc="-20" dirty="0">
                <a:solidFill>
                  <a:srgbClr val="FFFFFF"/>
                </a:solidFill>
                <a:latin typeface="Tahoma"/>
                <a:cs typeface="Tahoma"/>
              </a:rPr>
              <a:t>t</a:t>
            </a:r>
            <a:r>
              <a:rPr sz="1250" spc="-95" dirty="0">
                <a:solidFill>
                  <a:srgbClr val="FFFFFF"/>
                </a:solidFill>
                <a:latin typeface="Tahoma"/>
                <a:cs typeface="Tahoma"/>
              </a:rPr>
              <a:t> </a:t>
            </a:r>
            <a:r>
              <a:rPr sz="1250" dirty="0">
                <a:solidFill>
                  <a:srgbClr val="FFFFFF"/>
                </a:solidFill>
                <a:latin typeface="Tahoma"/>
                <a:cs typeface="Tahoma"/>
              </a:rPr>
              <a:t>s</a:t>
            </a:r>
            <a:r>
              <a:rPr sz="1250" spc="60" dirty="0">
                <a:solidFill>
                  <a:srgbClr val="FFFFFF"/>
                </a:solidFill>
                <a:latin typeface="Tahoma"/>
                <a:cs typeface="Tahoma"/>
              </a:rPr>
              <a:t>  </a:t>
            </a:r>
            <a:r>
              <a:rPr sz="1250" spc="-20" dirty="0">
                <a:solidFill>
                  <a:srgbClr val="FFFFFF"/>
                </a:solidFill>
                <a:latin typeface="Tahoma"/>
                <a:cs typeface="Tahoma"/>
              </a:rPr>
              <a:t>.</a:t>
            </a:r>
            <a:r>
              <a:rPr sz="1250" spc="-80" dirty="0">
                <a:solidFill>
                  <a:srgbClr val="FFFFFF"/>
                </a:solidFill>
                <a:latin typeface="Tahoma"/>
                <a:cs typeface="Tahoma"/>
              </a:rPr>
              <a:t> </a:t>
            </a:r>
            <a:r>
              <a:rPr sz="1250" spc="-50" dirty="0">
                <a:solidFill>
                  <a:srgbClr val="FFFFFF"/>
                </a:solidFill>
                <a:latin typeface="Tahoma"/>
                <a:cs typeface="Tahoma"/>
              </a:rPr>
              <a:t>.</a:t>
            </a:r>
            <a:endParaRPr sz="1250">
              <a:latin typeface="Tahoma"/>
              <a:cs typeface="Tahoma"/>
            </a:endParaRPr>
          </a:p>
        </p:txBody>
      </p:sp>
      <p:sp>
        <p:nvSpPr>
          <p:cNvPr id="21" name="object 21"/>
          <p:cNvSpPr/>
          <p:nvPr/>
        </p:nvSpPr>
        <p:spPr>
          <a:xfrm>
            <a:off x="9491472" y="6382511"/>
            <a:ext cx="414655" cy="204470"/>
          </a:xfrm>
          <a:custGeom>
            <a:avLst/>
            <a:gdLst/>
            <a:ahLst/>
            <a:cxnLst/>
            <a:rect l="l" t="t" r="r" b="b"/>
            <a:pathLst>
              <a:path w="414654" h="204470">
                <a:moveTo>
                  <a:pt x="414528" y="185928"/>
                </a:moveTo>
                <a:lnTo>
                  <a:pt x="0" y="185928"/>
                </a:lnTo>
                <a:lnTo>
                  <a:pt x="0" y="204216"/>
                </a:lnTo>
                <a:lnTo>
                  <a:pt x="414528" y="204216"/>
                </a:lnTo>
                <a:lnTo>
                  <a:pt x="414528" y="185928"/>
                </a:lnTo>
                <a:close/>
              </a:path>
              <a:path w="414654" h="204470">
                <a:moveTo>
                  <a:pt x="414528" y="106680"/>
                </a:moveTo>
                <a:lnTo>
                  <a:pt x="0" y="106680"/>
                </a:lnTo>
                <a:lnTo>
                  <a:pt x="0" y="143256"/>
                </a:lnTo>
                <a:lnTo>
                  <a:pt x="414528" y="143256"/>
                </a:lnTo>
                <a:lnTo>
                  <a:pt x="414528" y="106680"/>
                </a:lnTo>
                <a:close/>
              </a:path>
              <a:path w="414654" h="204470">
                <a:moveTo>
                  <a:pt x="414528" y="0"/>
                </a:moveTo>
                <a:lnTo>
                  <a:pt x="0" y="0"/>
                </a:lnTo>
                <a:lnTo>
                  <a:pt x="0" y="73152"/>
                </a:lnTo>
                <a:lnTo>
                  <a:pt x="414528" y="73152"/>
                </a:lnTo>
                <a:lnTo>
                  <a:pt x="414528" y="0"/>
                </a:lnTo>
                <a:close/>
              </a:path>
            </a:pathLst>
          </a:custGeom>
          <a:solidFill>
            <a:srgbClr val="FFC000"/>
          </a:solidFill>
        </p:spPr>
        <p:txBody>
          <a:bodyPr wrap="square" lIns="0" tIns="0" rIns="0" bIns="0" rtlCol="0"/>
          <a:lstStyle/>
          <a:p>
            <a:endParaRPr/>
          </a:p>
        </p:txBody>
      </p:sp>
      <p:sp>
        <p:nvSpPr>
          <p:cNvPr id="22" name="object 22"/>
          <p:cNvSpPr/>
          <p:nvPr/>
        </p:nvSpPr>
        <p:spPr>
          <a:xfrm>
            <a:off x="9491471" y="6638543"/>
            <a:ext cx="414655" cy="6350"/>
          </a:xfrm>
          <a:custGeom>
            <a:avLst/>
            <a:gdLst/>
            <a:ahLst/>
            <a:cxnLst/>
            <a:rect l="l" t="t" r="r" b="b"/>
            <a:pathLst>
              <a:path w="414654" h="6350">
                <a:moveTo>
                  <a:pt x="414527" y="0"/>
                </a:moveTo>
                <a:lnTo>
                  <a:pt x="0" y="0"/>
                </a:lnTo>
                <a:lnTo>
                  <a:pt x="0" y="6095"/>
                </a:lnTo>
                <a:lnTo>
                  <a:pt x="414527" y="6095"/>
                </a:lnTo>
                <a:lnTo>
                  <a:pt x="414527" y="0"/>
                </a:lnTo>
                <a:close/>
              </a:path>
            </a:pathLst>
          </a:custGeom>
          <a:solidFill>
            <a:srgbClr val="FFC000"/>
          </a:solidFill>
        </p:spPr>
        <p:txBody>
          <a:bodyPr wrap="square" lIns="0" tIns="0" rIns="0" bIns="0" rtlCol="0"/>
          <a:lstStyle/>
          <a:p>
            <a:endParaRPr/>
          </a:p>
        </p:txBody>
      </p:sp>
      <p:grpSp>
        <p:nvGrpSpPr>
          <p:cNvPr id="23" name="object 23"/>
          <p:cNvGrpSpPr/>
          <p:nvPr/>
        </p:nvGrpSpPr>
        <p:grpSpPr>
          <a:xfrm>
            <a:off x="-6349" y="5894578"/>
            <a:ext cx="1113155" cy="970280"/>
            <a:chOff x="-6349" y="5894578"/>
            <a:chExt cx="1113155" cy="970280"/>
          </a:xfrm>
        </p:grpSpPr>
        <p:sp>
          <p:nvSpPr>
            <p:cNvPr id="24" name="object 24"/>
            <p:cNvSpPr/>
            <p:nvPr/>
          </p:nvSpPr>
          <p:spPr>
            <a:xfrm>
              <a:off x="0" y="5900928"/>
              <a:ext cx="1018540" cy="957580"/>
            </a:xfrm>
            <a:custGeom>
              <a:avLst/>
              <a:gdLst/>
              <a:ahLst/>
              <a:cxnLst/>
              <a:rect l="l" t="t" r="r" b="b"/>
              <a:pathLst>
                <a:path w="1018540" h="957579">
                  <a:moveTo>
                    <a:pt x="496823" y="0"/>
                  </a:moveTo>
                  <a:lnTo>
                    <a:pt x="446627" y="2211"/>
                  </a:lnTo>
                  <a:lnTo>
                    <a:pt x="397781" y="8711"/>
                  </a:lnTo>
                  <a:lnTo>
                    <a:pt x="350503" y="19296"/>
                  </a:lnTo>
                  <a:lnTo>
                    <a:pt x="305012" y="33764"/>
                  </a:lnTo>
                  <a:lnTo>
                    <a:pt x="261527" y="51913"/>
                  </a:lnTo>
                  <a:lnTo>
                    <a:pt x="220265" y="73541"/>
                  </a:lnTo>
                  <a:lnTo>
                    <a:pt x="181445" y="98444"/>
                  </a:lnTo>
                  <a:lnTo>
                    <a:pt x="145286" y="126421"/>
                  </a:lnTo>
                  <a:lnTo>
                    <a:pt x="112006" y="157268"/>
                  </a:lnTo>
                  <a:lnTo>
                    <a:pt x="81823" y="190784"/>
                  </a:lnTo>
                  <a:lnTo>
                    <a:pt x="54956" y="226766"/>
                  </a:lnTo>
                  <a:lnTo>
                    <a:pt x="31623" y="265012"/>
                  </a:lnTo>
                  <a:lnTo>
                    <a:pt x="12043" y="305318"/>
                  </a:lnTo>
                  <a:lnTo>
                    <a:pt x="0" y="337851"/>
                  </a:lnTo>
                  <a:lnTo>
                    <a:pt x="0" y="628364"/>
                  </a:lnTo>
                  <a:lnTo>
                    <a:pt x="31623" y="701203"/>
                  </a:lnTo>
                  <a:lnTo>
                    <a:pt x="54956" y="739449"/>
                  </a:lnTo>
                  <a:lnTo>
                    <a:pt x="81823" y="775431"/>
                  </a:lnTo>
                  <a:lnTo>
                    <a:pt x="112006" y="808947"/>
                  </a:lnTo>
                  <a:lnTo>
                    <a:pt x="145286" y="839794"/>
                  </a:lnTo>
                  <a:lnTo>
                    <a:pt x="181445" y="867771"/>
                  </a:lnTo>
                  <a:lnTo>
                    <a:pt x="220265" y="892674"/>
                  </a:lnTo>
                  <a:lnTo>
                    <a:pt x="261527" y="914302"/>
                  </a:lnTo>
                  <a:lnTo>
                    <a:pt x="305012" y="932451"/>
                  </a:lnTo>
                  <a:lnTo>
                    <a:pt x="350503" y="946919"/>
                  </a:lnTo>
                  <a:lnTo>
                    <a:pt x="395848" y="957072"/>
                  </a:lnTo>
                  <a:lnTo>
                    <a:pt x="1018031" y="957072"/>
                  </a:lnTo>
                  <a:lnTo>
                    <a:pt x="1018031" y="483108"/>
                  </a:lnTo>
                  <a:lnTo>
                    <a:pt x="1015646" y="436581"/>
                  </a:lnTo>
                  <a:lnTo>
                    <a:pt x="1008633" y="391305"/>
                  </a:lnTo>
                  <a:lnTo>
                    <a:pt x="997213" y="347484"/>
                  </a:lnTo>
                  <a:lnTo>
                    <a:pt x="981604" y="305318"/>
                  </a:lnTo>
                  <a:lnTo>
                    <a:pt x="962024" y="265012"/>
                  </a:lnTo>
                  <a:lnTo>
                    <a:pt x="938691" y="226766"/>
                  </a:lnTo>
                  <a:lnTo>
                    <a:pt x="911824" y="190784"/>
                  </a:lnTo>
                  <a:lnTo>
                    <a:pt x="881641" y="157268"/>
                  </a:lnTo>
                  <a:lnTo>
                    <a:pt x="848361" y="126421"/>
                  </a:lnTo>
                  <a:lnTo>
                    <a:pt x="812202" y="98444"/>
                  </a:lnTo>
                  <a:lnTo>
                    <a:pt x="773382" y="73541"/>
                  </a:lnTo>
                  <a:lnTo>
                    <a:pt x="732120" y="51913"/>
                  </a:lnTo>
                  <a:lnTo>
                    <a:pt x="688635" y="33764"/>
                  </a:lnTo>
                  <a:lnTo>
                    <a:pt x="643144" y="19296"/>
                  </a:lnTo>
                  <a:lnTo>
                    <a:pt x="595866" y="8711"/>
                  </a:lnTo>
                  <a:lnTo>
                    <a:pt x="547020" y="2211"/>
                  </a:lnTo>
                  <a:lnTo>
                    <a:pt x="496823" y="0"/>
                  </a:lnTo>
                  <a:close/>
                </a:path>
              </a:pathLst>
            </a:custGeom>
            <a:solidFill>
              <a:srgbClr val="FFFFFF"/>
            </a:solidFill>
          </p:spPr>
          <p:txBody>
            <a:bodyPr wrap="square" lIns="0" tIns="0" rIns="0" bIns="0" rtlCol="0"/>
            <a:lstStyle/>
            <a:p>
              <a:endParaRPr/>
            </a:p>
          </p:txBody>
        </p:sp>
        <p:sp>
          <p:nvSpPr>
            <p:cNvPr id="25" name="object 25"/>
            <p:cNvSpPr/>
            <p:nvPr/>
          </p:nvSpPr>
          <p:spPr>
            <a:xfrm>
              <a:off x="0" y="5900928"/>
              <a:ext cx="1018540" cy="957580"/>
            </a:xfrm>
            <a:custGeom>
              <a:avLst/>
              <a:gdLst/>
              <a:ahLst/>
              <a:cxnLst/>
              <a:rect l="l" t="t" r="r" b="b"/>
              <a:pathLst>
                <a:path w="1018540" h="957579">
                  <a:moveTo>
                    <a:pt x="496823" y="0"/>
                  </a:moveTo>
                  <a:lnTo>
                    <a:pt x="547020" y="2211"/>
                  </a:lnTo>
                  <a:lnTo>
                    <a:pt x="595866" y="8711"/>
                  </a:lnTo>
                  <a:lnTo>
                    <a:pt x="643144" y="19296"/>
                  </a:lnTo>
                  <a:lnTo>
                    <a:pt x="688635" y="33764"/>
                  </a:lnTo>
                  <a:lnTo>
                    <a:pt x="732120" y="51913"/>
                  </a:lnTo>
                  <a:lnTo>
                    <a:pt x="773382" y="73541"/>
                  </a:lnTo>
                  <a:lnTo>
                    <a:pt x="812202" y="98444"/>
                  </a:lnTo>
                  <a:lnTo>
                    <a:pt x="848361" y="126421"/>
                  </a:lnTo>
                  <a:lnTo>
                    <a:pt x="881641" y="157268"/>
                  </a:lnTo>
                  <a:lnTo>
                    <a:pt x="911824" y="190784"/>
                  </a:lnTo>
                  <a:lnTo>
                    <a:pt x="938691" y="226766"/>
                  </a:lnTo>
                  <a:lnTo>
                    <a:pt x="962024" y="265012"/>
                  </a:lnTo>
                  <a:lnTo>
                    <a:pt x="981604" y="305318"/>
                  </a:lnTo>
                  <a:lnTo>
                    <a:pt x="997213" y="347484"/>
                  </a:lnTo>
                  <a:lnTo>
                    <a:pt x="1008633" y="391305"/>
                  </a:lnTo>
                  <a:lnTo>
                    <a:pt x="1015646" y="436581"/>
                  </a:lnTo>
                  <a:lnTo>
                    <a:pt x="1018031" y="483108"/>
                  </a:lnTo>
                  <a:lnTo>
                    <a:pt x="1018031" y="531418"/>
                  </a:lnTo>
                  <a:lnTo>
                    <a:pt x="1018031" y="579729"/>
                  </a:lnTo>
                  <a:lnTo>
                    <a:pt x="1018031" y="917905"/>
                  </a:lnTo>
                  <a:lnTo>
                    <a:pt x="1018031" y="957072"/>
                  </a:lnTo>
                </a:path>
                <a:path w="1018540" h="957579">
                  <a:moveTo>
                    <a:pt x="395848" y="957072"/>
                  </a:moveTo>
                  <a:lnTo>
                    <a:pt x="350503" y="946919"/>
                  </a:lnTo>
                  <a:lnTo>
                    <a:pt x="305012" y="932451"/>
                  </a:lnTo>
                  <a:lnTo>
                    <a:pt x="261527" y="914302"/>
                  </a:lnTo>
                  <a:lnTo>
                    <a:pt x="220265" y="892674"/>
                  </a:lnTo>
                  <a:lnTo>
                    <a:pt x="181445" y="867771"/>
                  </a:lnTo>
                  <a:lnTo>
                    <a:pt x="145286" y="839794"/>
                  </a:lnTo>
                  <a:lnTo>
                    <a:pt x="112006" y="808947"/>
                  </a:lnTo>
                  <a:lnTo>
                    <a:pt x="81823" y="775431"/>
                  </a:lnTo>
                  <a:lnTo>
                    <a:pt x="54956" y="739449"/>
                  </a:lnTo>
                  <a:lnTo>
                    <a:pt x="31623" y="701203"/>
                  </a:lnTo>
                  <a:lnTo>
                    <a:pt x="12043" y="660897"/>
                  </a:lnTo>
                  <a:lnTo>
                    <a:pt x="0" y="628364"/>
                  </a:lnTo>
                </a:path>
                <a:path w="1018540" h="957579">
                  <a:moveTo>
                    <a:pt x="0" y="337851"/>
                  </a:moveTo>
                  <a:lnTo>
                    <a:pt x="31623" y="265012"/>
                  </a:lnTo>
                  <a:lnTo>
                    <a:pt x="54956" y="226766"/>
                  </a:lnTo>
                  <a:lnTo>
                    <a:pt x="81823" y="190784"/>
                  </a:lnTo>
                  <a:lnTo>
                    <a:pt x="112006" y="157268"/>
                  </a:lnTo>
                  <a:lnTo>
                    <a:pt x="145286" y="126421"/>
                  </a:lnTo>
                  <a:lnTo>
                    <a:pt x="181445" y="98444"/>
                  </a:lnTo>
                  <a:lnTo>
                    <a:pt x="220265" y="73541"/>
                  </a:lnTo>
                  <a:lnTo>
                    <a:pt x="261527" y="51913"/>
                  </a:lnTo>
                  <a:lnTo>
                    <a:pt x="305012" y="33764"/>
                  </a:lnTo>
                  <a:lnTo>
                    <a:pt x="350503" y="19296"/>
                  </a:lnTo>
                  <a:lnTo>
                    <a:pt x="397781" y="8711"/>
                  </a:lnTo>
                  <a:lnTo>
                    <a:pt x="446627" y="2211"/>
                  </a:lnTo>
                  <a:lnTo>
                    <a:pt x="496823" y="0"/>
                  </a:lnTo>
                </a:path>
              </a:pathLst>
            </a:custGeom>
            <a:ln w="12700">
              <a:solidFill>
                <a:srgbClr val="24216C"/>
              </a:solidFill>
            </a:ln>
          </p:spPr>
          <p:txBody>
            <a:bodyPr wrap="square" lIns="0" tIns="0" rIns="0" bIns="0" rtlCol="0"/>
            <a:lstStyle/>
            <a:p>
              <a:endParaRPr/>
            </a:p>
          </p:txBody>
        </p:sp>
        <p:pic>
          <p:nvPicPr>
            <p:cNvPr id="26" name="object 26"/>
            <p:cNvPicPr/>
            <p:nvPr/>
          </p:nvPicPr>
          <p:blipFill>
            <a:blip r:embed="rId10" cstate="print"/>
            <a:stretch>
              <a:fillRect/>
            </a:stretch>
          </p:blipFill>
          <p:spPr>
            <a:xfrm>
              <a:off x="182879" y="6092952"/>
              <a:ext cx="688848" cy="667510"/>
            </a:xfrm>
            <a:prstGeom prst="rect">
              <a:avLst/>
            </a:prstGeom>
          </p:spPr>
        </p:pic>
        <p:sp>
          <p:nvSpPr>
            <p:cNvPr id="27" name="object 27"/>
            <p:cNvSpPr/>
            <p:nvPr/>
          </p:nvSpPr>
          <p:spPr>
            <a:xfrm>
              <a:off x="1036319" y="6339840"/>
              <a:ext cx="70485" cy="518159"/>
            </a:xfrm>
            <a:custGeom>
              <a:avLst/>
              <a:gdLst/>
              <a:ahLst/>
              <a:cxnLst/>
              <a:rect l="l" t="t" r="r" b="b"/>
              <a:pathLst>
                <a:path w="70484" h="518159">
                  <a:moveTo>
                    <a:pt x="70103" y="0"/>
                  </a:moveTo>
                  <a:lnTo>
                    <a:pt x="0" y="0"/>
                  </a:lnTo>
                  <a:lnTo>
                    <a:pt x="0" y="518160"/>
                  </a:lnTo>
                  <a:lnTo>
                    <a:pt x="70103" y="518160"/>
                  </a:lnTo>
                  <a:lnTo>
                    <a:pt x="70103" y="0"/>
                  </a:lnTo>
                  <a:close/>
                </a:path>
              </a:pathLst>
            </a:custGeom>
            <a:solidFill>
              <a:srgbClr val="FFFFFF"/>
            </a:solidFill>
          </p:spPr>
          <p:txBody>
            <a:bodyPr wrap="square" lIns="0" tIns="0" rIns="0" bIns="0" rtlCol="0"/>
            <a:lstStyle/>
            <a:p>
              <a:endParaRPr/>
            </a:p>
          </p:txBody>
        </p:sp>
      </p:grpSp>
      <p:sp>
        <p:nvSpPr>
          <p:cNvPr id="28" name="object 28"/>
          <p:cNvSpPr/>
          <p:nvPr/>
        </p:nvSpPr>
        <p:spPr>
          <a:xfrm>
            <a:off x="1152144" y="6352032"/>
            <a:ext cx="36830" cy="506095"/>
          </a:xfrm>
          <a:custGeom>
            <a:avLst/>
            <a:gdLst/>
            <a:ahLst/>
            <a:cxnLst/>
            <a:rect l="l" t="t" r="r" b="b"/>
            <a:pathLst>
              <a:path w="36830" h="506095">
                <a:moveTo>
                  <a:pt x="36575" y="0"/>
                </a:moveTo>
                <a:lnTo>
                  <a:pt x="0" y="0"/>
                </a:lnTo>
                <a:lnTo>
                  <a:pt x="0" y="505967"/>
                </a:lnTo>
                <a:lnTo>
                  <a:pt x="36575" y="505967"/>
                </a:lnTo>
                <a:lnTo>
                  <a:pt x="36575" y="0"/>
                </a:lnTo>
                <a:close/>
              </a:path>
            </a:pathLst>
          </a:custGeom>
          <a:solidFill>
            <a:srgbClr val="FFFFFF"/>
          </a:solidFill>
        </p:spPr>
        <p:txBody>
          <a:bodyPr wrap="square" lIns="0" tIns="0" rIns="0" bIns="0" rtlCol="0"/>
          <a:lstStyle/>
          <a:p>
            <a:endParaRPr/>
          </a:p>
        </p:txBody>
      </p:sp>
      <p:sp>
        <p:nvSpPr>
          <p:cNvPr id="29" name="object 29"/>
          <p:cNvSpPr/>
          <p:nvPr/>
        </p:nvSpPr>
        <p:spPr>
          <a:xfrm>
            <a:off x="1243583" y="6352032"/>
            <a:ext cx="18415" cy="506095"/>
          </a:xfrm>
          <a:custGeom>
            <a:avLst/>
            <a:gdLst/>
            <a:ahLst/>
            <a:cxnLst/>
            <a:rect l="l" t="t" r="r" b="b"/>
            <a:pathLst>
              <a:path w="18415" h="506095">
                <a:moveTo>
                  <a:pt x="18287" y="0"/>
                </a:moveTo>
                <a:lnTo>
                  <a:pt x="0" y="0"/>
                </a:lnTo>
                <a:lnTo>
                  <a:pt x="0" y="505967"/>
                </a:lnTo>
                <a:lnTo>
                  <a:pt x="18287" y="505967"/>
                </a:lnTo>
                <a:lnTo>
                  <a:pt x="18287" y="0"/>
                </a:lnTo>
                <a:close/>
              </a:path>
            </a:pathLst>
          </a:custGeom>
          <a:solidFill>
            <a:srgbClr val="FFFFFF"/>
          </a:solidFill>
        </p:spPr>
        <p:txBody>
          <a:bodyPr wrap="square" lIns="0" tIns="0" rIns="0" bIns="0" rtlCol="0"/>
          <a:lstStyle/>
          <a:p>
            <a:endParaRPr/>
          </a:p>
        </p:txBody>
      </p:sp>
      <p:sp>
        <p:nvSpPr>
          <p:cNvPr id="30" name="object 30"/>
          <p:cNvSpPr/>
          <p:nvPr/>
        </p:nvSpPr>
        <p:spPr>
          <a:xfrm>
            <a:off x="1325880" y="6355079"/>
            <a:ext cx="9525" cy="502920"/>
          </a:xfrm>
          <a:custGeom>
            <a:avLst/>
            <a:gdLst/>
            <a:ahLst/>
            <a:cxnLst/>
            <a:rect l="l" t="t" r="r" b="b"/>
            <a:pathLst>
              <a:path w="9525" h="502920">
                <a:moveTo>
                  <a:pt x="9143" y="0"/>
                </a:moveTo>
                <a:lnTo>
                  <a:pt x="0" y="0"/>
                </a:lnTo>
                <a:lnTo>
                  <a:pt x="0" y="502920"/>
                </a:lnTo>
                <a:lnTo>
                  <a:pt x="9143" y="502920"/>
                </a:lnTo>
                <a:lnTo>
                  <a:pt x="9143" y="0"/>
                </a:lnTo>
                <a:close/>
              </a:path>
            </a:pathLst>
          </a:custGeom>
          <a:solidFill>
            <a:srgbClr val="FFFFFF"/>
          </a:solidFill>
        </p:spPr>
        <p:txBody>
          <a:bodyPr wrap="square" lIns="0" tIns="0" rIns="0" bIns="0" rtlCol="0"/>
          <a:lstStyle/>
          <a:p>
            <a:endParaRPr/>
          </a:p>
        </p:txBody>
      </p:sp>
      <p:pic>
        <p:nvPicPr>
          <p:cNvPr id="31" name="object 31"/>
          <p:cNvPicPr/>
          <p:nvPr/>
        </p:nvPicPr>
        <p:blipFill>
          <a:blip r:embed="rId11" cstate="print"/>
          <a:stretch>
            <a:fillRect/>
          </a:stretch>
        </p:blipFill>
        <p:spPr>
          <a:xfrm>
            <a:off x="7722870" y="0"/>
            <a:ext cx="1954530" cy="1798118"/>
          </a:xfrm>
          <a:prstGeom prst="rect">
            <a:avLst/>
          </a:prstGeom>
        </p:spPr>
      </p:pic>
      <p:sp>
        <p:nvSpPr>
          <p:cNvPr id="32" name="object 32"/>
          <p:cNvSpPr txBox="1"/>
          <p:nvPr/>
        </p:nvSpPr>
        <p:spPr>
          <a:xfrm>
            <a:off x="316179" y="1066800"/>
            <a:ext cx="8135620" cy="2793072"/>
          </a:xfrm>
          <a:prstGeom prst="rect">
            <a:avLst/>
          </a:prstGeom>
        </p:spPr>
        <p:txBody>
          <a:bodyPr vert="horz" wrap="square" lIns="0" tIns="12700" rIns="0" bIns="0" rtlCol="0">
            <a:spAutoFit/>
          </a:bodyPr>
          <a:lstStyle/>
          <a:p>
            <a:pPr marL="302895" indent="-287020">
              <a:lnSpc>
                <a:spcPct val="100000"/>
              </a:lnSpc>
              <a:spcBef>
                <a:spcPts val="100"/>
              </a:spcBef>
              <a:buFont typeface="Wingdings"/>
              <a:buChar char=""/>
              <a:tabLst>
                <a:tab pos="303530" algn="l"/>
              </a:tabLst>
            </a:pPr>
            <a:r>
              <a:rPr sz="1800" dirty="0">
                <a:solidFill>
                  <a:srgbClr val="24216C"/>
                </a:solidFill>
                <a:latin typeface="Arial"/>
                <a:cs typeface="Arial"/>
              </a:rPr>
              <a:t>Verify the effectiveness of vaccination campaigns.</a:t>
            </a:r>
            <a:endParaRPr sz="1800" dirty="0">
              <a:latin typeface="Arial"/>
              <a:cs typeface="Arial"/>
            </a:endParaRPr>
          </a:p>
          <a:p>
            <a:pPr marL="302895">
              <a:lnSpc>
                <a:spcPct val="100000"/>
              </a:lnSpc>
            </a:pPr>
            <a:r>
              <a:rPr sz="1800" b="1" dirty="0">
                <a:solidFill>
                  <a:srgbClr val="24216C"/>
                </a:solidFill>
                <a:latin typeface="Arial"/>
                <a:cs typeface="Arial"/>
              </a:rPr>
              <a:t>( </a:t>
            </a:r>
            <a:r>
              <a:rPr sz="1800" dirty="0">
                <a:latin typeface="Arial"/>
                <a:cs typeface="Arial"/>
              </a:rPr>
              <a:t>PRRS, PEDV, NDV, Brucella, </a:t>
            </a:r>
            <a:r>
              <a:rPr lang="en-US" sz="1800" dirty="0">
                <a:latin typeface="Arial"/>
                <a:cs typeface="Arial"/>
              </a:rPr>
              <a:t>Avian Influenza Type A, H5, H7</a:t>
            </a:r>
            <a:r>
              <a:rPr sz="1800" b="1" dirty="0">
                <a:solidFill>
                  <a:srgbClr val="24216C"/>
                </a:solidFill>
                <a:latin typeface="Arial"/>
                <a:cs typeface="Arial"/>
              </a:rPr>
              <a:t>)</a:t>
            </a:r>
            <a:endParaRPr sz="1800" dirty="0">
              <a:latin typeface="Arial"/>
              <a:cs typeface="Arial"/>
            </a:endParaRPr>
          </a:p>
          <a:p>
            <a:pPr>
              <a:lnSpc>
                <a:spcPct val="100000"/>
              </a:lnSpc>
            </a:pPr>
            <a:endParaRPr sz="1800" dirty="0">
              <a:latin typeface="Arial"/>
              <a:cs typeface="Arial"/>
            </a:endParaRPr>
          </a:p>
          <a:p>
            <a:pPr marL="299085" indent="-287020">
              <a:lnSpc>
                <a:spcPct val="100000"/>
              </a:lnSpc>
              <a:spcBef>
                <a:spcPts val="1365"/>
              </a:spcBef>
              <a:buFont typeface="Wingdings"/>
              <a:buChar char=""/>
              <a:tabLst>
                <a:tab pos="299720" algn="l"/>
              </a:tabLst>
            </a:pPr>
            <a:r>
              <a:rPr sz="1800" dirty="0">
                <a:solidFill>
                  <a:srgbClr val="24216C"/>
                </a:solidFill>
                <a:latin typeface="Arial"/>
                <a:cs typeface="Arial"/>
              </a:rPr>
              <a:t>Evaluate the efficacy, stability, consistency, and potency of common animal vaccines.</a:t>
            </a:r>
            <a:endParaRPr sz="1800" dirty="0">
              <a:latin typeface="Arial"/>
              <a:cs typeface="Arial"/>
            </a:endParaRPr>
          </a:p>
          <a:p>
            <a:pPr marL="299085">
              <a:lnSpc>
                <a:spcPct val="100000"/>
              </a:lnSpc>
            </a:pPr>
            <a:r>
              <a:rPr sz="1800" b="1" dirty="0">
                <a:latin typeface="Arial"/>
                <a:cs typeface="Arial"/>
              </a:rPr>
              <a:t>( </a:t>
            </a:r>
            <a:r>
              <a:rPr sz="1800" dirty="0">
                <a:latin typeface="Arial"/>
                <a:cs typeface="Arial"/>
              </a:rPr>
              <a:t>SVA, ASF </a:t>
            </a:r>
            <a:r>
              <a:rPr sz="1800" b="1" dirty="0">
                <a:latin typeface="Arial"/>
                <a:cs typeface="Arial"/>
              </a:rPr>
              <a:t>)</a:t>
            </a:r>
            <a:endParaRPr sz="1800" dirty="0">
              <a:latin typeface="Arial"/>
              <a:cs typeface="Arial"/>
            </a:endParaRPr>
          </a:p>
          <a:p>
            <a:pPr>
              <a:lnSpc>
                <a:spcPct val="100000"/>
              </a:lnSpc>
              <a:spcBef>
                <a:spcPts val="25"/>
              </a:spcBef>
            </a:pPr>
            <a:endParaRPr sz="2500" dirty="0">
              <a:latin typeface="Arial"/>
              <a:cs typeface="Arial"/>
            </a:endParaRPr>
          </a:p>
          <a:p>
            <a:pPr marL="299085" indent="-287020">
              <a:lnSpc>
                <a:spcPct val="100000"/>
              </a:lnSpc>
              <a:buFont typeface="Wingdings"/>
              <a:buChar char=""/>
              <a:tabLst>
                <a:tab pos="299720" algn="l"/>
              </a:tabLst>
            </a:pPr>
            <a:r>
              <a:rPr sz="1800" dirty="0">
                <a:solidFill>
                  <a:srgbClr val="24216C"/>
                </a:solidFill>
                <a:latin typeface="Arial"/>
                <a:cs typeface="Arial"/>
              </a:rPr>
              <a:t>Develop diagnostic test kits for zoonotic disease.</a:t>
            </a:r>
            <a:endParaRPr sz="1800" dirty="0">
              <a:latin typeface="Arial"/>
              <a:cs typeface="Arial"/>
            </a:endParaRPr>
          </a:p>
          <a:p>
            <a:pPr marL="299085">
              <a:lnSpc>
                <a:spcPct val="100000"/>
              </a:lnSpc>
              <a:spcBef>
                <a:spcPts val="5"/>
              </a:spcBef>
            </a:pPr>
            <a:r>
              <a:rPr sz="1800" b="1" dirty="0">
                <a:solidFill>
                  <a:srgbClr val="24216C"/>
                </a:solidFill>
                <a:latin typeface="Arial"/>
                <a:cs typeface="Arial"/>
              </a:rPr>
              <a:t>(</a:t>
            </a:r>
            <a:r>
              <a:rPr sz="1800" dirty="0">
                <a:latin typeface="Arial"/>
                <a:cs typeface="Arial"/>
              </a:rPr>
              <a:t>Brucella, Bovine tuberculosis (bTB), Influenza A viruses, glanders </a:t>
            </a:r>
            <a:r>
              <a:rPr sz="1800" b="1" dirty="0">
                <a:solidFill>
                  <a:srgbClr val="24216C"/>
                </a:solidFill>
                <a:latin typeface="Arial"/>
                <a:cs typeface="Arial"/>
              </a:rPr>
              <a:t>)</a:t>
            </a:r>
            <a:endParaRPr sz="1800" dirty="0">
              <a:latin typeface="Arial"/>
              <a:cs typeface="Arial"/>
            </a:endParaRPr>
          </a:p>
        </p:txBody>
      </p:sp>
      <p:pic>
        <p:nvPicPr>
          <p:cNvPr id="33" name="object 33"/>
          <p:cNvPicPr/>
          <p:nvPr/>
        </p:nvPicPr>
        <p:blipFill>
          <a:blip r:embed="rId12" cstate="print"/>
          <a:stretch>
            <a:fillRect/>
          </a:stretch>
        </p:blipFill>
        <p:spPr>
          <a:xfrm>
            <a:off x="5751576" y="6385553"/>
            <a:ext cx="3694937" cy="472446"/>
          </a:xfrm>
          <a:prstGeom prst="rect">
            <a:avLst/>
          </a:prstGeom>
        </p:spPr>
      </p:pic>
      <p:sp>
        <p:nvSpPr>
          <p:cNvPr id="35" name="object 52">
            <a:extLst>
              <a:ext uri="{FF2B5EF4-FFF2-40B4-BE49-F238E27FC236}">
                <a16:creationId xmlns:a16="http://schemas.microsoft.com/office/drawing/2014/main" id="{A3784A24-CFCE-E06F-9C43-47B6C10D99C6}"/>
              </a:ext>
            </a:extLst>
          </p:cNvPr>
          <p:cNvSpPr txBox="1">
            <a:spLocks/>
          </p:cNvSpPr>
          <p:nvPr/>
        </p:nvSpPr>
        <p:spPr>
          <a:xfrm>
            <a:off x="5724527" y="6494703"/>
            <a:ext cx="3571492" cy="230832"/>
          </a:xfrm>
          <a:prstGeom prst="rect">
            <a:avLst/>
          </a:prstGeom>
        </p:spPr>
        <p:txBody>
          <a:bodyPr vert="horz" wrap="square" lIns="0" tIns="0" rIns="0" bIns="0" rtlCol="0">
            <a:spAutoFit/>
          </a:bodyPr>
          <a:lstStyle>
            <a:defPPr>
              <a:defRPr kern="0"/>
            </a:defPPr>
          </a:lstStyle>
          <a:p>
            <a:pPr marL="12700">
              <a:lnSpc>
                <a:spcPts val="1810"/>
              </a:lnSpc>
            </a:pPr>
            <a:r>
              <a:rPr lang="en-US" i="1" spc="-50" dirty="0">
                <a:solidFill>
                  <a:schemeClr val="bg1"/>
                </a:solidFill>
              </a:rPr>
              <a:t>Making</a:t>
            </a:r>
            <a:r>
              <a:rPr lang="en-US" i="1" spc="-95" dirty="0">
                <a:solidFill>
                  <a:schemeClr val="bg1"/>
                </a:solidFill>
              </a:rPr>
              <a:t> </a:t>
            </a:r>
            <a:r>
              <a:rPr lang="en-US" i="1" spc="-90" dirty="0">
                <a:solidFill>
                  <a:schemeClr val="bg1"/>
                </a:solidFill>
              </a:rPr>
              <a:t>Animals</a:t>
            </a:r>
            <a:r>
              <a:rPr lang="en-US" i="1" spc="-75" dirty="0">
                <a:solidFill>
                  <a:schemeClr val="bg1"/>
                </a:solidFill>
              </a:rPr>
              <a:t> </a:t>
            </a:r>
            <a:r>
              <a:rPr lang="en-US" i="1" spc="-55" dirty="0">
                <a:solidFill>
                  <a:schemeClr val="bg1"/>
                </a:solidFill>
              </a:rPr>
              <a:t>Healthier</a:t>
            </a:r>
            <a:r>
              <a:rPr lang="en-US" i="1" spc="-70" dirty="0">
                <a:solidFill>
                  <a:schemeClr val="bg1"/>
                </a:solidFill>
              </a:rPr>
              <a:t> </a:t>
            </a:r>
            <a:r>
              <a:rPr lang="en-US" i="1" spc="-80" dirty="0">
                <a:solidFill>
                  <a:schemeClr val="bg1"/>
                </a:solidFill>
              </a:rPr>
              <a:t>and</a:t>
            </a:r>
            <a:r>
              <a:rPr lang="en-US" i="1" spc="-90" dirty="0">
                <a:solidFill>
                  <a:schemeClr val="bg1"/>
                </a:solidFill>
              </a:rPr>
              <a:t> </a:t>
            </a:r>
            <a:r>
              <a:rPr lang="en-US" i="1" spc="-120" dirty="0">
                <a:solidFill>
                  <a:schemeClr val="bg1"/>
                </a:solidFill>
              </a:rPr>
              <a:t>Safer </a:t>
            </a:r>
            <a:r>
              <a:rPr lang="en-US" i="1" spc="-475" dirty="0">
                <a:solidFill>
                  <a:schemeClr val="bg1"/>
                </a:solidFill>
              </a:rPr>
              <a: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10371</TotalTime>
  <Words>3038</Words>
  <Application>Microsoft Office PowerPoint</Application>
  <PresentationFormat>A4 Kağıt (210x297 mm)</PresentationFormat>
  <Paragraphs>333</Paragraphs>
  <Slides>36</Slides>
  <Notes>19</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36</vt:i4>
      </vt:variant>
    </vt:vector>
  </HeadingPairs>
  <TitlesOfParts>
    <vt:vector size="43" baseType="lpstr">
      <vt:lpstr>Arial</vt:lpstr>
      <vt:lpstr>Arial-BoldItalicMT</vt:lpstr>
      <vt:lpstr>Calibri</vt:lpstr>
      <vt:lpstr>Roboto</vt:lpstr>
      <vt:lpstr>Tahoma</vt:lpstr>
      <vt:lpstr>Wingdings</vt:lpstr>
      <vt:lpstr>Office Theme</vt:lpstr>
      <vt:lpstr>INTRODUCTION</vt:lpstr>
      <vt:lpstr>PowerPoint Sunusu</vt:lpstr>
      <vt:lpstr>BioStone Animal Health</vt:lpstr>
      <vt:lpstr>Headquarters</vt:lpstr>
      <vt:lpstr>Bio Stone</vt:lpstr>
      <vt:lpstr>BioStone Animal Facility</vt:lpstr>
      <vt:lpstr>BioStone Animal Facility</vt:lpstr>
      <vt:lpstr>R&amp; D Studies</vt:lpstr>
      <vt:lpstr>R&amp; D Studies</vt:lpstr>
      <vt:lpstr>Worldwide</vt:lpstr>
      <vt:lpstr>Software</vt:lpstr>
      <vt:lpstr>Software</vt:lpstr>
      <vt:lpstr>Software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HP</dc:creator>
  <cp:lastModifiedBy>Bulent ERGANI</cp:lastModifiedBy>
  <cp:revision>149</cp:revision>
  <dcterms:created xsi:type="dcterms:W3CDTF">2022-06-11T16:51:10Z</dcterms:created>
  <dcterms:modified xsi:type="dcterms:W3CDTF">2024-10-30T10:53:44Z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2022-03-26T00:00:00Z</vt:filetime>
  </property>
  <property fmtid="{D5CDD505-2E9C-101B-9397-08002B2CF9AE}" pid="3" name="Creator">
    <vt:lpwstr>Microsoft® PowerPoint® 2019</vt:lpwstr>
  </property>
  <property fmtid="{D5CDD505-2E9C-101B-9397-08002B2CF9AE}" pid="4" name="LastSaved">
    <vt:filetime>2022-06-11T00:00:00Z</vt:filetime>
  </property>
</Properties>
</file>