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3"/>
  </p:notesMasterIdLst>
  <p:sldIdLst>
    <p:sldId id="257" r:id="rId2"/>
    <p:sldId id="256" r:id="rId3"/>
    <p:sldId id="258" r:id="rId4"/>
    <p:sldId id="259" r:id="rId5"/>
    <p:sldId id="264" r:id="rId6"/>
    <p:sldId id="260" r:id="rId7"/>
    <p:sldId id="261" r:id="rId8"/>
    <p:sldId id="262" r:id="rId9"/>
    <p:sldId id="263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8E9C9C50-978B-C647-8C96-9E8276CA24CE}">
          <p14:sldIdLst>
            <p14:sldId id="257"/>
            <p14:sldId id="256"/>
            <p14:sldId id="258"/>
            <p14:sldId id="259"/>
            <p14:sldId id="264"/>
            <p14:sldId id="260"/>
            <p14:sldId id="261"/>
            <p14:sldId id="262"/>
            <p14:sldId id="263"/>
            <p14:sldId id="265"/>
            <p14:sldId id="26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4"/>
    <p:restoredTop sz="94612"/>
  </p:normalViewPr>
  <p:slideViewPr>
    <p:cSldViewPr snapToGrid="0">
      <p:cViewPr>
        <p:scale>
          <a:sx n="90" d="100"/>
          <a:sy n="90" d="100"/>
        </p:scale>
        <p:origin x="1624" y="7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KZ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371021-6C5D-0443-8CD0-3ADA8D7FEE25}" type="datetimeFigureOut">
              <a:rPr lang="ru-KZ" smtClean="0"/>
              <a:t>05.11.2024</a:t>
            </a:fld>
            <a:endParaRPr lang="ru-KZ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KZ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Z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KZ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59CF07-DC74-EC47-80D3-12E99A9623B4}" type="slidenum">
              <a:rPr lang="ru-KZ" smtClean="0"/>
              <a:t>‹#›</a:t>
            </a:fld>
            <a:endParaRPr lang="ru-KZ"/>
          </a:p>
        </p:txBody>
      </p:sp>
    </p:spTree>
    <p:extLst>
      <p:ext uri="{BB962C8B-B14F-4D97-AF65-F5344CB8AC3E}">
        <p14:creationId xmlns:p14="http://schemas.microsoft.com/office/powerpoint/2010/main" val="2079233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9CF07-DC74-EC47-80D3-12E99A9623B4}" type="slidenum">
              <a:rPr lang="ru-KZ" smtClean="0"/>
              <a:t>2</a:t>
            </a:fld>
            <a:endParaRPr lang="ru-KZ"/>
          </a:p>
        </p:txBody>
      </p:sp>
    </p:spTree>
    <p:extLst>
      <p:ext uri="{BB962C8B-B14F-4D97-AF65-F5344CB8AC3E}">
        <p14:creationId xmlns:p14="http://schemas.microsoft.com/office/powerpoint/2010/main" val="10698314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2D0B0D-1471-DD91-F3B5-0683E29293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97A60EB2-222F-596A-3D69-68EF373E823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26EA98BE-102E-7AB2-DF21-93C159FB5F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66C5704-40D6-DCA0-C920-63CF9292722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9CF07-DC74-EC47-80D3-12E99A9623B4}" type="slidenum">
              <a:rPr lang="ru-KZ" smtClean="0"/>
              <a:t>11</a:t>
            </a:fld>
            <a:endParaRPr lang="ru-KZ"/>
          </a:p>
        </p:txBody>
      </p:sp>
    </p:spTree>
    <p:extLst>
      <p:ext uri="{BB962C8B-B14F-4D97-AF65-F5344CB8AC3E}">
        <p14:creationId xmlns:p14="http://schemas.microsoft.com/office/powerpoint/2010/main" val="15003303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6E4D09-663F-CADC-D690-08306D14AC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50BA15C8-F188-9247-1D7E-B520F7DCE9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DC528C54-625F-EA5E-7950-32AA0DC944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481FC6E-AE9E-88F6-844C-B96BFFCAB6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9CF07-DC74-EC47-80D3-12E99A9623B4}" type="slidenum">
              <a:rPr lang="ru-KZ" smtClean="0"/>
              <a:t>3</a:t>
            </a:fld>
            <a:endParaRPr lang="ru-KZ"/>
          </a:p>
        </p:txBody>
      </p:sp>
    </p:spTree>
    <p:extLst>
      <p:ext uri="{BB962C8B-B14F-4D97-AF65-F5344CB8AC3E}">
        <p14:creationId xmlns:p14="http://schemas.microsoft.com/office/powerpoint/2010/main" val="23803554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E8501E-26C3-C803-475A-325F9E7D61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700DF35D-A4B4-7D87-B3C6-FB9EA1533C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6655DA36-5BF0-7104-2786-3DDDE141A2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C6D144F-65E0-F71D-A872-B5C9DC067EE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9CF07-DC74-EC47-80D3-12E99A9623B4}" type="slidenum">
              <a:rPr lang="ru-KZ" smtClean="0"/>
              <a:t>4</a:t>
            </a:fld>
            <a:endParaRPr lang="ru-KZ"/>
          </a:p>
        </p:txBody>
      </p:sp>
    </p:spTree>
    <p:extLst>
      <p:ext uri="{BB962C8B-B14F-4D97-AF65-F5344CB8AC3E}">
        <p14:creationId xmlns:p14="http://schemas.microsoft.com/office/powerpoint/2010/main" val="717764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6CEAFF-6135-6417-F954-10B7EFC991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2EF1F5D8-9F2A-C856-B81D-C7B4DE8ED9D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632AC64E-29D0-E10E-8FCA-70EB10D250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21C803B-2FFF-8FC4-E002-68B2F32262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9CF07-DC74-EC47-80D3-12E99A9623B4}" type="slidenum">
              <a:rPr lang="ru-KZ" smtClean="0"/>
              <a:t>5</a:t>
            </a:fld>
            <a:endParaRPr lang="ru-KZ"/>
          </a:p>
        </p:txBody>
      </p:sp>
    </p:spTree>
    <p:extLst>
      <p:ext uri="{BB962C8B-B14F-4D97-AF65-F5344CB8AC3E}">
        <p14:creationId xmlns:p14="http://schemas.microsoft.com/office/powerpoint/2010/main" val="29755626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1FA2F8-E65F-DD3D-AC29-22C5A77442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0F90032D-398C-F9B1-292E-CDED62526C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7960D7CD-4A60-DC22-290F-9052EF1F4C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7B38244-A5CC-D872-C5B1-35ECD42A4F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9CF07-DC74-EC47-80D3-12E99A9623B4}" type="slidenum">
              <a:rPr lang="ru-KZ" smtClean="0"/>
              <a:t>6</a:t>
            </a:fld>
            <a:endParaRPr lang="ru-KZ"/>
          </a:p>
        </p:txBody>
      </p:sp>
    </p:spTree>
    <p:extLst>
      <p:ext uri="{BB962C8B-B14F-4D97-AF65-F5344CB8AC3E}">
        <p14:creationId xmlns:p14="http://schemas.microsoft.com/office/powerpoint/2010/main" val="21706894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37E4DB-48AE-D4DA-62CA-A8C47028EE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2D879BE6-D7DF-7695-99B0-D4C7287F8C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621801E4-E31B-9032-A002-6CA5BE88D2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E07A1D3-EE6B-62D0-4C73-255214B160B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9CF07-DC74-EC47-80D3-12E99A9623B4}" type="slidenum">
              <a:rPr lang="ru-KZ" smtClean="0"/>
              <a:t>7</a:t>
            </a:fld>
            <a:endParaRPr lang="ru-KZ"/>
          </a:p>
        </p:txBody>
      </p:sp>
    </p:spTree>
    <p:extLst>
      <p:ext uri="{BB962C8B-B14F-4D97-AF65-F5344CB8AC3E}">
        <p14:creationId xmlns:p14="http://schemas.microsoft.com/office/powerpoint/2010/main" val="9116598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D5FBF1-AEB2-5922-634A-FD512B5344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50892999-0DD7-EC62-712D-D39F261F24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085E530B-15C4-B002-63D7-A9C9CDA831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A8E7F0A-6C27-7832-704C-10A3C9B824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9CF07-DC74-EC47-80D3-12E99A9623B4}" type="slidenum">
              <a:rPr lang="ru-KZ" smtClean="0"/>
              <a:t>8</a:t>
            </a:fld>
            <a:endParaRPr lang="ru-KZ"/>
          </a:p>
        </p:txBody>
      </p:sp>
    </p:spTree>
    <p:extLst>
      <p:ext uri="{BB962C8B-B14F-4D97-AF65-F5344CB8AC3E}">
        <p14:creationId xmlns:p14="http://schemas.microsoft.com/office/powerpoint/2010/main" val="3918519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CEBD01-FBC2-FF6D-30F4-971EC72658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B932B13A-9196-5DA5-98CE-166F6E309E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009E8EEF-AC1D-330A-9BC6-BC3A21375BD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55FF13E-38DE-8F6C-F86B-F47A631953C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9CF07-DC74-EC47-80D3-12E99A9623B4}" type="slidenum">
              <a:rPr lang="ru-KZ" smtClean="0"/>
              <a:t>9</a:t>
            </a:fld>
            <a:endParaRPr lang="ru-KZ"/>
          </a:p>
        </p:txBody>
      </p:sp>
    </p:spTree>
    <p:extLst>
      <p:ext uri="{BB962C8B-B14F-4D97-AF65-F5344CB8AC3E}">
        <p14:creationId xmlns:p14="http://schemas.microsoft.com/office/powerpoint/2010/main" val="17867352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F333C6-188C-AA9F-DE27-151A4AC822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275BE868-5384-A812-44CB-466E014B710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7246E054-BC75-636B-7D6C-010F424ABA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37269BD-95FF-A0A1-6B90-3B8D572B57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9CF07-DC74-EC47-80D3-12E99A9623B4}" type="slidenum">
              <a:rPr lang="ru-KZ" smtClean="0"/>
              <a:t>10</a:t>
            </a:fld>
            <a:endParaRPr lang="ru-KZ"/>
          </a:p>
        </p:txBody>
      </p:sp>
    </p:spTree>
    <p:extLst>
      <p:ext uri="{BB962C8B-B14F-4D97-AF65-F5344CB8AC3E}">
        <p14:creationId xmlns:p14="http://schemas.microsoft.com/office/powerpoint/2010/main" val="42018368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2600" y="978408"/>
            <a:ext cx="10506991" cy="2531555"/>
          </a:xfrm>
          <a:prstGeom prst="rect">
            <a:avLst/>
          </a:prstGeom>
        </p:spPr>
        <p:txBody>
          <a:bodyPr anchor="b"/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2600" y="3602038"/>
            <a:ext cx="10506991" cy="2277554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8F32D-D8B6-4B9E-9CBF-DCAC30B7B93D}" type="datetimeFigureOut">
              <a:rPr lang="en-US" smtClean="0"/>
              <a:t>11/5/24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53ECD-7F6D-420D-93CA-D8D15EB427AC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482600" y="489855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482600" y="483576"/>
            <a:ext cx="11147071" cy="2434825"/>
          </a:xfrm>
          <a:prstGeom prst="rect">
            <a:avLst/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978408"/>
            <a:ext cx="10506991" cy="17552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4192" y="3103131"/>
            <a:ext cx="10506991" cy="309294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8F32D-D8B6-4B9E-9CBF-DCAC30B7B93D}" type="datetimeFigureOut">
              <a:rPr lang="en-US" smtClean="0"/>
              <a:t>11/5/24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53ECD-7F6D-420D-93CA-D8D15EB427AC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482600" y="2918401"/>
            <a:ext cx="1114707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82600" y="489855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41710" y="978408"/>
            <a:ext cx="2947881" cy="5124777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4632" y="978408"/>
            <a:ext cx="7256453" cy="512477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8F32D-D8B6-4B9E-9CBF-DCAC30B7B93D}" type="datetimeFigureOut">
              <a:rPr lang="en-US" smtClean="0"/>
              <a:t>11/5/24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53ECD-7F6D-420D-93CA-D8D15EB427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978408"/>
            <a:ext cx="10634472" cy="2157984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8F32D-D8B6-4B9E-9CBF-DCAC30B7B93D}" type="datetimeFigureOut">
              <a:rPr lang="en-US" smtClean="0"/>
              <a:t>11/5/24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53ECD-7F6D-420D-93CA-D8D15EB427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481007" y="3922232"/>
            <a:ext cx="11147071" cy="2434825"/>
          </a:xfrm>
          <a:prstGeom prst="rect">
            <a:avLst/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978409"/>
            <a:ext cx="10515600" cy="2716769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2600" y="4171445"/>
            <a:ext cx="10515600" cy="1918205"/>
          </a:xfrm>
        </p:spPr>
        <p:txBody>
          <a:bodyPr>
            <a:normAutofit/>
          </a:bodyPr>
          <a:lstStyle>
            <a:lvl1pPr marL="0" indent="0">
              <a:buNone/>
              <a:defRPr lang="en-US" sz="24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8F32D-D8B6-4B9E-9CBF-DCAC30B7B93D}" type="datetimeFigureOut">
              <a:rPr lang="en-US" smtClean="0"/>
              <a:t>11/5/24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53ECD-7F6D-420D-93CA-D8D15EB427AC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481007" y="3922232"/>
            <a:ext cx="1114707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482600" y="6368138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81007" y="6368138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481007" y="483577"/>
            <a:ext cx="11147071" cy="2434824"/>
          </a:xfrm>
          <a:prstGeom prst="rect">
            <a:avLst/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599" y="978408"/>
            <a:ext cx="11147071" cy="17552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2600" y="3103131"/>
            <a:ext cx="5418551" cy="30738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1120" y="3103131"/>
            <a:ext cx="5418551" cy="30738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8F32D-D8B6-4B9E-9CBF-DCAC30B7B93D}" type="datetimeFigureOut">
              <a:rPr lang="en-US" smtClean="0"/>
              <a:t>11/5/24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53ECD-7F6D-420D-93CA-D8D15EB427AC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482600" y="2918401"/>
            <a:ext cx="1114707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82600" y="489855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4631" y="978407"/>
            <a:ext cx="11145039" cy="1339584"/>
          </a:xfrm>
          <a:prstGeom prst="rect">
            <a:avLst/>
          </a:prstGeom>
        </p:spPr>
        <p:txBody>
          <a:bodyPr anchor="b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4632" y="2500921"/>
            <a:ext cx="5346222" cy="823912"/>
          </a:xfrm>
        </p:spPr>
        <p:txBody>
          <a:bodyPr anchor="b">
            <a:normAutofit/>
          </a:bodyPr>
          <a:lstStyle>
            <a:lvl1pPr marL="0" indent="0">
              <a:buNone/>
              <a:defRPr lang="en-US" sz="2400" b="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4632" y="3428999"/>
            <a:ext cx="5346222" cy="27606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57120" y="2500921"/>
            <a:ext cx="5372551" cy="823912"/>
          </a:xfrm>
        </p:spPr>
        <p:txBody>
          <a:bodyPr anchor="b"/>
          <a:lstStyle>
            <a:lvl1pPr marL="0" indent="0">
              <a:buNone/>
              <a:defRPr lang="en-US" sz="2400" b="0" i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57120" y="3428999"/>
            <a:ext cx="5372551" cy="27606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8F32D-D8B6-4B9E-9CBF-DCAC30B7B93D}" type="datetimeFigureOut">
              <a:rPr lang="en-US" smtClean="0"/>
              <a:t>11/5/24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84632" y="6419088"/>
            <a:ext cx="4114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989591" y="-7190"/>
            <a:ext cx="640080" cy="365125"/>
          </a:xfrm>
        </p:spPr>
        <p:txBody>
          <a:bodyPr/>
          <a:lstStyle/>
          <a:p>
            <a:fld id="{60553ECD-7F6D-420D-93CA-D8D15EB427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481007" y="3933311"/>
            <a:ext cx="11147071" cy="2434825"/>
          </a:xfrm>
          <a:prstGeom prst="rect">
            <a:avLst/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978408"/>
            <a:ext cx="10634472" cy="2591509"/>
          </a:xfrm>
          <a:prstGeom prst="rect">
            <a:avLst/>
          </a:prstGeom>
        </p:spPr>
        <p:txBody>
          <a:bodyPr anchor="b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8F32D-D8B6-4B9E-9CBF-DCAC30B7B93D}" type="datetimeFigureOut">
              <a:rPr lang="en-US" smtClean="0"/>
              <a:t>11/5/24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53ECD-7F6D-420D-93CA-D8D15EB427AC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482600" y="3933311"/>
            <a:ext cx="1114707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81007" y="6368138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8F32D-D8B6-4B9E-9CBF-DCAC30B7B93D}" type="datetimeFigureOut">
              <a:rPr lang="en-US" smtClean="0"/>
              <a:t>11/5/24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53ECD-7F6D-420D-93CA-D8D15EB427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4632" y="978408"/>
            <a:ext cx="4287393" cy="2450592"/>
          </a:xfrm>
          <a:prstGeom prst="rect">
            <a:avLst/>
          </a:prstGeom>
        </p:spPr>
        <p:txBody>
          <a:bodyPr anchor="b"/>
          <a:lstStyle>
            <a:lvl1pPr>
              <a:defRPr lang="en-US" sz="5400" kern="120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7" y="987425"/>
            <a:ext cx="6446484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4632" y="3645074"/>
            <a:ext cx="4287393" cy="2223914"/>
          </a:xfrm>
        </p:spPr>
        <p:txBody>
          <a:bodyPr/>
          <a:lstStyle>
            <a:lvl1pPr marL="0" indent="0">
              <a:buNone/>
              <a:defRPr lang="en-US" sz="24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8F32D-D8B6-4B9E-9CBF-DCAC30B7B93D}" type="datetimeFigureOut">
              <a:rPr lang="en-US" smtClean="0"/>
              <a:t>11/5/24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53ECD-7F6D-420D-93CA-D8D15EB427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4632" y="978407"/>
            <a:ext cx="4287393" cy="2450593"/>
          </a:xfrm>
          <a:prstGeom prst="rect">
            <a:avLst/>
          </a:prstGeom>
        </p:spPr>
        <p:txBody>
          <a:bodyPr anchor="b"/>
          <a:lstStyle>
            <a:lvl1pPr>
              <a:defRPr lang="en-US" sz="5400" kern="120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7" y="987425"/>
            <a:ext cx="6446483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4632" y="3645074"/>
            <a:ext cx="4287393" cy="2223914"/>
          </a:xfrm>
        </p:spPr>
        <p:txBody>
          <a:bodyPr/>
          <a:lstStyle>
            <a:lvl1pPr marL="0" indent="0">
              <a:buNone/>
              <a:defRPr lang="en-US" sz="2400" i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8F32D-D8B6-4B9E-9CBF-DCAC30B7B93D}" type="datetimeFigureOut">
              <a:rPr lang="en-US" smtClean="0"/>
              <a:t>11/5/24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53ECD-7F6D-420D-93CA-D8D15EB427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2600" y="978408"/>
            <a:ext cx="10506991" cy="21530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2600" y="3306870"/>
            <a:ext cx="10506991" cy="25727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84632" y="10058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fld id="{81B8F32D-D8B6-4B9E-9CBF-DCAC30B7B93D}" type="datetimeFigureOut">
              <a:rPr lang="en-US" smtClean="0"/>
              <a:t>11/5/24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632" y="641908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89591" y="1005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60553ECD-7F6D-420D-93CA-D8D15EB427AC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482600" y="489855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82600" y="6368138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3" Type="http://schemas.openxmlformats.org/officeDocument/2006/relationships/image" Target="../media/image1.jpe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g"/><Relationship Id="rId5" Type="http://schemas.openxmlformats.org/officeDocument/2006/relationships/image" Target="../media/image4.png"/><Relationship Id="rId4" Type="http://schemas.openxmlformats.org/officeDocument/2006/relationships/image" Target="../media/image7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media" Target="../media/media2.mp4"/><Relationship Id="rId7" Type="http://schemas.openxmlformats.org/officeDocument/2006/relationships/image" Target="../media/image1.jpe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15.png"/><Relationship Id="rId4" Type="http://schemas.openxmlformats.org/officeDocument/2006/relationships/video" Target="../media/media2.mp4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2057B95-371A-2B17-6CA7-C2D50E2330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D4E63BDD-EB6F-DD20-6D13-A2674DF279B1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-1"/>
            <a:ext cx="1219200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BB2A4B8-6FAC-C9FE-CC89-1DCC55E88EBB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45FD2A4-6CD4-7412-E0B7-6ECB53931812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40000"/>
          </a:blip>
          <a:srcRect t="24982" r="-1" b="-1"/>
          <a:stretch>
            <a:fillRect/>
          </a:stretch>
        </p:blipFill>
        <p:spPr>
          <a:xfrm>
            <a:off x="3068" y="0"/>
            <a:ext cx="12188932" cy="7181376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B72C84E-6692-9F33-EF46-1D528945FAF0}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482600" y="489855"/>
            <a:ext cx="11147071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C978E74-474D-D74E-2ED6-DA94A3C39A06}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482600" y="6368138"/>
            <a:ext cx="11147071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5142448-3730-E7F2-104A-8CA37FB93EAD}"/>
              </a:ext>
            </a:extLst>
          </p:cNvPr>
          <p:cNvSpPr txBox="1"/>
          <p:nvPr/>
        </p:nvSpPr>
        <p:spPr>
          <a:xfrm>
            <a:off x="2486722" y="2236960"/>
            <a:ext cx="721855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  <a:latin typeface="Jost" pitchFamily="2" charset="-52"/>
                <a:ea typeface="Jost" pitchFamily="2" charset="-52"/>
              </a:rPr>
              <a:t>ИННОВАЦИОННЫЕ</a:t>
            </a:r>
            <a:r>
              <a:rPr lang="ru-RU" sz="1800" b="1" dirty="0">
                <a:solidFill>
                  <a:schemeClr val="bg1"/>
                </a:solidFill>
                <a:latin typeface="Jost" pitchFamily="2" charset="-52"/>
                <a:ea typeface="Jost" pitchFamily="2" charset="-52"/>
              </a:rPr>
              <a:t> </a:t>
            </a:r>
            <a:r>
              <a:rPr lang="ru-RU" sz="3600" b="1" dirty="0">
                <a:solidFill>
                  <a:schemeClr val="bg1"/>
                </a:solidFill>
                <a:latin typeface="Jost" pitchFamily="2" charset="-52"/>
                <a:ea typeface="Jost" pitchFamily="2" charset="-52"/>
              </a:rPr>
              <a:t>РЕШЕНИЯ ДЛЯ ЗДОРОВЬЯ ЖИВОТНЫХ</a:t>
            </a:r>
            <a:endParaRPr lang="en-US" sz="3600" b="1" i="0" dirty="0">
              <a:solidFill>
                <a:schemeClr val="bg1"/>
              </a:solidFill>
              <a:effectLst/>
              <a:latin typeface="Jost" pitchFamily="2" charset="-52"/>
              <a:ea typeface="Jost" pitchFamily="2" charset="-52"/>
            </a:endParaRPr>
          </a:p>
        </p:txBody>
      </p: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B9945058-B782-977B-B921-D788C4FC83A2}"/>
              </a:ext>
            </a:extLst>
          </p:cNvPr>
          <p:cNvGrpSpPr/>
          <p:nvPr/>
        </p:nvGrpSpPr>
        <p:grpSpPr>
          <a:xfrm>
            <a:off x="482601" y="584220"/>
            <a:ext cx="2115634" cy="1378373"/>
            <a:chOff x="482128" y="1910095"/>
            <a:chExt cx="3765914" cy="2498305"/>
          </a:xfrm>
        </p:grpSpPr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id="{825A3F61-734B-28C6-5F36-82521540C0C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51584" y="3675482"/>
              <a:ext cx="3627001" cy="732918"/>
            </a:xfrm>
            <a:prstGeom prst="rect">
              <a:avLst/>
            </a:prstGeom>
          </p:spPr>
        </p:pic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D7D2D845-6706-2C49-004A-26E84DD58D2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128" y="1910095"/>
              <a:ext cx="3765914" cy="1638300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23A26CE-D84E-9640-8348-89B4D98A7988}"/>
              </a:ext>
            </a:extLst>
          </p:cNvPr>
          <p:cNvSpPr txBox="1"/>
          <p:nvPr/>
        </p:nvSpPr>
        <p:spPr>
          <a:xfrm>
            <a:off x="7560820" y="584221"/>
            <a:ext cx="462811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i="0" dirty="0">
                <a:solidFill>
                  <a:schemeClr val="bg1"/>
                </a:solidFill>
                <a:effectLst/>
                <a:latin typeface="Jost" pitchFamily="2" charset="-52"/>
                <a:ea typeface="Jost" pitchFamily="2" charset="-52"/>
              </a:rPr>
              <a:t>Лектор:</a:t>
            </a:r>
          </a:p>
          <a:p>
            <a:r>
              <a:rPr lang="ru-RU" sz="2400" b="1" dirty="0">
                <a:solidFill>
                  <a:schemeClr val="bg1"/>
                </a:solidFill>
                <a:latin typeface="Jost" pitchFamily="2" charset="-52"/>
                <a:ea typeface="Jost" pitchFamily="2" charset="-52"/>
              </a:rPr>
              <a:t>Главный ветеринарный врач </a:t>
            </a:r>
          </a:p>
          <a:p>
            <a:r>
              <a:rPr lang="ru-RU" sz="2400" b="1" dirty="0">
                <a:solidFill>
                  <a:schemeClr val="bg1"/>
                </a:solidFill>
                <a:latin typeface="Jost" pitchFamily="2" charset="-52"/>
                <a:ea typeface="Jost" pitchFamily="2" charset="-52"/>
              </a:rPr>
              <a:t>ТОО  «</a:t>
            </a:r>
            <a:r>
              <a:rPr lang="ru-RU" sz="2400" b="1" dirty="0" err="1">
                <a:solidFill>
                  <a:schemeClr val="bg1"/>
                </a:solidFill>
                <a:latin typeface="Jost" pitchFamily="2" charset="-52"/>
                <a:ea typeface="Jost" pitchFamily="2" charset="-52"/>
              </a:rPr>
              <a:t>КазВетСнаб</a:t>
            </a:r>
            <a:r>
              <a:rPr lang="ru-RU" sz="2400" b="1" dirty="0">
                <a:solidFill>
                  <a:schemeClr val="bg1"/>
                </a:solidFill>
                <a:latin typeface="Jost" pitchFamily="2" charset="-52"/>
                <a:ea typeface="Jost" pitchFamily="2" charset="-52"/>
              </a:rPr>
              <a:t>»</a:t>
            </a:r>
            <a:endParaRPr lang="ru-RU" sz="2400" b="1" i="0" dirty="0">
              <a:solidFill>
                <a:schemeClr val="bg1"/>
              </a:solidFill>
              <a:effectLst/>
              <a:latin typeface="Jost" pitchFamily="2" charset="-52"/>
              <a:ea typeface="Jost" pitchFamily="2" charset="-52"/>
            </a:endParaRPr>
          </a:p>
          <a:p>
            <a:r>
              <a:rPr lang="ru-RU" sz="2400" b="1" dirty="0">
                <a:solidFill>
                  <a:schemeClr val="bg1"/>
                </a:solidFill>
                <a:latin typeface="Jost" pitchFamily="2" charset="-52"/>
                <a:ea typeface="Jost" pitchFamily="2" charset="-52"/>
              </a:rPr>
              <a:t>Кузьменко Ольга Владимировна</a:t>
            </a:r>
            <a:endParaRPr lang="en-US" sz="2400" b="1" i="0" dirty="0">
              <a:solidFill>
                <a:schemeClr val="bg1"/>
              </a:solidFill>
              <a:effectLst/>
              <a:latin typeface="Jost" pitchFamily="2" charset="-52"/>
              <a:ea typeface="Jost" pitchFamily="2" charset="-52"/>
            </a:endParaRPr>
          </a:p>
        </p:txBody>
      </p:sp>
      <p:pic>
        <p:nvPicPr>
          <p:cNvPr id="6" name="Рисунок 5" descr="Изображение выглядит как сарай, строительство, крупный рогатый скот, скот&#10;&#10;Автоматически созданное описание">
            <a:extLst>
              <a:ext uri="{FF2B5EF4-FFF2-40B4-BE49-F238E27FC236}">
                <a16:creationId xmlns:a16="http://schemas.microsoft.com/office/drawing/2014/main" id="{6CCE8ECD-977F-120A-355C-BFA015117BA9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3612" t="1496" r="523" b="2561"/>
          <a:stretch/>
        </p:blipFill>
        <p:spPr>
          <a:xfrm>
            <a:off x="1857927" y="3486270"/>
            <a:ext cx="4116419" cy="2744771"/>
          </a:xfrm>
          <a:prstGeom prst="rect">
            <a:avLst/>
          </a:prstGeom>
        </p:spPr>
      </p:pic>
      <p:pic>
        <p:nvPicPr>
          <p:cNvPr id="10" name="Рисунок 9" descr="Изображение выглядит как трава, млекопитающее, лошадь, на открытом воздухе&#10;&#10;Автоматически созданное описание">
            <a:extLst>
              <a:ext uri="{FF2B5EF4-FFF2-40B4-BE49-F238E27FC236}">
                <a16:creationId xmlns:a16="http://schemas.microsoft.com/office/drawing/2014/main" id="{8E43AD4A-C3D8-C09F-7057-22094A075F5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6000" y="3486270"/>
            <a:ext cx="4118149" cy="2744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9689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3E0D31-F0E6-8173-2C36-F2336A9963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735E496D-AD7B-485F-8F3F-0AFF44F53CE3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-1"/>
            <a:ext cx="1219200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6C98EA9-E5F1-AA65-5B85-81D0904879D4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7116D98-B763-99F9-249E-2D2DA49FB12A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0000"/>
          </a:blip>
          <a:srcRect t="24982" r="-1" b="-1"/>
          <a:stretch>
            <a:fillRect/>
          </a:stretch>
        </p:blipFill>
        <p:spPr>
          <a:xfrm>
            <a:off x="-3068" y="0"/>
            <a:ext cx="12188932" cy="7181376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A3E4CA9-22E5-58E8-73FE-6B740FC563E2}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482600" y="489855"/>
            <a:ext cx="11147071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A747A0A-0ECD-BFA5-EFEB-5B169125DEEC}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482600" y="6368138"/>
            <a:ext cx="11147071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F8E347B-7ABD-3D29-DCA6-6119262A62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" y="548202"/>
            <a:ext cx="1420628" cy="60695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D8DE410-9E81-B787-E5B5-FBF0AAB49F29}"/>
              </a:ext>
            </a:extLst>
          </p:cNvPr>
          <p:cNvSpPr txBox="1"/>
          <p:nvPr/>
        </p:nvSpPr>
        <p:spPr>
          <a:xfrm>
            <a:off x="482599" y="1443843"/>
            <a:ext cx="1030446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0" dirty="0">
                <a:solidFill>
                  <a:schemeClr val="bg1"/>
                </a:solidFill>
                <a:effectLst/>
                <a:latin typeface="Jost" pitchFamily="2" charset="-52"/>
                <a:ea typeface="Jost" pitchFamily="2" charset="-52"/>
              </a:rPr>
              <a:t>Современные возможности УЗИ-аппаратов </a:t>
            </a:r>
            <a:r>
              <a:rPr lang="en-US" sz="4000" b="1" i="0" dirty="0" err="1">
                <a:solidFill>
                  <a:schemeClr val="bg1"/>
                </a:solidFill>
                <a:effectLst/>
                <a:latin typeface="Jost" pitchFamily="2" charset="-52"/>
                <a:ea typeface="Jost" pitchFamily="2" charset="-52"/>
              </a:rPr>
              <a:t>Draminski</a:t>
            </a:r>
            <a:endParaRPr lang="en-US" sz="3200" b="1" i="0" dirty="0">
              <a:solidFill>
                <a:schemeClr val="bg1"/>
              </a:solidFill>
              <a:effectLst/>
              <a:latin typeface="Jost" pitchFamily="2" charset="-52"/>
              <a:ea typeface="Jost" pitchFamily="2" charset="-52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A55B5D0-11E5-475B-C2B8-FB1AD35A7DE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9" t="8494" r="51361" b="6058"/>
          <a:stretch/>
        </p:blipFill>
        <p:spPr>
          <a:xfrm>
            <a:off x="354647" y="2347469"/>
            <a:ext cx="5644749" cy="37319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5B841D5-703B-D12B-43A4-DD6C148EC25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8005" r="1983" b="6547"/>
          <a:stretch/>
        </p:blipFill>
        <p:spPr>
          <a:xfrm>
            <a:off x="6091398" y="2347469"/>
            <a:ext cx="5644749" cy="37319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382046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8F94C0-F286-8BF5-5B09-16F1D762F4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EF9BA852-EE4A-1352-6458-9AD29E42C6B2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-1"/>
            <a:ext cx="1219200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9050219-797C-B190-01F5-69BC8780A2DC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49DD102-4074-DA18-66BB-BD6C54CC33B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0000"/>
          </a:blip>
          <a:srcRect t="24982" r="-1" b="-1"/>
          <a:stretch>
            <a:fillRect/>
          </a:stretch>
        </p:blipFill>
        <p:spPr>
          <a:xfrm>
            <a:off x="-3068" y="0"/>
            <a:ext cx="12188932" cy="7181376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A6B1AD4-718C-08F5-AF1E-58B7499B1FE6}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482600" y="489855"/>
            <a:ext cx="11147071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B21C9B8-52E3-9D01-6AFA-4AD5910E9017}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482600" y="6368138"/>
            <a:ext cx="11147071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DB095E75-F394-B147-4B98-CB4C0AC84FAB}"/>
              </a:ext>
            </a:extLst>
          </p:cNvPr>
          <p:cNvSpPr txBox="1"/>
          <p:nvPr/>
        </p:nvSpPr>
        <p:spPr>
          <a:xfrm>
            <a:off x="939165" y="1618046"/>
            <a:ext cx="1030446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solidFill>
                  <a:schemeClr val="bg1"/>
                </a:solidFill>
                <a:latin typeface="Jost" pitchFamily="2" charset="-52"/>
                <a:ea typeface="Jost" pitchFamily="2" charset="-52"/>
              </a:rPr>
              <a:t>Спасибо за внимание!</a:t>
            </a:r>
            <a:endParaRPr lang="en-US" sz="4800" b="1" i="0" dirty="0">
              <a:solidFill>
                <a:schemeClr val="bg1"/>
              </a:solidFill>
              <a:effectLst/>
              <a:latin typeface="Jost" pitchFamily="2" charset="-52"/>
              <a:ea typeface="Jost" pitchFamily="2" charset="-52"/>
            </a:endParaRP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849AA91D-9DE6-9D4F-AE3F-9D912D1C762E}"/>
              </a:ext>
            </a:extLst>
          </p:cNvPr>
          <p:cNvGrpSpPr/>
          <p:nvPr/>
        </p:nvGrpSpPr>
        <p:grpSpPr>
          <a:xfrm>
            <a:off x="482601" y="584220"/>
            <a:ext cx="2115634" cy="1378373"/>
            <a:chOff x="482128" y="1910095"/>
            <a:chExt cx="3765914" cy="2498305"/>
          </a:xfrm>
        </p:grpSpPr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id="{98D4F3EE-8E11-5075-A07C-ECF05D2A75A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51584" y="3675482"/>
              <a:ext cx="3627001" cy="732918"/>
            </a:xfrm>
            <a:prstGeom prst="rect">
              <a:avLst/>
            </a:prstGeom>
          </p:spPr>
        </p:pic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24E295E7-AF2D-2198-7A87-93A8083D481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128" y="1910095"/>
              <a:ext cx="3765914" cy="1638300"/>
            </a:xfrm>
            <a:prstGeom prst="rect">
              <a:avLst/>
            </a:prstGeom>
          </p:spPr>
        </p:pic>
      </p:grp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EB7AE3ED-687C-E9A8-C458-C68949344EB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619110" y="2662020"/>
            <a:ext cx="2944574" cy="2944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E24C474-F222-669A-B224-6B87A9A43D4A}"/>
              </a:ext>
            </a:extLst>
          </p:cNvPr>
          <p:cNvSpPr txBox="1"/>
          <p:nvPr/>
        </p:nvSpPr>
        <p:spPr>
          <a:xfrm>
            <a:off x="3901901" y="5748732"/>
            <a:ext cx="43789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i="0" dirty="0">
                <a:solidFill>
                  <a:schemeClr val="bg1"/>
                </a:solidFill>
                <a:effectLst/>
                <a:latin typeface="Jost" pitchFamily="2" charset="-52"/>
                <a:ea typeface="Jost" pitchFamily="2" charset="-52"/>
              </a:rPr>
              <a:t>Больше информации тут!</a:t>
            </a:r>
            <a:endParaRPr lang="en-US" sz="2800" b="1" i="0" dirty="0">
              <a:solidFill>
                <a:schemeClr val="bg1"/>
              </a:solidFill>
              <a:effectLst/>
              <a:latin typeface="Jost" pitchFamily="2" charset="-52"/>
              <a:ea typeface="Jost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9020272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-1"/>
            <a:ext cx="1219200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alphaModFix amt="40000"/>
          </a:blip>
          <a:srcRect t="24982" r="-1" b="-1"/>
          <a:stretch>
            <a:fillRect/>
          </a:stretch>
        </p:blipFill>
        <p:spPr>
          <a:xfrm>
            <a:off x="0" y="0"/>
            <a:ext cx="12188932" cy="7181376"/>
          </a:xfrm>
          <a:prstGeom prst="rect">
            <a:avLst/>
          </a:prstGeom>
        </p:spPr>
      </p:pic>
      <p:cxnSp>
        <p:nvCxnSpPr>
          <p:cNvPr id="13" name="Straight Connector 12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482600" y="489855"/>
            <a:ext cx="11147071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482600" y="6368138"/>
            <a:ext cx="11147071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" name="Рисунок 2" descr="Изображение выглядит как скот, молочные продукты, крупный рогатый скот, сарай&#10;&#10;Автоматически созданное описание">
            <a:extLst>
              <a:ext uri="{FF2B5EF4-FFF2-40B4-BE49-F238E27FC236}">
                <a16:creationId xmlns:a16="http://schemas.microsoft.com/office/drawing/2014/main" id="{E078D0B5-67E3-C23C-7A95-34C348B696F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9705" r="5921"/>
          <a:stretch/>
        </p:blipFill>
        <p:spPr>
          <a:xfrm>
            <a:off x="709074" y="2775251"/>
            <a:ext cx="5143454" cy="3429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B857B63-8E6B-2E86-CBE0-6F1970A316B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" y="548202"/>
            <a:ext cx="1420628" cy="606952"/>
          </a:xfrm>
          <a:prstGeom prst="rect">
            <a:avLst/>
          </a:prstGeom>
        </p:spPr>
      </p:pic>
      <p:pic>
        <p:nvPicPr>
          <p:cNvPr id="18" name="Рисунок 17" descr="Изображение выглядит как корова, скот, крупный рогатый скот, Молочная корова&#10;&#10;Автоматически созданное описание">
            <a:extLst>
              <a:ext uri="{FF2B5EF4-FFF2-40B4-BE49-F238E27FC236}">
                <a16:creationId xmlns:a16="http://schemas.microsoft.com/office/drawing/2014/main" id="{30BA2544-7484-4CC1-1ED5-E39F7BD4FF0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65044" y="2775251"/>
            <a:ext cx="5143454" cy="3428969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F99FC81E-1780-6536-6591-6749043FF0DB}"/>
              </a:ext>
            </a:extLst>
          </p:cNvPr>
          <p:cNvSpPr txBox="1"/>
          <p:nvPr/>
        </p:nvSpPr>
        <p:spPr>
          <a:xfrm>
            <a:off x="400970" y="1503537"/>
            <a:ext cx="693549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Jost" pitchFamily="2" charset="-52"/>
                <a:ea typeface="Jost" pitchFamily="2" charset="-52"/>
              </a:rPr>
              <a:t>МОЛОДНЯК - БУДУЩЕЕ ЛЮБОГО ПРЕДПРИЯТИЯ!</a:t>
            </a:r>
            <a:endParaRPr lang="en-US" sz="2400" b="1" i="0" dirty="0">
              <a:solidFill>
                <a:schemeClr val="bg1"/>
              </a:solidFill>
              <a:effectLst/>
              <a:latin typeface="Jost" pitchFamily="2" charset="-52"/>
              <a:ea typeface="Jost" pitchFamily="2" charset="-5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84D81DA-F69D-D578-444A-B22A185126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E077A92-E297-71DB-C1DA-044D750C259E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-1"/>
            <a:ext cx="1219200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5B36BC2-C772-D3E4-47E6-AB0D30AC2FDA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2ACE3A7-7C47-BF74-A003-0AB6D22BEF6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0000"/>
          </a:blip>
          <a:srcRect t="24982" r="-1" b="-1"/>
          <a:stretch>
            <a:fillRect/>
          </a:stretch>
        </p:blipFill>
        <p:spPr>
          <a:xfrm>
            <a:off x="0" y="0"/>
            <a:ext cx="12188932" cy="7181376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E51D9D3-12A2-7754-95D9-8629C774E04E}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482600" y="489855"/>
            <a:ext cx="11147071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DEC7474-730E-EB8C-3B6C-0870E4122753}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482600" y="6368138"/>
            <a:ext cx="11147071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A9F1C1D-999F-AB94-4C06-9B2971BEB6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" y="548202"/>
            <a:ext cx="1420628" cy="606952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5A8CC7F2-80D5-AEF2-EBF0-33E4462944E0}"/>
              </a:ext>
            </a:extLst>
          </p:cNvPr>
          <p:cNvSpPr txBox="1"/>
          <p:nvPr/>
        </p:nvSpPr>
        <p:spPr>
          <a:xfrm>
            <a:off x="740703" y="5712892"/>
            <a:ext cx="25214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i="0" dirty="0">
                <a:solidFill>
                  <a:schemeClr val="bg1"/>
                </a:solidFill>
                <a:effectLst/>
                <a:latin typeface="Jost" pitchFamily="2" charset="-52"/>
                <a:ea typeface="Jost" pitchFamily="2" charset="-52"/>
              </a:rPr>
              <a:t>Фолликулярная</a:t>
            </a:r>
            <a:r>
              <a:rPr lang="ru-RU" b="1" dirty="0">
                <a:solidFill>
                  <a:schemeClr val="bg1"/>
                </a:solidFill>
                <a:latin typeface="Jost" pitchFamily="2" charset="-52"/>
                <a:ea typeface="Jost" pitchFamily="2" charset="-52"/>
              </a:rPr>
              <a:t> киста</a:t>
            </a:r>
            <a:endParaRPr lang="en-US" b="1" i="0" dirty="0">
              <a:solidFill>
                <a:schemeClr val="bg1"/>
              </a:solidFill>
              <a:effectLst/>
              <a:latin typeface="Jost" pitchFamily="2" charset="-52"/>
              <a:ea typeface="Jost" pitchFamily="2" charset="-52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CC5AFE-7ADF-2A70-C439-DDB36E67FFE1}"/>
              </a:ext>
            </a:extLst>
          </p:cNvPr>
          <p:cNvSpPr txBox="1"/>
          <p:nvPr/>
        </p:nvSpPr>
        <p:spPr>
          <a:xfrm>
            <a:off x="4507836" y="5712486"/>
            <a:ext cx="286877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i="0" dirty="0">
                <a:solidFill>
                  <a:schemeClr val="bg1"/>
                </a:solidFill>
                <a:effectLst/>
                <a:latin typeface="Jost" pitchFamily="2" charset="-52"/>
                <a:ea typeface="Jost" pitchFamily="2" charset="-52"/>
              </a:rPr>
              <a:t>Лютеиновая киста</a:t>
            </a:r>
            <a:endParaRPr lang="en-US" b="1" i="0" dirty="0">
              <a:solidFill>
                <a:schemeClr val="bg1"/>
              </a:solidFill>
              <a:effectLst/>
              <a:latin typeface="Jost" pitchFamily="2" charset="-52"/>
              <a:ea typeface="Jost" pitchFamily="2" charset="-52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EE18EB-7107-A721-C5E5-A0346EA9B1C2}"/>
              </a:ext>
            </a:extLst>
          </p:cNvPr>
          <p:cNvSpPr txBox="1"/>
          <p:nvPr/>
        </p:nvSpPr>
        <p:spPr>
          <a:xfrm>
            <a:off x="8733703" y="5709033"/>
            <a:ext cx="25214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i="0" dirty="0">
                <a:solidFill>
                  <a:schemeClr val="bg1"/>
                </a:solidFill>
                <a:effectLst/>
                <a:latin typeface="Jost" pitchFamily="2" charset="-52"/>
                <a:ea typeface="Jost" pitchFamily="2" charset="-52"/>
              </a:rPr>
              <a:t>Хронические метриты</a:t>
            </a:r>
            <a:endParaRPr lang="en-US" b="1" i="0" dirty="0">
              <a:solidFill>
                <a:schemeClr val="bg1"/>
              </a:solidFill>
              <a:effectLst/>
              <a:latin typeface="Jost" pitchFamily="2" charset="-52"/>
              <a:ea typeface="Jost" pitchFamily="2" charset="-52"/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D52783A1-0F3D-78F5-7E87-8DB82054EBE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4" t="5863" r="6647" b="15575"/>
          <a:stretch/>
        </p:blipFill>
        <p:spPr bwMode="auto">
          <a:xfrm>
            <a:off x="8052700" y="1406941"/>
            <a:ext cx="3576971" cy="4295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BECD2470-8296-C207-6619-B3A940DCFE8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0" t="5891" r="7685" b="15504"/>
          <a:stretch/>
        </p:blipFill>
        <p:spPr bwMode="auto">
          <a:xfrm>
            <a:off x="310850" y="1406942"/>
            <a:ext cx="3536891" cy="4290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A97FE46-8C95-C667-D7AE-852E780C3BFC}"/>
              </a:ext>
            </a:extLst>
          </p:cNvPr>
          <p:cNvSpPr txBox="1"/>
          <p:nvPr/>
        </p:nvSpPr>
        <p:spPr>
          <a:xfrm>
            <a:off x="-287079" y="188196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KZ" dirty="0"/>
          </a:p>
        </p:txBody>
      </p:sp>
      <p:pic>
        <p:nvPicPr>
          <p:cNvPr id="3078" name="Picture 6">
            <a:extLst>
              <a:ext uri="{FF2B5EF4-FFF2-40B4-BE49-F238E27FC236}">
                <a16:creationId xmlns:a16="http://schemas.microsoft.com/office/drawing/2014/main" id="{A2A9E8B0-369C-F897-2665-F5060D4A5E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9" t="6291" r="7899" b="16754"/>
          <a:stretch/>
        </p:blipFill>
        <p:spPr bwMode="auto">
          <a:xfrm>
            <a:off x="4158591" y="1432053"/>
            <a:ext cx="3576971" cy="4276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8147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AD8BC8-D80F-6912-4328-4AEE64D4A8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40E1585-1CC8-95A5-14A4-914007B9165C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-1"/>
            <a:ext cx="1219200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5C4F2EA-6567-C6AE-39C1-D64A1B0DCB13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A869446-5731-D9E7-63FE-CA94C276D4AD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0000"/>
          </a:blip>
          <a:srcRect t="24982" r="-1" b="-1"/>
          <a:stretch>
            <a:fillRect/>
          </a:stretch>
        </p:blipFill>
        <p:spPr>
          <a:xfrm>
            <a:off x="0" y="0"/>
            <a:ext cx="12188932" cy="7181376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71F4CDE-A5B3-86E8-E36A-36BD9C811C38}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482600" y="489855"/>
            <a:ext cx="11147071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8572A96-2A43-6158-9075-88ABB32B9CB3}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482600" y="6368138"/>
            <a:ext cx="11147071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F95C07B-249F-1EE7-E9B6-32405EE149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" y="548202"/>
            <a:ext cx="1420628" cy="606952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063D7D0-FAFE-ACE6-68F3-33E43898733F}"/>
              </a:ext>
            </a:extLst>
          </p:cNvPr>
          <p:cNvSpPr txBox="1"/>
          <p:nvPr/>
        </p:nvSpPr>
        <p:spPr>
          <a:xfrm>
            <a:off x="482600" y="2730834"/>
            <a:ext cx="25214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i="0" dirty="0">
                <a:solidFill>
                  <a:schemeClr val="bg1"/>
                </a:solidFill>
                <a:effectLst/>
                <a:latin typeface="Jost" pitchFamily="2" charset="-52"/>
                <a:ea typeface="Jost" pitchFamily="2" charset="-52"/>
              </a:rPr>
              <a:t>Заболевания ЖКТ</a:t>
            </a:r>
            <a:endParaRPr lang="en-US" b="1" i="0" dirty="0">
              <a:solidFill>
                <a:schemeClr val="bg1"/>
              </a:solidFill>
              <a:effectLst/>
              <a:latin typeface="Jost" pitchFamily="2" charset="-52"/>
              <a:ea typeface="Jost" pitchFamily="2" charset="-52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0BCC741-7CD8-7FB5-BB6C-3E011F1306CE}"/>
              </a:ext>
            </a:extLst>
          </p:cNvPr>
          <p:cNvSpPr txBox="1"/>
          <p:nvPr/>
        </p:nvSpPr>
        <p:spPr>
          <a:xfrm>
            <a:off x="771197" y="4770601"/>
            <a:ext cx="286877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i="0" dirty="0">
                <a:solidFill>
                  <a:schemeClr val="bg1"/>
                </a:solidFill>
                <a:effectLst/>
                <a:latin typeface="Jost" pitchFamily="2" charset="-52"/>
                <a:ea typeface="Jost" pitchFamily="2" charset="-52"/>
              </a:rPr>
              <a:t>Заболевания дыхательной системы</a:t>
            </a:r>
            <a:endParaRPr lang="en-US" b="1" i="0" dirty="0">
              <a:solidFill>
                <a:schemeClr val="bg1"/>
              </a:solidFill>
              <a:effectLst/>
              <a:latin typeface="Jost" pitchFamily="2" charset="-52"/>
              <a:ea typeface="Jost" pitchFamily="2" charset="-52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C69DD02-F075-A69D-49F3-F8C247828DA2}"/>
              </a:ext>
            </a:extLst>
          </p:cNvPr>
          <p:cNvSpPr txBox="1"/>
          <p:nvPr/>
        </p:nvSpPr>
        <p:spPr>
          <a:xfrm>
            <a:off x="-287079" y="188196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KZ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0A7F416-B535-015A-F328-C939EF808C0C}"/>
              </a:ext>
            </a:extLst>
          </p:cNvPr>
          <p:cNvSpPr txBox="1"/>
          <p:nvPr/>
        </p:nvSpPr>
        <p:spPr>
          <a:xfrm>
            <a:off x="482600" y="1441068"/>
            <a:ext cx="515265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i="0" dirty="0">
                <a:solidFill>
                  <a:schemeClr val="bg1"/>
                </a:solidFill>
                <a:effectLst/>
                <a:latin typeface="Jost" pitchFamily="2" charset="-52"/>
                <a:ea typeface="Jost" pitchFamily="2" charset="-52"/>
              </a:rPr>
              <a:t>Основные заболевания телят</a:t>
            </a:r>
            <a:endParaRPr lang="en-US" sz="2800" b="1" i="0" dirty="0">
              <a:solidFill>
                <a:schemeClr val="bg1"/>
              </a:solidFill>
              <a:effectLst/>
              <a:latin typeface="Jost" pitchFamily="2" charset="-52"/>
              <a:ea typeface="Jost" pitchFamily="2" charset="-52"/>
            </a:endParaRPr>
          </a:p>
        </p:txBody>
      </p:sp>
      <p:pic>
        <p:nvPicPr>
          <p:cNvPr id="4098" name="Picture 2" descr="Picture background">
            <a:extLst>
              <a:ext uri="{FF2B5EF4-FFF2-40B4-BE49-F238E27FC236}">
                <a16:creationId xmlns:a16="http://schemas.microsoft.com/office/drawing/2014/main" id="{27EE2148-69C7-F4C5-C78B-894BBE3FB88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79"/>
          <a:stretch/>
        </p:blipFill>
        <p:spPr bwMode="auto">
          <a:xfrm>
            <a:off x="3730256" y="2066629"/>
            <a:ext cx="3893288" cy="2661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Picture background">
            <a:extLst>
              <a:ext uri="{FF2B5EF4-FFF2-40B4-BE49-F238E27FC236}">
                <a16:creationId xmlns:a16="http://schemas.microsoft.com/office/drawing/2014/main" id="{78BA3EA5-46DE-95C6-E7C9-50F6A8DA64C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00" t="1786" r="809" b="51570"/>
          <a:stretch/>
        </p:blipFill>
        <p:spPr bwMode="auto">
          <a:xfrm>
            <a:off x="6928451" y="3562963"/>
            <a:ext cx="3893268" cy="2661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4614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E10353-008D-ABFE-7D6D-E598523ACE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3B39D07-D6CA-22E8-9B20-B03CBC9712BC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-1"/>
            <a:ext cx="1219200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FAE2E8A-50E9-48BC-000C-ADF4F3B527C0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50B6F8-A655-5816-26D6-0ADF3619572D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40000"/>
          </a:blip>
          <a:srcRect t="24982" r="-1" b="-1"/>
          <a:stretch>
            <a:fillRect/>
          </a:stretch>
        </p:blipFill>
        <p:spPr>
          <a:xfrm>
            <a:off x="0" y="-1"/>
            <a:ext cx="12188932" cy="7181376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56A5086-016A-28C6-BED6-CD4DF4F8AE65}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482600" y="489855"/>
            <a:ext cx="11147071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D982421-1E0E-4C1D-6982-10EBE73E3006}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482600" y="6368138"/>
            <a:ext cx="11147071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DEEACEA-9CA7-96E4-3BD5-0E2F090EC43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" y="548202"/>
            <a:ext cx="1420628" cy="60695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475FCF1-BE3A-189A-0DF1-1E83D6BE54DA}"/>
              </a:ext>
            </a:extLst>
          </p:cNvPr>
          <p:cNvSpPr txBox="1"/>
          <p:nvPr/>
        </p:nvSpPr>
        <p:spPr>
          <a:xfrm>
            <a:off x="1795298" y="5906740"/>
            <a:ext cx="33138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i="0" dirty="0">
                <a:solidFill>
                  <a:schemeClr val="bg1"/>
                </a:solidFill>
                <a:effectLst/>
                <a:latin typeface="Jost" pitchFamily="2" charset="-52"/>
                <a:ea typeface="Jost" pitchFamily="2" charset="-52"/>
              </a:rPr>
              <a:t>Плевропневмония у телёнка</a:t>
            </a:r>
            <a:endParaRPr lang="en-US" b="1" i="0" dirty="0">
              <a:solidFill>
                <a:schemeClr val="bg1"/>
              </a:solidFill>
              <a:effectLst/>
              <a:latin typeface="Jost" pitchFamily="2" charset="-52"/>
              <a:ea typeface="Jost" pitchFamily="2" charset="-52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3C37083-9FDD-8898-DAF1-48D627896E0F}"/>
              </a:ext>
            </a:extLst>
          </p:cNvPr>
          <p:cNvSpPr txBox="1"/>
          <p:nvPr/>
        </p:nvSpPr>
        <p:spPr>
          <a:xfrm>
            <a:off x="-287079" y="188196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KZ" dirty="0"/>
          </a:p>
        </p:txBody>
      </p:sp>
      <p:pic>
        <p:nvPicPr>
          <p:cNvPr id="3" name="WhatsApp Video 2024-11-04 at 17.18.18">
            <a:hlinkClick r:id="" action="ppaction://media"/>
            <a:extLst>
              <a:ext uri="{FF2B5EF4-FFF2-40B4-BE49-F238E27FC236}">
                <a16:creationId xmlns:a16="http://schemas.microsoft.com/office/drawing/2014/main" id="{961B51F2-7EEC-5A4C-4FD7-2B55BB38965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83318" y="1155154"/>
            <a:ext cx="4446150" cy="4742561"/>
          </a:xfrm>
          <a:prstGeom prst="rect">
            <a:avLst/>
          </a:prstGeom>
        </p:spPr>
      </p:pic>
      <p:pic>
        <p:nvPicPr>
          <p:cNvPr id="6" name="WhatsApp Video 2024-11-04 at 23.54.22">
            <a:hlinkClick r:id="" action="ppaction://media"/>
            <a:extLst>
              <a:ext uri="{FF2B5EF4-FFF2-40B4-BE49-F238E27FC236}">
                <a16:creationId xmlns:a16="http://schemas.microsoft.com/office/drawing/2014/main" id="{47A13783-DA63-15B8-94B5-36A3DEA1D75E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302607" y="617246"/>
            <a:ext cx="2894805" cy="50659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076D5DE-515C-9AA3-D316-6DB02AD242C7}"/>
              </a:ext>
            </a:extLst>
          </p:cNvPr>
          <p:cNvSpPr txBox="1"/>
          <p:nvPr/>
        </p:nvSpPr>
        <p:spPr>
          <a:xfrm>
            <a:off x="7082809" y="5687786"/>
            <a:ext cx="36516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i="0" dirty="0">
                <a:solidFill>
                  <a:schemeClr val="bg1"/>
                </a:solidFill>
                <a:effectLst/>
                <a:latin typeface="Jost" pitchFamily="2" charset="-52"/>
                <a:ea typeface="Jost" pitchFamily="2" charset="-52"/>
              </a:rPr>
              <a:t>Травматический </a:t>
            </a:r>
            <a:r>
              <a:rPr lang="ru-RU" b="1" i="0" dirty="0" err="1">
                <a:solidFill>
                  <a:schemeClr val="bg1"/>
                </a:solidFill>
                <a:effectLst/>
                <a:latin typeface="Jost" pitchFamily="2" charset="-52"/>
                <a:ea typeface="Jost" pitchFamily="2" charset="-52"/>
              </a:rPr>
              <a:t>ретуколоперикардит</a:t>
            </a:r>
            <a:endParaRPr lang="en-US" b="1" i="0" dirty="0">
              <a:solidFill>
                <a:schemeClr val="bg1"/>
              </a:solidFill>
              <a:effectLst/>
              <a:latin typeface="Jost" pitchFamily="2" charset="-52"/>
              <a:ea typeface="Jost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07575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830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 mute="1">
                <p:cTn id="11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 fullScrn="1"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EA1053-B829-687F-C666-42436681F8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900D4D78-BE92-4401-2817-53A2096E3407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-1"/>
            <a:ext cx="1219200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0A6DF8E-4759-3F9C-8C96-CE458C583986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C59F156-FDCE-02D1-85A5-00A02C124D9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0000"/>
          </a:blip>
          <a:srcRect t="24982" r="-1" b="-1"/>
          <a:stretch>
            <a:fillRect/>
          </a:stretch>
        </p:blipFill>
        <p:spPr>
          <a:xfrm>
            <a:off x="-3068" y="0"/>
            <a:ext cx="12188932" cy="7181376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FC24201-4DF6-DDE6-DB5E-A5553BB88EAC}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482600" y="489855"/>
            <a:ext cx="11147071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1F0656B-7B16-D871-94D3-AD5EAF1F00FC}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482600" y="6368138"/>
            <a:ext cx="11147071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48CEA4F-3337-CDCA-52E4-8B0EFCE796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" y="548202"/>
            <a:ext cx="1420628" cy="60695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68DC79D-4B1C-2A64-4232-D7A57AB6FF65}"/>
              </a:ext>
            </a:extLst>
          </p:cNvPr>
          <p:cNvSpPr txBox="1"/>
          <p:nvPr/>
        </p:nvSpPr>
        <p:spPr>
          <a:xfrm>
            <a:off x="-287079" y="188196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KZ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040C8E0-51EB-5705-05D8-FDA10943FC5A}"/>
              </a:ext>
            </a:extLst>
          </p:cNvPr>
          <p:cNvSpPr txBox="1"/>
          <p:nvPr/>
        </p:nvSpPr>
        <p:spPr>
          <a:xfrm>
            <a:off x="482600" y="1358743"/>
            <a:ext cx="4567865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b="1" i="0" dirty="0" err="1">
                <a:solidFill>
                  <a:schemeClr val="bg1"/>
                </a:solidFill>
                <a:effectLst/>
                <a:latin typeface="Jost" pitchFamily="2" charset="-52"/>
                <a:ea typeface="Jost" pitchFamily="2" charset="-52"/>
              </a:rPr>
              <a:t>Iscan</a:t>
            </a:r>
            <a:r>
              <a:rPr lang="en-US" sz="2800" b="1" i="0" dirty="0">
                <a:solidFill>
                  <a:schemeClr val="bg1"/>
                </a:solidFill>
                <a:effectLst/>
                <a:latin typeface="Jost" pitchFamily="2" charset="-52"/>
                <a:ea typeface="Jost" pitchFamily="2" charset="-52"/>
              </a:rPr>
              <a:t> – </a:t>
            </a:r>
            <a:r>
              <a:rPr lang="ru-RU" sz="2800" b="1" i="0" dirty="0">
                <a:solidFill>
                  <a:schemeClr val="bg1"/>
                </a:solidFill>
                <a:effectLst/>
                <a:latin typeface="Jost" pitchFamily="2" charset="-52"/>
                <a:ea typeface="Jost" pitchFamily="2" charset="-52"/>
              </a:rPr>
              <a:t>проверенный временем УЗИ </a:t>
            </a:r>
            <a:r>
              <a:rPr lang="ru-RU" sz="2800" b="1" dirty="0">
                <a:solidFill>
                  <a:schemeClr val="bg1"/>
                </a:solidFill>
                <a:latin typeface="Jost" pitchFamily="2" charset="-52"/>
                <a:ea typeface="Jost" pitchFamily="2" charset="-52"/>
              </a:rPr>
              <a:t>-</a:t>
            </a:r>
            <a:r>
              <a:rPr lang="ru-RU" sz="2800" b="1" i="0" dirty="0">
                <a:solidFill>
                  <a:schemeClr val="bg1"/>
                </a:solidFill>
                <a:effectLst/>
                <a:latin typeface="Jost" pitchFamily="2" charset="-52"/>
                <a:ea typeface="Jost" pitchFamily="2" charset="-52"/>
              </a:rPr>
              <a:t>аппарат</a:t>
            </a:r>
            <a:endParaRPr lang="en-US" sz="2800" b="1" i="0" dirty="0">
              <a:solidFill>
                <a:schemeClr val="bg1"/>
              </a:solidFill>
              <a:effectLst/>
              <a:latin typeface="Jost" pitchFamily="2" charset="-52"/>
              <a:ea typeface="Jost" pitchFamily="2" charset="-52"/>
            </a:endParaRPr>
          </a:p>
        </p:txBody>
      </p:sp>
      <p:pic>
        <p:nvPicPr>
          <p:cNvPr id="5122" name="Picture 2" descr=" ">
            <a:extLst>
              <a:ext uri="{FF2B5EF4-FFF2-40B4-BE49-F238E27FC236}">
                <a16:creationId xmlns:a16="http://schemas.microsoft.com/office/drawing/2014/main" id="{1AD9F568-8C3C-9C31-3F74-360F634B9AC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68" t="3101" r="21778" b="7143"/>
          <a:stretch/>
        </p:blipFill>
        <p:spPr bwMode="auto">
          <a:xfrm>
            <a:off x="7061806" y="613254"/>
            <a:ext cx="4488134" cy="5631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20D8A64-FAD7-3D26-BDF9-9DEA8BE0B921}"/>
              </a:ext>
            </a:extLst>
          </p:cNvPr>
          <p:cNvSpPr txBox="1"/>
          <p:nvPr/>
        </p:nvSpPr>
        <p:spPr>
          <a:xfrm>
            <a:off x="482600" y="2936288"/>
            <a:ext cx="5078228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Tx/>
              <a:buChar char="-"/>
            </a:pPr>
            <a:r>
              <a:rPr lang="ru-RU" sz="2000" b="1" i="0" dirty="0">
                <a:solidFill>
                  <a:schemeClr val="bg1"/>
                </a:solidFill>
                <a:effectLst/>
                <a:latin typeface="Jost" pitchFamily="2" charset="-52"/>
                <a:ea typeface="Jost" pitchFamily="2" charset="-52"/>
              </a:rPr>
              <a:t>Высокая четкость картинки;</a:t>
            </a:r>
          </a:p>
          <a:p>
            <a:pPr marL="342900" indent="-342900">
              <a:buFontTx/>
              <a:buChar char="-"/>
            </a:pPr>
            <a:r>
              <a:rPr lang="ru-RU" sz="2000" b="1" i="0" dirty="0">
                <a:solidFill>
                  <a:schemeClr val="bg1"/>
                </a:solidFill>
                <a:effectLst/>
                <a:latin typeface="Jost" pitchFamily="2" charset="-52"/>
                <a:ea typeface="Jost" pitchFamily="2" charset="-52"/>
              </a:rPr>
              <a:t>Крайне водостойкий;</a:t>
            </a:r>
          </a:p>
          <a:p>
            <a:pPr marL="342900" indent="-342900">
              <a:buFontTx/>
              <a:buChar char="-"/>
            </a:pPr>
            <a:r>
              <a:rPr lang="ru-RU" sz="2000" b="1" i="0" dirty="0">
                <a:solidFill>
                  <a:schemeClr val="bg1"/>
                </a:solidFill>
                <a:effectLst/>
                <a:latin typeface="Jost" pitchFamily="2" charset="-52"/>
                <a:ea typeface="Jost" pitchFamily="2" charset="-52"/>
              </a:rPr>
              <a:t>Высокая прочность и износостойкость конструкции;</a:t>
            </a:r>
          </a:p>
          <a:p>
            <a:pPr marL="342900" indent="-342900">
              <a:buFontTx/>
              <a:buChar char="-"/>
            </a:pPr>
            <a:r>
              <a:rPr lang="ru-RU" sz="2000" b="1" dirty="0">
                <a:solidFill>
                  <a:schemeClr val="bg1"/>
                </a:solidFill>
                <a:latin typeface="Jost" pitchFamily="2" charset="-52"/>
                <a:ea typeface="Jost" pitchFamily="2" charset="-52"/>
              </a:rPr>
              <a:t>Длительный гарантийный срок – 2года;</a:t>
            </a:r>
          </a:p>
          <a:p>
            <a:pPr marL="342900" indent="-342900">
              <a:buFontTx/>
              <a:buChar char="-"/>
            </a:pPr>
            <a:r>
              <a:rPr lang="ru-RU" sz="2000" b="1" i="0" dirty="0">
                <a:solidFill>
                  <a:schemeClr val="bg1"/>
                </a:solidFill>
                <a:effectLst/>
                <a:latin typeface="Jost" pitchFamily="2" charset="-52"/>
                <a:ea typeface="Jost" pitchFamily="2" charset="-52"/>
              </a:rPr>
              <a:t>Наличие сервисного центра по обслуживанию и ремонту;</a:t>
            </a:r>
            <a:endParaRPr lang="en-US" sz="2000" b="1" i="0" dirty="0">
              <a:solidFill>
                <a:schemeClr val="bg1"/>
              </a:solidFill>
              <a:effectLst/>
              <a:latin typeface="Jost" pitchFamily="2" charset="-52"/>
              <a:ea typeface="Jost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1576541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9639F4-E7B4-431F-D90B-4333D3401B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2E12D6E-FB11-341C-EC60-184B01375684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-1"/>
            <a:ext cx="1219200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A1EC74F-E34E-A641-4CF4-396F54C0E8FA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9C957F0-6378-7A43-D0E4-9F028BFF5F8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0000"/>
          </a:blip>
          <a:srcRect t="24982" r="-1" b="-1"/>
          <a:stretch>
            <a:fillRect/>
          </a:stretch>
        </p:blipFill>
        <p:spPr>
          <a:xfrm>
            <a:off x="-3068" y="0"/>
            <a:ext cx="12188932" cy="7181376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B2337EE-8830-B9DF-5246-D36ADB20D479}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482600" y="489855"/>
            <a:ext cx="11147071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F9F617D-BB1B-3971-6FFC-54C45F2AB011}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482600" y="6368138"/>
            <a:ext cx="11147071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FA47581-1927-C165-215E-987BAD9B9C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" y="548202"/>
            <a:ext cx="1420628" cy="60695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A453F33-122E-4D81-6186-431C415AC1CE}"/>
              </a:ext>
            </a:extLst>
          </p:cNvPr>
          <p:cNvSpPr txBox="1"/>
          <p:nvPr/>
        </p:nvSpPr>
        <p:spPr>
          <a:xfrm>
            <a:off x="482600" y="1358743"/>
            <a:ext cx="4980651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b="1" i="0" dirty="0" err="1">
                <a:solidFill>
                  <a:schemeClr val="bg1"/>
                </a:solidFill>
                <a:effectLst/>
                <a:latin typeface="Jost" pitchFamily="2" charset="-52"/>
                <a:ea typeface="Jost" pitchFamily="2" charset="-52"/>
              </a:rPr>
              <a:t>Iscan</a:t>
            </a:r>
            <a:r>
              <a:rPr lang="en-US" sz="4000" b="1" i="0" dirty="0">
                <a:solidFill>
                  <a:schemeClr val="bg1"/>
                </a:solidFill>
                <a:effectLst/>
                <a:latin typeface="Jost" pitchFamily="2" charset="-52"/>
                <a:ea typeface="Jost" pitchFamily="2" charset="-52"/>
              </a:rPr>
              <a:t> mini</a:t>
            </a:r>
            <a:r>
              <a:rPr lang="en-US" sz="2800" b="1" i="0" dirty="0">
                <a:solidFill>
                  <a:schemeClr val="bg1"/>
                </a:solidFill>
                <a:effectLst/>
                <a:latin typeface="Jost" pitchFamily="2" charset="-52"/>
                <a:ea typeface="Jost" pitchFamily="2" charset="-52"/>
              </a:rPr>
              <a:t> – </a:t>
            </a:r>
            <a:r>
              <a:rPr lang="ru-RU" sz="2800" b="1" i="0" dirty="0">
                <a:solidFill>
                  <a:schemeClr val="bg1"/>
                </a:solidFill>
                <a:effectLst/>
                <a:latin typeface="Jost" pitchFamily="2" charset="-52"/>
                <a:ea typeface="Jost" pitchFamily="2" charset="-52"/>
              </a:rPr>
              <a:t>сверхлёгкий аппарат УЗИ</a:t>
            </a:r>
            <a:endParaRPr lang="en-US" sz="2800" b="1" i="0" dirty="0">
              <a:solidFill>
                <a:schemeClr val="bg1"/>
              </a:solidFill>
              <a:effectLst/>
              <a:latin typeface="Jost" pitchFamily="2" charset="-52"/>
              <a:ea typeface="Jost" pitchFamily="2" charset="-52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5675A7B-3995-46DA-4964-095711E7D9C4}"/>
              </a:ext>
            </a:extLst>
          </p:cNvPr>
          <p:cNvSpPr txBox="1"/>
          <p:nvPr/>
        </p:nvSpPr>
        <p:spPr>
          <a:xfrm>
            <a:off x="482600" y="2622089"/>
            <a:ext cx="5078228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Tx/>
              <a:buChar char="-"/>
            </a:pPr>
            <a:r>
              <a:rPr lang="ru-RU" sz="2000" b="1" i="0" dirty="0">
                <a:solidFill>
                  <a:schemeClr val="bg1"/>
                </a:solidFill>
                <a:effectLst/>
                <a:latin typeface="Jost" pitchFamily="2" charset="-52"/>
                <a:ea typeface="Jost" pitchFamily="2" charset="-52"/>
              </a:rPr>
              <a:t>Высокая четкость картинки;</a:t>
            </a:r>
          </a:p>
          <a:p>
            <a:pPr marL="342900" indent="-342900">
              <a:buFontTx/>
              <a:buChar char="-"/>
            </a:pPr>
            <a:r>
              <a:rPr lang="ru-RU" sz="2000" b="1" i="0" dirty="0">
                <a:solidFill>
                  <a:schemeClr val="bg1"/>
                </a:solidFill>
                <a:effectLst/>
                <a:latin typeface="Jost" pitchFamily="2" charset="-52"/>
                <a:ea typeface="Jost" pitchFamily="2" charset="-52"/>
              </a:rPr>
              <a:t>Очень маленький вес – 1кг;</a:t>
            </a:r>
          </a:p>
          <a:p>
            <a:pPr marL="342900" indent="-342900">
              <a:buFontTx/>
              <a:buChar char="-"/>
            </a:pPr>
            <a:r>
              <a:rPr lang="ru-RU" sz="2000" b="1" i="0" dirty="0">
                <a:solidFill>
                  <a:schemeClr val="bg1"/>
                </a:solidFill>
                <a:effectLst/>
                <a:latin typeface="Jost" pitchFamily="2" charset="-52"/>
                <a:ea typeface="Jost" pitchFamily="2" charset="-52"/>
              </a:rPr>
              <a:t>Автоматическое определение главного фолликула;</a:t>
            </a:r>
          </a:p>
          <a:p>
            <a:pPr marL="342900" indent="-342900">
              <a:buFontTx/>
              <a:buChar char="-"/>
            </a:pPr>
            <a:r>
              <a:rPr lang="ru-RU" sz="2000" b="1" dirty="0">
                <a:solidFill>
                  <a:schemeClr val="bg1"/>
                </a:solidFill>
                <a:latin typeface="Jost" pitchFamily="2" charset="-52"/>
                <a:ea typeface="Jost" pitchFamily="2" charset="-52"/>
              </a:rPr>
              <a:t>Передача сигнала по </a:t>
            </a:r>
            <a:r>
              <a:rPr lang="en-US" sz="2000" b="1" dirty="0" err="1">
                <a:solidFill>
                  <a:schemeClr val="bg1"/>
                </a:solidFill>
                <a:latin typeface="Jost" pitchFamily="2" charset="-52"/>
                <a:ea typeface="Jost" pitchFamily="2" charset="-52"/>
              </a:rPr>
              <a:t>Wifi</a:t>
            </a:r>
            <a:r>
              <a:rPr lang="ru-RU" sz="2000" b="1" dirty="0">
                <a:solidFill>
                  <a:schemeClr val="bg1"/>
                </a:solidFill>
                <a:latin typeface="Jost" pitchFamily="2" charset="-52"/>
                <a:ea typeface="Jost" pitchFamily="2" charset="-52"/>
              </a:rPr>
              <a:t>;</a:t>
            </a:r>
            <a:endParaRPr lang="ru-RU" sz="2000" b="1" i="0" dirty="0">
              <a:solidFill>
                <a:schemeClr val="bg1"/>
              </a:solidFill>
              <a:effectLst/>
              <a:latin typeface="Jost" pitchFamily="2" charset="-52"/>
              <a:ea typeface="Jost" pitchFamily="2" charset="-52"/>
            </a:endParaRPr>
          </a:p>
          <a:p>
            <a:pPr marL="342900" indent="-342900">
              <a:buFontTx/>
              <a:buChar char="-"/>
            </a:pPr>
            <a:r>
              <a:rPr lang="ru-RU" sz="2000" b="1" dirty="0">
                <a:solidFill>
                  <a:schemeClr val="bg1"/>
                </a:solidFill>
                <a:latin typeface="Jost" pitchFamily="2" charset="-52"/>
                <a:ea typeface="Jost" pitchFamily="2" charset="-52"/>
              </a:rPr>
              <a:t>Крайне высокая автономность работы – не менее 12 часов на одном заряде;</a:t>
            </a:r>
          </a:p>
          <a:p>
            <a:pPr marL="342900" indent="-342900">
              <a:buFontTx/>
              <a:buChar char="-"/>
            </a:pPr>
            <a:r>
              <a:rPr lang="ru-RU" sz="2000" b="1" dirty="0">
                <a:solidFill>
                  <a:schemeClr val="bg1"/>
                </a:solidFill>
                <a:latin typeface="Jost" pitchFamily="2" charset="-52"/>
                <a:ea typeface="Jost" pitchFamily="2" charset="-52"/>
              </a:rPr>
              <a:t>Возможность подзарядки от прикуривателя в автомобиле;</a:t>
            </a:r>
            <a:endParaRPr lang="ru-RU" sz="2000" b="1" i="0" dirty="0">
              <a:solidFill>
                <a:schemeClr val="bg1"/>
              </a:solidFill>
              <a:effectLst/>
              <a:latin typeface="Jost" pitchFamily="2" charset="-52"/>
              <a:ea typeface="Jost" pitchFamily="2" charset="-52"/>
            </a:endParaRPr>
          </a:p>
          <a:p>
            <a:pPr marL="342900" indent="-342900">
              <a:buFontTx/>
              <a:buChar char="-"/>
            </a:pPr>
            <a:r>
              <a:rPr lang="ru-RU" sz="2000" b="1" dirty="0">
                <a:solidFill>
                  <a:schemeClr val="bg1"/>
                </a:solidFill>
                <a:latin typeface="Jost" pitchFamily="2" charset="-52"/>
                <a:ea typeface="Jost" pitchFamily="2" charset="-52"/>
              </a:rPr>
              <a:t>Длительный гарантийный срок – 2года;</a:t>
            </a:r>
          </a:p>
          <a:p>
            <a:pPr marL="342900" indent="-342900">
              <a:buFontTx/>
              <a:buChar char="-"/>
            </a:pPr>
            <a:r>
              <a:rPr lang="ru-RU" sz="2000" b="1" i="0" dirty="0">
                <a:solidFill>
                  <a:schemeClr val="bg1"/>
                </a:solidFill>
                <a:effectLst/>
                <a:latin typeface="Jost" pitchFamily="2" charset="-52"/>
                <a:ea typeface="Jost" pitchFamily="2" charset="-52"/>
              </a:rPr>
              <a:t>Наличие сервисного центра по обслуживанию и ремонту;</a:t>
            </a:r>
            <a:endParaRPr lang="en-US" sz="2000" b="1" i="0" dirty="0">
              <a:solidFill>
                <a:schemeClr val="bg1"/>
              </a:solidFill>
              <a:effectLst/>
              <a:latin typeface="Jost" pitchFamily="2" charset="-52"/>
              <a:ea typeface="Jost" pitchFamily="2" charset="-52"/>
            </a:endParaRPr>
          </a:p>
        </p:txBody>
      </p:sp>
      <p:pic>
        <p:nvPicPr>
          <p:cNvPr id="6146" name="Picture 2" descr="Dramiński iscan мини-ультрасонограф для ветеринарии">
            <a:extLst>
              <a:ext uri="{FF2B5EF4-FFF2-40B4-BE49-F238E27FC236}">
                <a16:creationId xmlns:a16="http://schemas.microsoft.com/office/drawing/2014/main" id="{8794F6E3-616A-06CB-7E68-D06936F8EB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6" t="7141" r="6588" b="8524"/>
          <a:stretch/>
        </p:blipFill>
        <p:spPr bwMode="auto">
          <a:xfrm>
            <a:off x="5713365" y="1193648"/>
            <a:ext cx="6124807" cy="4598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17499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2D66DD-5F05-CF2C-E47A-0A0FF95653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1072C50-78CB-5F43-C2D6-69176205E776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-1"/>
            <a:ext cx="1219200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A97333-0D9F-8F2B-1874-FE16C7E08DA6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2A961EE-FAD9-26F8-1C40-37ECDF5762B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0000"/>
          </a:blip>
          <a:srcRect t="24982" r="-1" b="-1"/>
          <a:stretch>
            <a:fillRect/>
          </a:stretch>
        </p:blipFill>
        <p:spPr>
          <a:xfrm>
            <a:off x="-3068" y="0"/>
            <a:ext cx="12188932" cy="7181376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B01D52D-39E5-27B3-2152-2A141BA98141}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482600" y="489855"/>
            <a:ext cx="11147071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F66682E-1330-F042-6EFA-BAE0CA90D60F}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482600" y="6368138"/>
            <a:ext cx="11147071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3A38AAB-AC4A-AE64-B215-EF863B34AB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" y="548202"/>
            <a:ext cx="1420628" cy="60695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83D40F3-6633-E975-82E6-DC1FABB60A82}"/>
              </a:ext>
            </a:extLst>
          </p:cNvPr>
          <p:cNvSpPr txBox="1"/>
          <p:nvPr/>
        </p:nvSpPr>
        <p:spPr>
          <a:xfrm>
            <a:off x="482600" y="1358743"/>
            <a:ext cx="520057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b="1" i="0" dirty="0" err="1">
                <a:solidFill>
                  <a:schemeClr val="bg1"/>
                </a:solidFill>
                <a:effectLst/>
                <a:latin typeface="Jost" pitchFamily="2" charset="-52"/>
                <a:ea typeface="Jost" pitchFamily="2" charset="-52"/>
              </a:rPr>
              <a:t>SonoFarm</a:t>
            </a:r>
            <a:r>
              <a:rPr lang="en-US" sz="4000" b="1" i="0" dirty="0">
                <a:solidFill>
                  <a:schemeClr val="bg1"/>
                </a:solidFill>
                <a:effectLst/>
                <a:latin typeface="Jost" pitchFamily="2" charset="-52"/>
                <a:ea typeface="Jost" pitchFamily="2" charset="-52"/>
              </a:rPr>
              <a:t> mini</a:t>
            </a:r>
            <a:r>
              <a:rPr lang="en-US" sz="2800" b="1" i="0" dirty="0">
                <a:solidFill>
                  <a:schemeClr val="bg1"/>
                </a:solidFill>
                <a:effectLst/>
                <a:latin typeface="Jost" pitchFamily="2" charset="-52"/>
                <a:ea typeface="Jost" pitchFamily="2" charset="-52"/>
              </a:rPr>
              <a:t> – </a:t>
            </a:r>
            <a:r>
              <a:rPr lang="ru-RU" sz="2800" b="1" i="0" dirty="0">
                <a:solidFill>
                  <a:schemeClr val="bg1"/>
                </a:solidFill>
                <a:effectLst/>
                <a:latin typeface="Jost" pitchFamily="2" charset="-52"/>
                <a:ea typeface="Jost" pitchFamily="2" charset="-52"/>
              </a:rPr>
              <a:t>многофункциональный УЗИ-аппарат</a:t>
            </a:r>
            <a:endParaRPr lang="en-US" sz="2800" b="1" i="0" dirty="0">
              <a:solidFill>
                <a:schemeClr val="bg1"/>
              </a:solidFill>
              <a:effectLst/>
              <a:latin typeface="Jost" pitchFamily="2" charset="-52"/>
              <a:ea typeface="Jost" pitchFamily="2" charset="-52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6A4E979-553D-A292-B2AF-35C1C9B2D6A4}"/>
              </a:ext>
            </a:extLst>
          </p:cNvPr>
          <p:cNvSpPr txBox="1"/>
          <p:nvPr/>
        </p:nvSpPr>
        <p:spPr>
          <a:xfrm>
            <a:off x="482600" y="3009839"/>
            <a:ext cx="5078228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Tx/>
              <a:buChar char="-"/>
            </a:pPr>
            <a:r>
              <a:rPr lang="ru-RU" sz="2000" b="1" i="0" dirty="0">
                <a:solidFill>
                  <a:schemeClr val="bg1"/>
                </a:solidFill>
                <a:effectLst/>
                <a:latin typeface="Jost" pitchFamily="2" charset="-52"/>
                <a:ea typeface="Jost" pitchFamily="2" charset="-52"/>
              </a:rPr>
              <a:t>Высокая четкость картинки;</a:t>
            </a:r>
          </a:p>
          <a:p>
            <a:pPr marL="342900" indent="-342900">
              <a:buFontTx/>
              <a:buChar char="-"/>
            </a:pPr>
            <a:r>
              <a:rPr lang="ru-RU" sz="2000" b="1" dirty="0">
                <a:solidFill>
                  <a:schemeClr val="bg1"/>
                </a:solidFill>
                <a:latin typeface="Jost" pitchFamily="2" charset="-52"/>
                <a:ea typeface="Jost" pitchFamily="2" charset="-52"/>
              </a:rPr>
              <a:t>Возможность подключения разных зондов, в том числе для мелких сельскохозяйственных животных;</a:t>
            </a:r>
            <a:endParaRPr lang="ru-RU" sz="2000" b="1" i="0" dirty="0">
              <a:solidFill>
                <a:schemeClr val="bg1"/>
              </a:solidFill>
              <a:effectLst/>
              <a:latin typeface="Jost" pitchFamily="2" charset="-52"/>
              <a:ea typeface="Jost" pitchFamily="2" charset="-52"/>
            </a:endParaRPr>
          </a:p>
          <a:p>
            <a:pPr marL="342900" indent="-342900">
              <a:buFontTx/>
              <a:buChar char="-"/>
            </a:pPr>
            <a:r>
              <a:rPr lang="ru-RU" sz="2000" b="1" i="0" dirty="0">
                <a:solidFill>
                  <a:schemeClr val="bg1"/>
                </a:solidFill>
                <a:effectLst/>
                <a:latin typeface="Jost" pitchFamily="2" charset="-52"/>
                <a:ea typeface="Jost" pitchFamily="2" charset="-52"/>
              </a:rPr>
              <a:t>Низкий вес – всего 1,5 кг;</a:t>
            </a:r>
          </a:p>
          <a:p>
            <a:pPr marL="342900" indent="-342900">
              <a:buFontTx/>
              <a:buChar char="-"/>
            </a:pPr>
            <a:r>
              <a:rPr lang="ru-RU" sz="2000" b="1" dirty="0">
                <a:solidFill>
                  <a:schemeClr val="bg1"/>
                </a:solidFill>
                <a:latin typeface="Jost" pitchFamily="2" charset="-52"/>
                <a:ea typeface="Jost" pitchFamily="2" charset="-52"/>
              </a:rPr>
              <a:t>Длительная автономность работы – не менее 6 часов на одном заряде;</a:t>
            </a:r>
          </a:p>
          <a:p>
            <a:pPr marL="342900" indent="-342900">
              <a:buFontTx/>
              <a:buChar char="-"/>
            </a:pPr>
            <a:r>
              <a:rPr lang="ru-RU" sz="2000" b="1" dirty="0">
                <a:solidFill>
                  <a:schemeClr val="bg1"/>
                </a:solidFill>
                <a:latin typeface="Jost" pitchFamily="2" charset="-52"/>
                <a:ea typeface="Jost" pitchFamily="2" charset="-52"/>
              </a:rPr>
              <a:t>Длительный гарантийный срок – 2года;</a:t>
            </a:r>
          </a:p>
          <a:p>
            <a:pPr marL="342900" indent="-342900">
              <a:buFontTx/>
              <a:buChar char="-"/>
            </a:pPr>
            <a:r>
              <a:rPr lang="ru-RU" sz="2000" b="1" i="0" dirty="0">
                <a:solidFill>
                  <a:schemeClr val="bg1"/>
                </a:solidFill>
                <a:effectLst/>
                <a:latin typeface="Jost" pitchFamily="2" charset="-52"/>
                <a:ea typeface="Jost" pitchFamily="2" charset="-52"/>
              </a:rPr>
              <a:t>Наличие сервисного центра по обслуживанию и ремонту;</a:t>
            </a:r>
            <a:endParaRPr lang="en-US" sz="2000" b="1" i="0" dirty="0">
              <a:solidFill>
                <a:schemeClr val="bg1"/>
              </a:solidFill>
              <a:effectLst/>
              <a:latin typeface="Jost" pitchFamily="2" charset="-52"/>
              <a:ea typeface="Jost" pitchFamily="2" charset="-52"/>
            </a:endParaRPr>
          </a:p>
        </p:txBody>
      </p:sp>
      <p:pic>
        <p:nvPicPr>
          <p:cNvPr id="7170" name="Picture 2" descr="Самое главное, лучшее УЗИ на польском рынке, ультразвуковое исследование, работающее в стационаре, в цикле замков, сканер для профессионалов">
            <a:extLst>
              <a:ext uri="{FF2B5EF4-FFF2-40B4-BE49-F238E27FC236}">
                <a16:creationId xmlns:a16="http://schemas.microsoft.com/office/drawing/2014/main" id="{AB71BB74-9FCF-E615-F7B3-23FC6D1631E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6" t="3713" r="4389" b="5316"/>
          <a:stretch/>
        </p:blipFill>
        <p:spPr bwMode="auto">
          <a:xfrm>
            <a:off x="5806955" y="1298623"/>
            <a:ext cx="6137634" cy="4488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6251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FB4A8F-681C-7214-57AA-BB7C2BD7F2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04066E6-FB1A-591E-7919-94CE0D63CB0A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-1"/>
            <a:ext cx="1219200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584E66E-AD06-C3EB-33A4-E637A83171AD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F5B74FF-2C40-5FAE-6697-F41F6A8D3FB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0000"/>
          </a:blip>
          <a:srcRect t="24982" r="-1" b="-1"/>
          <a:stretch>
            <a:fillRect/>
          </a:stretch>
        </p:blipFill>
        <p:spPr>
          <a:xfrm>
            <a:off x="-3068" y="0"/>
            <a:ext cx="12188932" cy="7181376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E08B0B1-BFBB-3E36-7E43-AF51753043BF}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482600" y="489855"/>
            <a:ext cx="11147071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610CDC8-550C-937B-6BAE-66205660FC6F}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482600" y="6368138"/>
            <a:ext cx="11147071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F3DF1F6-A0A4-5445-15B6-CB4C969A8A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" y="548202"/>
            <a:ext cx="1420628" cy="60695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382CEC1-794E-23CD-D3BE-B42AA175C6DA}"/>
              </a:ext>
            </a:extLst>
          </p:cNvPr>
          <p:cNvSpPr txBox="1"/>
          <p:nvPr/>
        </p:nvSpPr>
        <p:spPr>
          <a:xfrm>
            <a:off x="476463" y="1135938"/>
            <a:ext cx="5200570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b="1" i="0" dirty="0">
                <a:solidFill>
                  <a:schemeClr val="bg1"/>
                </a:solidFill>
                <a:effectLst/>
                <a:latin typeface="Jost" pitchFamily="2" charset="-52"/>
                <a:ea typeface="Jost" pitchFamily="2" charset="-52"/>
              </a:rPr>
              <a:t>Blue</a:t>
            </a:r>
            <a:r>
              <a:rPr lang="en-US" sz="2800" b="1" i="0" dirty="0">
                <a:solidFill>
                  <a:schemeClr val="bg1"/>
                </a:solidFill>
                <a:effectLst/>
                <a:latin typeface="Jost" pitchFamily="2" charset="-52"/>
                <a:ea typeface="Jost" pitchFamily="2" charset="-52"/>
              </a:rPr>
              <a:t>– </a:t>
            </a:r>
            <a:r>
              <a:rPr lang="ru-RU" sz="2800" b="1" i="0" dirty="0">
                <a:solidFill>
                  <a:schemeClr val="bg1"/>
                </a:solidFill>
                <a:effectLst/>
                <a:latin typeface="Jost" pitchFamily="2" charset="-52"/>
                <a:ea typeface="Jost" pitchFamily="2" charset="-52"/>
              </a:rPr>
              <a:t>самый технологичный УЗИ-аппарат</a:t>
            </a:r>
            <a:endParaRPr lang="en-US" sz="2800" b="1" i="0" dirty="0">
              <a:solidFill>
                <a:schemeClr val="bg1"/>
              </a:solidFill>
              <a:effectLst/>
              <a:latin typeface="Jost" pitchFamily="2" charset="-52"/>
              <a:ea typeface="Jost" pitchFamily="2" charset="-52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B0D7017-A3A6-9AE2-467B-21E2C8076E37}"/>
              </a:ext>
            </a:extLst>
          </p:cNvPr>
          <p:cNvSpPr txBox="1"/>
          <p:nvPr/>
        </p:nvSpPr>
        <p:spPr>
          <a:xfrm>
            <a:off x="476463" y="2216370"/>
            <a:ext cx="5906625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Tx/>
              <a:buChar char="-"/>
            </a:pPr>
            <a:r>
              <a:rPr lang="ru-RU" sz="2000" b="1" i="0" dirty="0">
                <a:solidFill>
                  <a:schemeClr val="bg1"/>
                </a:solidFill>
                <a:effectLst/>
                <a:latin typeface="Jost" pitchFamily="2" charset="-52"/>
                <a:ea typeface="Jost" pitchFamily="2" charset="-52"/>
              </a:rPr>
              <a:t>Высокая четкость картинки;</a:t>
            </a:r>
          </a:p>
          <a:p>
            <a:pPr marL="342900" indent="-342900">
              <a:buFontTx/>
              <a:buChar char="-"/>
            </a:pPr>
            <a:r>
              <a:rPr lang="ru-RU" sz="2000" b="1" dirty="0" err="1">
                <a:solidFill>
                  <a:schemeClr val="bg1"/>
                </a:solidFill>
                <a:latin typeface="Jost" pitchFamily="2" charset="-52"/>
                <a:ea typeface="Jost" pitchFamily="2" charset="-52"/>
              </a:rPr>
              <a:t>Подстраиваемость</a:t>
            </a:r>
            <a:r>
              <a:rPr lang="ru-RU" sz="2000" b="1" dirty="0">
                <a:solidFill>
                  <a:schemeClr val="bg1"/>
                </a:solidFill>
                <a:latin typeface="Jost" pitchFamily="2" charset="-52"/>
                <a:ea typeface="Jost" pitchFamily="2" charset="-52"/>
              </a:rPr>
              <a:t> под исследуемый вид животного;</a:t>
            </a:r>
          </a:p>
          <a:p>
            <a:pPr marL="342900" indent="-342900">
              <a:buFontTx/>
              <a:buChar char="-"/>
            </a:pPr>
            <a:r>
              <a:rPr lang="ru-RU" sz="2000" b="1" i="0" dirty="0">
                <a:solidFill>
                  <a:schemeClr val="bg1"/>
                </a:solidFill>
                <a:effectLst/>
                <a:latin typeface="Jost" pitchFamily="2" charset="-52"/>
                <a:ea typeface="Jost" pitchFamily="2" charset="-52"/>
              </a:rPr>
              <a:t>Наличие 3х режимов Д</a:t>
            </a:r>
            <a:r>
              <a:rPr lang="ru-RU" sz="2000" b="1" dirty="0">
                <a:solidFill>
                  <a:schemeClr val="bg1"/>
                </a:solidFill>
                <a:latin typeface="Jost" pitchFamily="2" charset="-52"/>
                <a:ea typeface="Jost" pitchFamily="2" charset="-52"/>
              </a:rPr>
              <a:t>оплера;</a:t>
            </a:r>
          </a:p>
          <a:p>
            <a:pPr marL="342900" indent="-342900">
              <a:buFontTx/>
              <a:buChar char="-"/>
            </a:pPr>
            <a:r>
              <a:rPr lang="ru-RU" sz="2000" b="1" i="0" dirty="0">
                <a:solidFill>
                  <a:schemeClr val="bg1"/>
                </a:solidFill>
                <a:effectLst/>
                <a:latin typeface="Jost" pitchFamily="2" charset="-52"/>
                <a:ea typeface="Jost" pitchFamily="2" charset="-52"/>
              </a:rPr>
              <a:t>Передача сигнала по </a:t>
            </a:r>
            <a:r>
              <a:rPr lang="en-US" sz="2000" b="1" i="0" dirty="0" err="1">
                <a:solidFill>
                  <a:schemeClr val="bg1"/>
                </a:solidFill>
                <a:effectLst/>
                <a:latin typeface="Jost" pitchFamily="2" charset="-52"/>
                <a:ea typeface="Jost" pitchFamily="2" charset="-52"/>
              </a:rPr>
              <a:t>Wifi</a:t>
            </a:r>
            <a:r>
              <a:rPr lang="en-US" sz="2000" b="1" i="0" dirty="0">
                <a:solidFill>
                  <a:schemeClr val="bg1"/>
                </a:solidFill>
                <a:effectLst/>
                <a:latin typeface="Jost" pitchFamily="2" charset="-52"/>
                <a:ea typeface="Jost" pitchFamily="2" charset="-52"/>
              </a:rPr>
              <a:t> </a:t>
            </a:r>
            <a:r>
              <a:rPr lang="ru-RU" sz="2000" b="1" i="0" dirty="0">
                <a:solidFill>
                  <a:schemeClr val="bg1"/>
                </a:solidFill>
                <a:effectLst/>
                <a:latin typeface="Jost" pitchFamily="2" charset="-52"/>
                <a:ea typeface="Jost" pitchFamily="2" charset="-52"/>
              </a:rPr>
              <a:t>на параллельный экран любого устройства;</a:t>
            </a:r>
          </a:p>
          <a:p>
            <a:pPr marL="342900" indent="-342900">
              <a:buFontTx/>
              <a:buChar char="-"/>
            </a:pPr>
            <a:r>
              <a:rPr lang="ru-RU" sz="2000" b="1" dirty="0">
                <a:solidFill>
                  <a:schemeClr val="bg1"/>
                </a:solidFill>
                <a:latin typeface="Jost" pitchFamily="2" charset="-52"/>
                <a:ea typeface="Jost" pitchFamily="2" charset="-52"/>
              </a:rPr>
              <a:t>Возможность подключения разных зондов, в том числе для мелких сельскохозяйственных животных;</a:t>
            </a:r>
          </a:p>
          <a:p>
            <a:pPr marL="342900" indent="-342900">
              <a:buFontTx/>
              <a:buChar char="-"/>
            </a:pPr>
            <a:r>
              <a:rPr lang="ru-RU" sz="2000" b="1" i="0" dirty="0">
                <a:solidFill>
                  <a:schemeClr val="bg1"/>
                </a:solidFill>
                <a:effectLst/>
                <a:latin typeface="Jost" pitchFamily="2" charset="-52"/>
                <a:ea typeface="Jost" pitchFamily="2" charset="-52"/>
              </a:rPr>
              <a:t>Большой дисплей;</a:t>
            </a:r>
          </a:p>
          <a:p>
            <a:pPr marL="342900" indent="-342900">
              <a:buFontTx/>
              <a:buChar char="-"/>
            </a:pPr>
            <a:r>
              <a:rPr lang="ru-RU" sz="2000" b="1" dirty="0">
                <a:solidFill>
                  <a:schemeClr val="bg1"/>
                </a:solidFill>
                <a:latin typeface="Jost" pitchFamily="2" charset="-52"/>
                <a:ea typeface="Jost" pitchFamily="2" charset="-52"/>
              </a:rPr>
              <a:t>Длительный гарантийный срок – 2года;</a:t>
            </a:r>
          </a:p>
          <a:p>
            <a:pPr marL="342900" indent="-342900">
              <a:buFontTx/>
              <a:buChar char="-"/>
            </a:pPr>
            <a:r>
              <a:rPr lang="ru-RU" sz="2000" b="1" i="0" dirty="0">
                <a:solidFill>
                  <a:schemeClr val="bg1"/>
                </a:solidFill>
                <a:effectLst/>
                <a:latin typeface="Jost" pitchFamily="2" charset="-52"/>
                <a:ea typeface="Jost" pitchFamily="2" charset="-52"/>
              </a:rPr>
              <a:t>Наличие сервисного центра по обслуживанию и ремонту;</a:t>
            </a:r>
            <a:endParaRPr lang="en-US" sz="2000" b="1" i="0" dirty="0">
              <a:solidFill>
                <a:schemeClr val="bg1"/>
              </a:solidFill>
              <a:effectLst/>
              <a:latin typeface="Jost" pitchFamily="2" charset="-52"/>
              <a:ea typeface="Jost" pitchFamily="2" charset="-52"/>
            </a:endParaRPr>
          </a:p>
        </p:txBody>
      </p:sp>
      <p:pic>
        <p:nvPicPr>
          <p:cNvPr id="8194" name="Picture 2" descr="Новочесны-Пшеносны Ультрасонограф Ветеринарийный">
            <a:extLst>
              <a:ext uri="{FF2B5EF4-FFF2-40B4-BE49-F238E27FC236}">
                <a16:creationId xmlns:a16="http://schemas.microsoft.com/office/drawing/2014/main" id="{10E88DC8-A662-7965-26D0-1BD3DEAE913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72" t="1181" r="12822" b="4642"/>
          <a:stretch/>
        </p:blipFill>
        <p:spPr bwMode="auto">
          <a:xfrm>
            <a:off x="6514968" y="783054"/>
            <a:ext cx="5424657" cy="529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1824526"/>
      </p:ext>
    </p:extLst>
  </p:cSld>
  <p:clrMapOvr>
    <a:masterClrMapping/>
  </p:clrMapOvr>
</p:sld>
</file>

<file path=ppt/theme/theme1.xml><?xml version="1.0" encoding="utf-8"?>
<a:theme xmlns:a="http://schemas.openxmlformats.org/drawingml/2006/main" name="LevelVTI">
  <a:themeElements>
    <a:clrScheme name="AnalogousFromLightSeedRightStep">
      <a:dk1>
        <a:srgbClr val="000000"/>
      </a:dk1>
      <a:lt1>
        <a:srgbClr val="FFFFFF"/>
      </a:lt1>
      <a:dk2>
        <a:srgbClr val="243141"/>
      </a:dk2>
      <a:lt2>
        <a:srgbClr val="E2E3E8"/>
      </a:lt2>
      <a:accent1>
        <a:srgbClr val="AAA180"/>
      </a:accent1>
      <a:accent2>
        <a:srgbClr val="9CA671"/>
      </a:accent2>
      <a:accent3>
        <a:srgbClr val="8FA880"/>
      </a:accent3>
      <a:accent4>
        <a:srgbClr val="76AD78"/>
      </a:accent4>
      <a:accent5>
        <a:srgbClr val="81AB94"/>
      </a:accent5>
      <a:accent6>
        <a:srgbClr val="74AAA2"/>
      </a:accent6>
      <a:hlink>
        <a:srgbClr val="6978AE"/>
      </a:hlink>
      <a:folHlink>
        <a:srgbClr val="7F7F7F"/>
      </a:folHlink>
    </a:clrScheme>
    <a:fontScheme name="Seaford">
      <a:majorFont>
        <a:latin typeface="Seaford"/>
        <a:ea typeface=""/>
        <a:cs typeface=""/>
      </a:majorFont>
      <a:minorFont>
        <a:latin typeface="Seafor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510</TotalTime>
  <Words>273</Words>
  <Application>Microsoft Macintosh PowerPoint</Application>
  <PresentationFormat>Широкоэкранный</PresentationFormat>
  <Paragraphs>58</Paragraphs>
  <Slides>11</Slides>
  <Notes>10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Aptos</vt:lpstr>
      <vt:lpstr>Arial</vt:lpstr>
      <vt:lpstr>Jost</vt:lpstr>
      <vt:lpstr>Seaford</vt:lpstr>
      <vt:lpstr>LevelVTI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Ольга Кузьменко</dc:creator>
  <cp:lastModifiedBy>Ольга Кузьменко</cp:lastModifiedBy>
  <cp:revision>11</cp:revision>
  <dcterms:created xsi:type="dcterms:W3CDTF">2024-08-21T16:53:53Z</dcterms:created>
  <dcterms:modified xsi:type="dcterms:W3CDTF">2024-11-05T18:12:08Z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1033-5.7.3.8096</vt:lpwstr>
  </property>
</Properties>
</file>