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1" r:id="rId4"/>
    <p:sldId id="27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12192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364"/>
    <a:srgbClr val="67A18E"/>
    <a:srgbClr val="588E7C"/>
    <a:srgbClr val="568C7A"/>
    <a:srgbClr val="97BFB2"/>
    <a:srgbClr val="366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/>
    <p:restoredTop sz="81690" autoAdjust="0"/>
  </p:normalViewPr>
  <p:slideViewPr>
    <p:cSldViewPr>
      <p:cViewPr varScale="1">
        <p:scale>
          <a:sx n="69" d="100"/>
          <a:sy n="69" d="100"/>
        </p:scale>
        <p:origin x="394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11T14:56:00.002" idx="1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11T14:56:00.002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#1">
  <dgm:title val=""/>
  <dgm:desc val=""/>
  <dgm:catLst>
    <dgm:cat type="accent6" pri="11400"/>
  </dgm:catLst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EAD243-FB4A-4418-B706-F527EB0C948A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6_4#1" csCatId="accent6" phldr="1"/>
      <dgm:spPr/>
      <dgm:t>
        <a:bodyPr/>
        <a:lstStyle/>
        <a:p>
          <a:endParaRPr lang="ru-RU"/>
        </a:p>
      </dgm:t>
    </dgm:pt>
    <dgm:pt modelId="{8DD8395C-3E46-4BA9-B6AC-8E821BBDABFC}">
      <dgm:prSet phldrT="[Текст]"/>
      <dgm:spPr>
        <a:solidFill>
          <a:srgbClr val="477364"/>
        </a:solidFill>
      </dgm:spPr>
      <dgm:t>
        <a:bodyPr/>
        <a:lstStyle/>
        <a:p>
          <a:r>
            <a:rPr lang="ru-RU"/>
            <a:t>Образец, готовый к анализу</a:t>
          </a:r>
          <a:endParaRPr/>
        </a:p>
      </dgm:t>
    </dgm:pt>
    <dgm:pt modelId="{1D2D9B55-08C9-4015-9E8A-E6EC66F3B20A}" type="parTrans" cxnId="{F9C6AD93-0B4E-460C-B1F5-A6BC68FC472A}">
      <dgm:prSet/>
      <dgm:spPr/>
      <dgm:t>
        <a:bodyPr/>
        <a:lstStyle/>
        <a:p>
          <a:endParaRPr lang="ru-RU"/>
        </a:p>
      </dgm:t>
    </dgm:pt>
    <dgm:pt modelId="{5AEBE2C5-8FB3-46F9-9651-036F6EF9D66E}" type="sibTrans" cxnId="{F9C6AD93-0B4E-460C-B1F5-A6BC68FC472A}">
      <dgm:prSet/>
      <dgm:spPr/>
      <dgm:t>
        <a:bodyPr/>
        <a:lstStyle/>
        <a:p>
          <a:endParaRPr lang="ru-RU"/>
        </a:p>
      </dgm:t>
    </dgm:pt>
    <dgm:pt modelId="{4DD9ECCB-CA44-4812-967C-43066566683E}">
      <dgm:prSet phldrT="[Текст]"/>
      <dgm:spPr>
        <a:solidFill>
          <a:srgbClr val="568C7A"/>
        </a:solidFill>
      </dgm:spPr>
      <dgm:t>
        <a:bodyPr/>
        <a:lstStyle/>
        <a:p>
          <a:r>
            <a:rPr lang="en-US"/>
            <a:t>GC/LC + QQQ</a:t>
          </a:r>
          <a:endParaRPr lang="ru-RU"/>
        </a:p>
      </dgm:t>
    </dgm:pt>
    <dgm:pt modelId="{B03A5478-649C-48B7-B271-6192942F1465}" type="parTrans" cxnId="{03B5A9EB-2820-4B38-BEC5-9F18D4DE0AFC}">
      <dgm:prSet/>
      <dgm:spPr/>
      <dgm:t>
        <a:bodyPr/>
        <a:lstStyle/>
        <a:p>
          <a:endParaRPr lang="ru-RU"/>
        </a:p>
      </dgm:t>
    </dgm:pt>
    <dgm:pt modelId="{954DC72F-D265-4AA8-A724-F000C8D4B4CC}" type="sibTrans" cxnId="{03B5A9EB-2820-4B38-BEC5-9F18D4DE0AFC}">
      <dgm:prSet/>
      <dgm:spPr/>
      <dgm:t>
        <a:bodyPr/>
        <a:lstStyle/>
        <a:p>
          <a:endParaRPr lang="ru-RU"/>
        </a:p>
      </dgm:t>
    </dgm:pt>
    <dgm:pt modelId="{28D0024A-C385-439D-90D5-CE7416A36D55}">
      <dgm:prSet phldrT="[Текст]"/>
      <dgm:spPr>
        <a:solidFill>
          <a:srgbClr val="67A18E"/>
        </a:solidFill>
      </dgm:spPr>
      <dgm:t>
        <a:bodyPr/>
        <a:lstStyle/>
        <a:p>
          <a:r>
            <a:rPr lang="ru-RU"/>
            <a:t>Целевой скрининг</a:t>
          </a:r>
          <a:endParaRPr/>
        </a:p>
      </dgm:t>
    </dgm:pt>
    <dgm:pt modelId="{36C0E165-3A7A-4167-9B4B-3C6F0ED5443B}" type="parTrans" cxnId="{6E677936-0F66-413E-87D3-C45DCDE1AFAD}">
      <dgm:prSet/>
      <dgm:spPr/>
      <dgm:t>
        <a:bodyPr/>
        <a:lstStyle/>
        <a:p>
          <a:endParaRPr lang="ru-RU"/>
        </a:p>
      </dgm:t>
    </dgm:pt>
    <dgm:pt modelId="{DC92E58D-6160-47D7-AFED-1CBCF8B19DEE}" type="sibTrans" cxnId="{6E677936-0F66-413E-87D3-C45DCDE1AFAD}">
      <dgm:prSet/>
      <dgm:spPr/>
      <dgm:t>
        <a:bodyPr/>
        <a:lstStyle/>
        <a:p>
          <a:endParaRPr lang="ru-RU"/>
        </a:p>
      </dgm:t>
    </dgm:pt>
    <dgm:pt modelId="{6629277E-79DD-4076-A4AD-512B8766F32A}">
      <dgm:prSet phldrT="[Текст]"/>
      <dgm:spPr>
        <a:solidFill>
          <a:srgbClr val="588E7C">
            <a:alpha val="85882"/>
          </a:srgbClr>
        </a:solidFill>
      </dgm:spPr>
      <dgm:t>
        <a:bodyPr/>
        <a:lstStyle/>
        <a:p>
          <a:r>
            <a:rPr lang="en-US"/>
            <a:t>LC + QTrap</a:t>
          </a:r>
          <a:r>
            <a:rPr lang="ru-RU"/>
            <a:t>/</a:t>
          </a:r>
          <a:r>
            <a:rPr lang="en-US" i="1"/>
            <a:t>QTOF</a:t>
          </a:r>
          <a:endParaRPr lang="ru-RU" i="1"/>
        </a:p>
      </dgm:t>
    </dgm:pt>
    <dgm:pt modelId="{858336F9-C529-4CD7-BD56-BDA2D11FB381}" type="sibTrans" cxnId="{AF6A6D58-4D2D-463A-A529-379524EAF378}">
      <dgm:prSet/>
      <dgm:spPr/>
      <dgm:t>
        <a:bodyPr/>
        <a:lstStyle/>
        <a:p>
          <a:endParaRPr lang="ru-RU"/>
        </a:p>
      </dgm:t>
    </dgm:pt>
    <dgm:pt modelId="{7A3E2C60-3B1B-4D3D-9226-BE285C56ECA8}" type="parTrans" cxnId="{AF6A6D58-4D2D-463A-A529-379524EAF378}">
      <dgm:prSet/>
      <dgm:spPr/>
      <dgm:t>
        <a:bodyPr/>
        <a:lstStyle/>
        <a:p>
          <a:endParaRPr lang="ru-RU"/>
        </a:p>
      </dgm:t>
    </dgm:pt>
    <dgm:pt modelId="{DBC220DE-1498-419A-866C-59EF6A8387A3}">
      <dgm:prSet phldrT="[Текст]"/>
      <dgm:spPr>
        <a:solidFill>
          <a:srgbClr val="97BFB2"/>
        </a:solidFill>
      </dgm:spPr>
      <dgm:t>
        <a:bodyPr/>
        <a:lstStyle/>
        <a:p>
          <a:r>
            <a:rPr lang="ru-RU" i="1" dirty="0"/>
            <a:t>Расширенный скрининг</a:t>
          </a:r>
          <a:endParaRPr dirty="0"/>
        </a:p>
      </dgm:t>
    </dgm:pt>
    <dgm:pt modelId="{6BCCA105-A651-46EC-99D1-2CF31C273CEB}" type="parTrans" cxnId="{E596033A-D318-496C-8528-A666D7D267A6}">
      <dgm:prSet/>
      <dgm:spPr/>
      <dgm:t>
        <a:bodyPr/>
        <a:lstStyle/>
        <a:p>
          <a:endParaRPr lang="ru-RU"/>
        </a:p>
      </dgm:t>
    </dgm:pt>
    <dgm:pt modelId="{4C81A58C-3F0F-4F3B-A8E7-862F95EDBB7A}" type="sibTrans" cxnId="{E596033A-D318-496C-8528-A666D7D267A6}">
      <dgm:prSet/>
      <dgm:spPr/>
      <dgm:t>
        <a:bodyPr/>
        <a:lstStyle/>
        <a:p>
          <a:endParaRPr lang="ru-RU"/>
        </a:p>
      </dgm:t>
    </dgm:pt>
    <dgm:pt modelId="{F2755C91-C869-4EC0-B4C7-1F06FF46699C}" type="pres">
      <dgm:prSet presAssocID="{C6EAD243-FB4A-4418-B706-F527EB0C948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541837D-D17C-49E8-A6F8-E71129B869D1}" type="pres">
      <dgm:prSet presAssocID="{8DD8395C-3E46-4BA9-B6AC-8E821BBDABFC}" presName="root1" presStyleCnt="0"/>
      <dgm:spPr/>
    </dgm:pt>
    <dgm:pt modelId="{DDE3FCD3-7D26-40C9-94DD-0AE2B3AB70FD}" type="pres">
      <dgm:prSet presAssocID="{8DD8395C-3E46-4BA9-B6AC-8E821BBDABFC}" presName="LevelOneTextNode" presStyleLbl="node0" presStyleIdx="0" presStyleCnt="1" custLinFactNeighborX="-95" custLinFactNeighborY="-19178">
        <dgm:presLayoutVars>
          <dgm:chPref val="3"/>
        </dgm:presLayoutVars>
      </dgm:prSet>
      <dgm:spPr/>
    </dgm:pt>
    <dgm:pt modelId="{FDB0FA8F-E817-4347-8ECB-84FB1AF3F1A9}" type="pres">
      <dgm:prSet presAssocID="{8DD8395C-3E46-4BA9-B6AC-8E821BBDABFC}" presName="level2hierChild" presStyleCnt="0"/>
      <dgm:spPr/>
    </dgm:pt>
    <dgm:pt modelId="{ACDC2501-3B1F-49A5-9999-85135998D953}" type="pres">
      <dgm:prSet presAssocID="{B03A5478-649C-48B7-B271-6192942F1465}" presName="conn2-1" presStyleLbl="parChTrans1D2" presStyleIdx="0" presStyleCnt="2"/>
      <dgm:spPr/>
    </dgm:pt>
    <dgm:pt modelId="{3CD3A128-B020-4261-A6F6-D955D08691F8}" type="pres">
      <dgm:prSet presAssocID="{B03A5478-649C-48B7-B271-6192942F1465}" presName="connTx" presStyleLbl="parChTrans1D2" presStyleIdx="0" presStyleCnt="2"/>
      <dgm:spPr/>
    </dgm:pt>
    <dgm:pt modelId="{DA86FC95-1094-4D64-B372-6C07B62E9B39}" type="pres">
      <dgm:prSet presAssocID="{4DD9ECCB-CA44-4812-967C-43066566683E}" presName="root2" presStyleCnt="0"/>
      <dgm:spPr/>
    </dgm:pt>
    <dgm:pt modelId="{A8B03C32-638C-4FF4-B004-D031836DA881}" type="pres">
      <dgm:prSet presAssocID="{4DD9ECCB-CA44-4812-967C-43066566683E}" presName="LevelTwoTextNode" presStyleLbl="node2" presStyleIdx="0" presStyleCnt="2" custLinFactNeighborX="-17656" custLinFactNeighborY="-42500">
        <dgm:presLayoutVars>
          <dgm:chPref val="3"/>
        </dgm:presLayoutVars>
      </dgm:prSet>
      <dgm:spPr/>
    </dgm:pt>
    <dgm:pt modelId="{0D1B6A89-A3E9-4903-BE32-41C1AB7EC56C}" type="pres">
      <dgm:prSet presAssocID="{4DD9ECCB-CA44-4812-967C-43066566683E}" presName="level3hierChild" presStyleCnt="0"/>
      <dgm:spPr/>
    </dgm:pt>
    <dgm:pt modelId="{01C6DE05-32B6-43B5-BF68-25E21F1E778C}" type="pres">
      <dgm:prSet presAssocID="{36C0E165-3A7A-4167-9B4B-3C6F0ED5443B}" presName="conn2-1" presStyleLbl="parChTrans1D3" presStyleIdx="0" presStyleCnt="2"/>
      <dgm:spPr/>
    </dgm:pt>
    <dgm:pt modelId="{21CCC26E-71FE-4E45-A38D-370C9D35C16C}" type="pres">
      <dgm:prSet presAssocID="{36C0E165-3A7A-4167-9B4B-3C6F0ED5443B}" presName="connTx" presStyleLbl="parChTrans1D3" presStyleIdx="0" presStyleCnt="2"/>
      <dgm:spPr/>
    </dgm:pt>
    <dgm:pt modelId="{BC702437-AB0E-4321-BBB8-F9C197CBBD0C}" type="pres">
      <dgm:prSet presAssocID="{28D0024A-C385-439D-90D5-CE7416A36D55}" presName="root2" presStyleCnt="0"/>
      <dgm:spPr/>
    </dgm:pt>
    <dgm:pt modelId="{A5327D43-C9F2-4338-BDC1-F2326FF553CB}" type="pres">
      <dgm:prSet presAssocID="{28D0024A-C385-439D-90D5-CE7416A36D55}" presName="LevelTwoTextNode" presStyleLbl="node3" presStyleIdx="0" presStyleCnt="2" custLinFactNeighborX="-36325" custLinFactNeighborY="-41709">
        <dgm:presLayoutVars>
          <dgm:chPref val="3"/>
        </dgm:presLayoutVars>
      </dgm:prSet>
      <dgm:spPr/>
    </dgm:pt>
    <dgm:pt modelId="{4FD838E2-6474-4DA6-8D29-DAE5B4156E3E}" type="pres">
      <dgm:prSet presAssocID="{28D0024A-C385-439D-90D5-CE7416A36D55}" presName="level3hierChild" presStyleCnt="0"/>
      <dgm:spPr/>
    </dgm:pt>
    <dgm:pt modelId="{E6283E73-CD27-45EB-9C26-A8BC14CDA5C2}" type="pres">
      <dgm:prSet presAssocID="{7A3E2C60-3B1B-4D3D-9226-BE285C56ECA8}" presName="conn2-1" presStyleLbl="parChTrans1D2" presStyleIdx="1" presStyleCnt="2"/>
      <dgm:spPr/>
    </dgm:pt>
    <dgm:pt modelId="{BF0ABF8A-2C5B-4E1D-B16D-18B28BAB9CF9}" type="pres">
      <dgm:prSet presAssocID="{7A3E2C60-3B1B-4D3D-9226-BE285C56ECA8}" presName="connTx" presStyleLbl="parChTrans1D2" presStyleIdx="1" presStyleCnt="2"/>
      <dgm:spPr/>
    </dgm:pt>
    <dgm:pt modelId="{3BDA7F55-0845-45B1-97A4-379E73225B29}" type="pres">
      <dgm:prSet presAssocID="{6629277E-79DD-4076-A4AD-512B8766F32A}" presName="root2" presStyleCnt="0"/>
      <dgm:spPr/>
    </dgm:pt>
    <dgm:pt modelId="{EA01AC54-1159-43A5-81BB-32DB05C89F7C}" type="pres">
      <dgm:prSet presAssocID="{6629277E-79DD-4076-A4AD-512B8766F32A}" presName="LevelTwoTextNode" presStyleLbl="node2" presStyleIdx="1" presStyleCnt="2" custLinFactNeighborX="-17656" custLinFactNeighborY="43960">
        <dgm:presLayoutVars>
          <dgm:chPref val="3"/>
        </dgm:presLayoutVars>
      </dgm:prSet>
      <dgm:spPr/>
    </dgm:pt>
    <dgm:pt modelId="{BA6C72FC-E013-487A-9B3B-2A0CB37CEB35}" type="pres">
      <dgm:prSet presAssocID="{6629277E-79DD-4076-A4AD-512B8766F32A}" presName="level3hierChild" presStyleCnt="0"/>
      <dgm:spPr/>
    </dgm:pt>
    <dgm:pt modelId="{FDCD3743-22DA-4956-A08A-103EED59B931}" type="pres">
      <dgm:prSet presAssocID="{6BCCA105-A651-46EC-99D1-2CF31C273CEB}" presName="conn2-1" presStyleLbl="parChTrans1D3" presStyleIdx="1" presStyleCnt="2"/>
      <dgm:spPr/>
    </dgm:pt>
    <dgm:pt modelId="{5101FB39-9842-4059-B266-8E938BD3F759}" type="pres">
      <dgm:prSet presAssocID="{6BCCA105-A651-46EC-99D1-2CF31C273CEB}" presName="connTx" presStyleLbl="parChTrans1D3" presStyleIdx="1" presStyleCnt="2"/>
      <dgm:spPr/>
    </dgm:pt>
    <dgm:pt modelId="{7BFD8697-F957-49F1-83A3-8776A134442C}" type="pres">
      <dgm:prSet presAssocID="{DBC220DE-1498-419A-866C-59EF6A8387A3}" presName="root2" presStyleCnt="0"/>
      <dgm:spPr/>
    </dgm:pt>
    <dgm:pt modelId="{3741B53C-F5D6-4820-B88E-502729AE2FE7}" type="pres">
      <dgm:prSet presAssocID="{DBC220DE-1498-419A-866C-59EF6A8387A3}" presName="LevelTwoTextNode" presStyleLbl="node3" presStyleIdx="1" presStyleCnt="2" custLinFactNeighborX="-36325" custLinFactNeighborY="43960">
        <dgm:presLayoutVars>
          <dgm:chPref val="3"/>
        </dgm:presLayoutVars>
      </dgm:prSet>
      <dgm:spPr/>
    </dgm:pt>
    <dgm:pt modelId="{0553FF0A-DDEF-4F87-ACEA-F2AC9CE3724A}" type="pres">
      <dgm:prSet presAssocID="{DBC220DE-1498-419A-866C-59EF6A8387A3}" presName="level3hierChild" presStyleCnt="0"/>
      <dgm:spPr/>
    </dgm:pt>
  </dgm:ptLst>
  <dgm:cxnLst>
    <dgm:cxn modelId="{BF2C7713-BD0A-4AA6-BF3E-5ED2AFCD43CE}" type="presOf" srcId="{6BCCA105-A651-46EC-99D1-2CF31C273CEB}" destId="{5101FB39-9842-4059-B266-8E938BD3F759}" srcOrd="1" destOrd="0" presId="urn:microsoft.com/office/officeart/2005/8/layout/hierarchy2#1"/>
    <dgm:cxn modelId="{780E5E17-B2FA-435B-B6FF-D44CA1F8DE61}" type="presOf" srcId="{6629277E-79DD-4076-A4AD-512B8766F32A}" destId="{EA01AC54-1159-43A5-81BB-32DB05C89F7C}" srcOrd="0" destOrd="0" presId="urn:microsoft.com/office/officeart/2005/8/layout/hierarchy2#1"/>
    <dgm:cxn modelId="{36083720-1B35-4AE4-B9D8-C306C7CEC297}" type="presOf" srcId="{C6EAD243-FB4A-4418-B706-F527EB0C948A}" destId="{F2755C91-C869-4EC0-B4C7-1F06FF46699C}" srcOrd="0" destOrd="0" presId="urn:microsoft.com/office/officeart/2005/8/layout/hierarchy2#1"/>
    <dgm:cxn modelId="{846DE027-2DFA-4C0B-B36A-5BDABC2B3E29}" type="presOf" srcId="{4DD9ECCB-CA44-4812-967C-43066566683E}" destId="{A8B03C32-638C-4FF4-B004-D031836DA881}" srcOrd="0" destOrd="0" presId="urn:microsoft.com/office/officeart/2005/8/layout/hierarchy2#1"/>
    <dgm:cxn modelId="{6E677936-0F66-413E-87D3-C45DCDE1AFAD}" srcId="{4DD9ECCB-CA44-4812-967C-43066566683E}" destId="{28D0024A-C385-439D-90D5-CE7416A36D55}" srcOrd="0" destOrd="0" parTransId="{36C0E165-3A7A-4167-9B4B-3C6F0ED5443B}" sibTransId="{DC92E58D-6160-47D7-AFED-1CBCF8B19DEE}"/>
    <dgm:cxn modelId="{E596033A-D318-496C-8528-A666D7D267A6}" srcId="{6629277E-79DD-4076-A4AD-512B8766F32A}" destId="{DBC220DE-1498-419A-866C-59EF6A8387A3}" srcOrd="0" destOrd="0" parTransId="{6BCCA105-A651-46EC-99D1-2CF31C273CEB}" sibTransId="{4C81A58C-3F0F-4F3B-A8E7-862F95EDBB7A}"/>
    <dgm:cxn modelId="{3251203D-CB7F-4601-A330-6A3E0791DED8}" type="presOf" srcId="{DBC220DE-1498-419A-866C-59EF6A8387A3}" destId="{3741B53C-F5D6-4820-B88E-502729AE2FE7}" srcOrd="0" destOrd="0" presId="urn:microsoft.com/office/officeart/2005/8/layout/hierarchy2#1"/>
    <dgm:cxn modelId="{6C15F55D-16F8-45E9-BBDD-DA74781E5D76}" type="presOf" srcId="{36C0E165-3A7A-4167-9B4B-3C6F0ED5443B}" destId="{21CCC26E-71FE-4E45-A38D-370C9D35C16C}" srcOrd="1" destOrd="0" presId="urn:microsoft.com/office/officeart/2005/8/layout/hierarchy2#1"/>
    <dgm:cxn modelId="{AF6A6D58-4D2D-463A-A529-379524EAF378}" srcId="{8DD8395C-3E46-4BA9-B6AC-8E821BBDABFC}" destId="{6629277E-79DD-4076-A4AD-512B8766F32A}" srcOrd="1" destOrd="0" parTransId="{7A3E2C60-3B1B-4D3D-9226-BE285C56ECA8}" sibTransId="{858336F9-C529-4CD7-BD56-BDA2D11FB381}"/>
    <dgm:cxn modelId="{974E8E79-0C78-4CDD-92F6-805939733476}" type="presOf" srcId="{B03A5478-649C-48B7-B271-6192942F1465}" destId="{ACDC2501-3B1F-49A5-9999-85135998D953}" srcOrd="0" destOrd="0" presId="urn:microsoft.com/office/officeart/2005/8/layout/hierarchy2#1"/>
    <dgm:cxn modelId="{D7BD285A-6D5D-418C-A702-4264E51C0161}" type="presOf" srcId="{7A3E2C60-3B1B-4D3D-9226-BE285C56ECA8}" destId="{BF0ABF8A-2C5B-4E1D-B16D-18B28BAB9CF9}" srcOrd="1" destOrd="0" presId="urn:microsoft.com/office/officeart/2005/8/layout/hierarchy2#1"/>
    <dgm:cxn modelId="{081FBB7B-82D9-4143-ADFF-22EA28767A53}" type="presOf" srcId="{8DD8395C-3E46-4BA9-B6AC-8E821BBDABFC}" destId="{DDE3FCD3-7D26-40C9-94DD-0AE2B3AB70FD}" srcOrd="0" destOrd="0" presId="urn:microsoft.com/office/officeart/2005/8/layout/hierarchy2#1"/>
    <dgm:cxn modelId="{F9C6AD93-0B4E-460C-B1F5-A6BC68FC472A}" srcId="{C6EAD243-FB4A-4418-B706-F527EB0C948A}" destId="{8DD8395C-3E46-4BA9-B6AC-8E821BBDABFC}" srcOrd="0" destOrd="0" parTransId="{1D2D9B55-08C9-4015-9E8A-E6EC66F3B20A}" sibTransId="{5AEBE2C5-8FB3-46F9-9651-036F6EF9D66E}"/>
    <dgm:cxn modelId="{009BCF97-4D75-441B-8FEE-BC6C42CE6A6C}" type="presOf" srcId="{B03A5478-649C-48B7-B271-6192942F1465}" destId="{3CD3A128-B020-4261-A6F6-D955D08691F8}" srcOrd="1" destOrd="0" presId="urn:microsoft.com/office/officeart/2005/8/layout/hierarchy2#1"/>
    <dgm:cxn modelId="{149993B7-0876-4040-B2CE-B72C9A4B82CB}" type="presOf" srcId="{28D0024A-C385-439D-90D5-CE7416A36D55}" destId="{A5327D43-C9F2-4338-BDC1-F2326FF553CB}" srcOrd="0" destOrd="0" presId="urn:microsoft.com/office/officeart/2005/8/layout/hierarchy2#1"/>
    <dgm:cxn modelId="{0DEBF7B9-62B9-42DC-A6F1-7C531BAF1A19}" type="presOf" srcId="{36C0E165-3A7A-4167-9B4B-3C6F0ED5443B}" destId="{01C6DE05-32B6-43B5-BF68-25E21F1E778C}" srcOrd="0" destOrd="0" presId="urn:microsoft.com/office/officeart/2005/8/layout/hierarchy2#1"/>
    <dgm:cxn modelId="{CF4453DA-9F03-46F0-ABDD-217706FD93EA}" type="presOf" srcId="{6BCCA105-A651-46EC-99D1-2CF31C273CEB}" destId="{FDCD3743-22DA-4956-A08A-103EED59B931}" srcOrd="0" destOrd="0" presId="urn:microsoft.com/office/officeart/2005/8/layout/hierarchy2#1"/>
    <dgm:cxn modelId="{B6AFABE8-660E-4298-BCA7-69D2E61F66CB}" type="presOf" srcId="{7A3E2C60-3B1B-4D3D-9226-BE285C56ECA8}" destId="{E6283E73-CD27-45EB-9C26-A8BC14CDA5C2}" srcOrd="0" destOrd="0" presId="urn:microsoft.com/office/officeart/2005/8/layout/hierarchy2#1"/>
    <dgm:cxn modelId="{03B5A9EB-2820-4B38-BEC5-9F18D4DE0AFC}" srcId="{8DD8395C-3E46-4BA9-B6AC-8E821BBDABFC}" destId="{4DD9ECCB-CA44-4812-967C-43066566683E}" srcOrd="0" destOrd="0" parTransId="{B03A5478-649C-48B7-B271-6192942F1465}" sibTransId="{954DC72F-D265-4AA8-A724-F000C8D4B4CC}"/>
    <dgm:cxn modelId="{EEA2C228-ABFF-4688-8E9C-BD5692D95117}" type="presParOf" srcId="{F2755C91-C869-4EC0-B4C7-1F06FF46699C}" destId="{F541837D-D17C-49E8-A6F8-E71129B869D1}" srcOrd="0" destOrd="0" presId="urn:microsoft.com/office/officeart/2005/8/layout/hierarchy2#1"/>
    <dgm:cxn modelId="{1CE3F901-391E-4B7B-99D3-5E3ABB8B883A}" type="presParOf" srcId="{F541837D-D17C-49E8-A6F8-E71129B869D1}" destId="{DDE3FCD3-7D26-40C9-94DD-0AE2B3AB70FD}" srcOrd="0" destOrd="0" presId="urn:microsoft.com/office/officeart/2005/8/layout/hierarchy2#1"/>
    <dgm:cxn modelId="{3A8606E9-56DA-42AC-9D7A-70101D047CA0}" type="presParOf" srcId="{F541837D-D17C-49E8-A6F8-E71129B869D1}" destId="{FDB0FA8F-E817-4347-8ECB-84FB1AF3F1A9}" srcOrd="1" destOrd="0" presId="urn:microsoft.com/office/officeart/2005/8/layout/hierarchy2#1"/>
    <dgm:cxn modelId="{48707001-B37A-4F81-B878-E92997C12FBC}" type="presParOf" srcId="{FDB0FA8F-E817-4347-8ECB-84FB1AF3F1A9}" destId="{ACDC2501-3B1F-49A5-9999-85135998D953}" srcOrd="0" destOrd="0" presId="urn:microsoft.com/office/officeart/2005/8/layout/hierarchy2#1"/>
    <dgm:cxn modelId="{FD513E07-F660-4DE0-BD18-EC23DDFF0DC2}" type="presParOf" srcId="{ACDC2501-3B1F-49A5-9999-85135998D953}" destId="{3CD3A128-B020-4261-A6F6-D955D08691F8}" srcOrd="0" destOrd="0" presId="urn:microsoft.com/office/officeart/2005/8/layout/hierarchy2#1"/>
    <dgm:cxn modelId="{4D662411-CB89-4F21-B319-C43488519B88}" type="presParOf" srcId="{FDB0FA8F-E817-4347-8ECB-84FB1AF3F1A9}" destId="{DA86FC95-1094-4D64-B372-6C07B62E9B39}" srcOrd="1" destOrd="0" presId="urn:microsoft.com/office/officeart/2005/8/layout/hierarchy2#1"/>
    <dgm:cxn modelId="{74D1CB5B-77C6-4CD3-9E9B-C849CE907CA7}" type="presParOf" srcId="{DA86FC95-1094-4D64-B372-6C07B62E9B39}" destId="{A8B03C32-638C-4FF4-B004-D031836DA881}" srcOrd="0" destOrd="0" presId="urn:microsoft.com/office/officeart/2005/8/layout/hierarchy2#1"/>
    <dgm:cxn modelId="{943C3A69-23CB-46AE-B418-DEA8D3BB6FE1}" type="presParOf" srcId="{DA86FC95-1094-4D64-B372-6C07B62E9B39}" destId="{0D1B6A89-A3E9-4903-BE32-41C1AB7EC56C}" srcOrd="1" destOrd="0" presId="urn:microsoft.com/office/officeart/2005/8/layout/hierarchy2#1"/>
    <dgm:cxn modelId="{228F0369-7BE6-43DA-AF5B-B679D066EDFB}" type="presParOf" srcId="{0D1B6A89-A3E9-4903-BE32-41C1AB7EC56C}" destId="{01C6DE05-32B6-43B5-BF68-25E21F1E778C}" srcOrd="0" destOrd="0" presId="urn:microsoft.com/office/officeart/2005/8/layout/hierarchy2#1"/>
    <dgm:cxn modelId="{A502880A-1666-4172-BFF2-D3F6D248DAD3}" type="presParOf" srcId="{01C6DE05-32B6-43B5-BF68-25E21F1E778C}" destId="{21CCC26E-71FE-4E45-A38D-370C9D35C16C}" srcOrd="0" destOrd="0" presId="urn:microsoft.com/office/officeart/2005/8/layout/hierarchy2#1"/>
    <dgm:cxn modelId="{74EB0EC7-A76F-49D4-AC1A-A92A3A5055E4}" type="presParOf" srcId="{0D1B6A89-A3E9-4903-BE32-41C1AB7EC56C}" destId="{BC702437-AB0E-4321-BBB8-F9C197CBBD0C}" srcOrd="1" destOrd="0" presId="urn:microsoft.com/office/officeart/2005/8/layout/hierarchy2#1"/>
    <dgm:cxn modelId="{1724B4CF-ABA4-43E2-AFD5-28CA6026B9A5}" type="presParOf" srcId="{BC702437-AB0E-4321-BBB8-F9C197CBBD0C}" destId="{A5327D43-C9F2-4338-BDC1-F2326FF553CB}" srcOrd="0" destOrd="0" presId="urn:microsoft.com/office/officeart/2005/8/layout/hierarchy2#1"/>
    <dgm:cxn modelId="{9A407CA1-5437-4C68-A0D6-542C7483650E}" type="presParOf" srcId="{BC702437-AB0E-4321-BBB8-F9C197CBBD0C}" destId="{4FD838E2-6474-4DA6-8D29-DAE5B4156E3E}" srcOrd="1" destOrd="0" presId="urn:microsoft.com/office/officeart/2005/8/layout/hierarchy2#1"/>
    <dgm:cxn modelId="{E4C7E19A-475C-40B5-B14E-8A36AA8AD3E4}" type="presParOf" srcId="{FDB0FA8F-E817-4347-8ECB-84FB1AF3F1A9}" destId="{E6283E73-CD27-45EB-9C26-A8BC14CDA5C2}" srcOrd="2" destOrd="0" presId="urn:microsoft.com/office/officeart/2005/8/layout/hierarchy2#1"/>
    <dgm:cxn modelId="{8B372760-1738-41A8-80F2-660EAB1F5D86}" type="presParOf" srcId="{E6283E73-CD27-45EB-9C26-A8BC14CDA5C2}" destId="{BF0ABF8A-2C5B-4E1D-B16D-18B28BAB9CF9}" srcOrd="0" destOrd="0" presId="urn:microsoft.com/office/officeart/2005/8/layout/hierarchy2#1"/>
    <dgm:cxn modelId="{E643FF7B-FF0A-453D-9BA5-34A26D701181}" type="presParOf" srcId="{FDB0FA8F-E817-4347-8ECB-84FB1AF3F1A9}" destId="{3BDA7F55-0845-45B1-97A4-379E73225B29}" srcOrd="3" destOrd="0" presId="urn:microsoft.com/office/officeart/2005/8/layout/hierarchy2#1"/>
    <dgm:cxn modelId="{2BF8322B-65EC-4F40-9AC9-B12B50BE0651}" type="presParOf" srcId="{3BDA7F55-0845-45B1-97A4-379E73225B29}" destId="{EA01AC54-1159-43A5-81BB-32DB05C89F7C}" srcOrd="0" destOrd="0" presId="urn:microsoft.com/office/officeart/2005/8/layout/hierarchy2#1"/>
    <dgm:cxn modelId="{FC2FE445-3498-4738-A3BF-870B32C22396}" type="presParOf" srcId="{3BDA7F55-0845-45B1-97A4-379E73225B29}" destId="{BA6C72FC-E013-487A-9B3B-2A0CB37CEB35}" srcOrd="1" destOrd="0" presId="urn:microsoft.com/office/officeart/2005/8/layout/hierarchy2#1"/>
    <dgm:cxn modelId="{E4000885-E339-4362-A2F9-099DD64BCC5C}" type="presParOf" srcId="{BA6C72FC-E013-487A-9B3B-2A0CB37CEB35}" destId="{FDCD3743-22DA-4956-A08A-103EED59B931}" srcOrd="0" destOrd="0" presId="urn:microsoft.com/office/officeart/2005/8/layout/hierarchy2#1"/>
    <dgm:cxn modelId="{120B4280-EC82-4D0F-92ED-87626C704A30}" type="presParOf" srcId="{FDCD3743-22DA-4956-A08A-103EED59B931}" destId="{5101FB39-9842-4059-B266-8E938BD3F759}" srcOrd="0" destOrd="0" presId="urn:microsoft.com/office/officeart/2005/8/layout/hierarchy2#1"/>
    <dgm:cxn modelId="{88931B60-4FBA-464E-8F93-2A2A6BF2EE28}" type="presParOf" srcId="{BA6C72FC-E013-487A-9B3B-2A0CB37CEB35}" destId="{7BFD8697-F957-49F1-83A3-8776A134442C}" srcOrd="1" destOrd="0" presId="urn:microsoft.com/office/officeart/2005/8/layout/hierarchy2#1"/>
    <dgm:cxn modelId="{D7A60279-F1B6-435C-9A78-FA694B40EEEC}" type="presParOf" srcId="{7BFD8697-F957-49F1-83A3-8776A134442C}" destId="{3741B53C-F5D6-4820-B88E-502729AE2FE7}" srcOrd="0" destOrd="0" presId="urn:microsoft.com/office/officeart/2005/8/layout/hierarchy2#1"/>
    <dgm:cxn modelId="{C2029A10-A249-4C00-8FB8-55A84BF0EB02}" type="presParOf" srcId="{7BFD8697-F957-49F1-83A3-8776A134442C}" destId="{0553FF0A-DDEF-4F87-ACEA-F2AC9CE3724A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E3FCD3-7D26-40C9-94DD-0AE2B3AB70FD}">
      <dsp:nvSpPr>
        <dsp:cNvPr id="0" name=""/>
        <dsp:cNvSpPr/>
      </dsp:nvSpPr>
      <dsp:spPr>
        <a:xfrm>
          <a:off x="8" y="1708623"/>
          <a:ext cx="3058193" cy="1529096"/>
        </a:xfrm>
        <a:prstGeom prst="roundRect">
          <a:avLst>
            <a:gd name="adj" fmla="val 10000"/>
          </a:avLst>
        </a:prstGeom>
        <a:solidFill>
          <a:srgbClr val="4773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/>
            <a:t>Образец, готовый к анализу</a:t>
          </a:r>
          <a:endParaRPr sz="3300" kern="1200"/>
        </a:p>
      </dsp:txBody>
      <dsp:txXfrm>
        <a:off x="44794" y="1753409"/>
        <a:ext cx="2968621" cy="1439524"/>
      </dsp:txXfrm>
    </dsp:sp>
    <dsp:sp modelId="{ACDC2501-3B1F-49A5-9999-85135998D953}">
      <dsp:nvSpPr>
        <dsp:cNvPr id="0" name=""/>
        <dsp:cNvSpPr/>
      </dsp:nvSpPr>
      <dsp:spPr>
        <a:xfrm rot="17942525">
          <a:off x="2694522" y="1830375"/>
          <a:ext cx="1413585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1413585" y="248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3365976" y="1819909"/>
        <a:ext cx="70679" cy="70679"/>
      </dsp:txXfrm>
    </dsp:sp>
    <dsp:sp modelId="{A8B03C32-638C-4FF4-B004-D031836DA881}">
      <dsp:nvSpPr>
        <dsp:cNvPr id="0" name=""/>
        <dsp:cNvSpPr/>
      </dsp:nvSpPr>
      <dsp:spPr>
        <a:xfrm>
          <a:off x="3744429" y="472777"/>
          <a:ext cx="3058193" cy="1529096"/>
        </a:xfrm>
        <a:prstGeom prst="roundRect">
          <a:avLst>
            <a:gd name="adj" fmla="val 10000"/>
          </a:avLst>
        </a:prstGeom>
        <a:solidFill>
          <a:srgbClr val="568C7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GC/LC + QQQ</a:t>
          </a:r>
          <a:endParaRPr lang="ru-RU" sz="3300" kern="1200"/>
        </a:p>
      </dsp:txBody>
      <dsp:txXfrm>
        <a:off x="3789215" y="517563"/>
        <a:ext cx="2968621" cy="1439524"/>
      </dsp:txXfrm>
    </dsp:sp>
    <dsp:sp modelId="{01C6DE05-32B6-43B5-BF68-25E21F1E778C}">
      <dsp:nvSpPr>
        <dsp:cNvPr id="0" name=""/>
        <dsp:cNvSpPr/>
      </dsp:nvSpPr>
      <dsp:spPr>
        <a:xfrm rot="63732">
          <a:off x="6802566" y="1218499"/>
          <a:ext cx="652455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652455" y="24873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112483" y="1227061"/>
        <a:ext cx="32622" cy="32622"/>
      </dsp:txXfrm>
    </dsp:sp>
    <dsp:sp modelId="{A5327D43-C9F2-4338-BDC1-F2326FF553CB}">
      <dsp:nvSpPr>
        <dsp:cNvPr id="0" name=""/>
        <dsp:cNvSpPr/>
      </dsp:nvSpPr>
      <dsp:spPr>
        <a:xfrm>
          <a:off x="7454966" y="484872"/>
          <a:ext cx="3058193" cy="1529096"/>
        </a:xfrm>
        <a:prstGeom prst="roundRect">
          <a:avLst>
            <a:gd name="adj" fmla="val 10000"/>
          </a:avLst>
        </a:prstGeom>
        <a:solidFill>
          <a:srgbClr val="67A1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/>
            <a:t>Целевой скрининг</a:t>
          </a:r>
          <a:endParaRPr sz="3300" kern="1200"/>
        </a:p>
      </dsp:txBody>
      <dsp:txXfrm>
        <a:off x="7499752" y="529658"/>
        <a:ext cx="2968621" cy="1439524"/>
      </dsp:txXfrm>
    </dsp:sp>
    <dsp:sp modelId="{E6283E73-CD27-45EB-9C26-A8BC14CDA5C2}">
      <dsp:nvSpPr>
        <dsp:cNvPr id="0" name=""/>
        <dsp:cNvSpPr/>
      </dsp:nvSpPr>
      <dsp:spPr>
        <a:xfrm rot="4175671">
          <a:off x="2417227" y="3370634"/>
          <a:ext cx="1968177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1968177" y="24873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3352111" y="3346303"/>
        <a:ext cx="98408" cy="98408"/>
      </dsp:txXfrm>
    </dsp:sp>
    <dsp:sp modelId="{EA01AC54-1159-43A5-81BB-32DB05C89F7C}">
      <dsp:nvSpPr>
        <dsp:cNvPr id="0" name=""/>
        <dsp:cNvSpPr/>
      </dsp:nvSpPr>
      <dsp:spPr>
        <a:xfrm>
          <a:off x="3744429" y="3553295"/>
          <a:ext cx="3058193" cy="1529096"/>
        </a:xfrm>
        <a:prstGeom prst="roundRect">
          <a:avLst>
            <a:gd name="adj" fmla="val 10000"/>
          </a:avLst>
        </a:prstGeom>
        <a:solidFill>
          <a:srgbClr val="588E7C">
            <a:alpha val="85882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LC + QTrap</a:t>
          </a:r>
          <a:r>
            <a:rPr lang="ru-RU" sz="3300" kern="1200"/>
            <a:t>/</a:t>
          </a:r>
          <a:r>
            <a:rPr lang="en-US" sz="3300" i="1" kern="1200"/>
            <a:t>QTOF</a:t>
          </a:r>
          <a:endParaRPr lang="ru-RU" sz="3300" i="1" kern="1200"/>
        </a:p>
      </dsp:txBody>
      <dsp:txXfrm>
        <a:off x="3789215" y="3598081"/>
        <a:ext cx="2968621" cy="1439524"/>
      </dsp:txXfrm>
    </dsp:sp>
    <dsp:sp modelId="{FDCD3743-22DA-4956-A08A-103EED59B931}">
      <dsp:nvSpPr>
        <dsp:cNvPr id="0" name=""/>
        <dsp:cNvSpPr/>
      </dsp:nvSpPr>
      <dsp:spPr>
        <a:xfrm>
          <a:off x="6802622" y="4292970"/>
          <a:ext cx="652343" cy="49746"/>
        </a:xfrm>
        <a:custGeom>
          <a:avLst/>
          <a:gdLst/>
          <a:ahLst/>
          <a:cxnLst/>
          <a:rect l="0" t="0" r="0" b="0"/>
          <a:pathLst>
            <a:path>
              <a:moveTo>
                <a:pt x="0" y="24873"/>
              </a:moveTo>
              <a:lnTo>
                <a:pt x="652343" y="24873"/>
              </a:lnTo>
            </a:path>
          </a:pathLst>
        </a:custGeom>
        <a:noFill/>
        <a:ln w="12700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112485" y="4301534"/>
        <a:ext cx="32617" cy="32617"/>
      </dsp:txXfrm>
    </dsp:sp>
    <dsp:sp modelId="{3741B53C-F5D6-4820-B88E-502729AE2FE7}">
      <dsp:nvSpPr>
        <dsp:cNvPr id="0" name=""/>
        <dsp:cNvSpPr/>
      </dsp:nvSpPr>
      <dsp:spPr>
        <a:xfrm>
          <a:off x="7454966" y="3553295"/>
          <a:ext cx="3058193" cy="1529096"/>
        </a:xfrm>
        <a:prstGeom prst="roundRect">
          <a:avLst>
            <a:gd name="adj" fmla="val 10000"/>
          </a:avLst>
        </a:prstGeom>
        <a:solidFill>
          <a:srgbClr val="97BFB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i="1" kern="1200" dirty="0"/>
            <a:t>Расширенный скрининг</a:t>
          </a:r>
          <a:endParaRPr sz="3300" kern="1200" dirty="0"/>
        </a:p>
      </dsp:txBody>
      <dsp:txXfrm>
        <a:off x="7499752" y="3598081"/>
        <a:ext cx="2968621" cy="1439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6072D3-3FAE-4367-9442-F1083F7DC4AD}" type="datetimeFigureOut">
              <a:rPr lang="ru-RU"/>
              <a:t>01.11.2024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1219200" y="3300413"/>
            <a:ext cx="9753600" cy="270033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Образец текста</a:t>
            </a:r>
          </a:p>
          <a:p>
            <a:pPr lvl="1">
              <a:defRPr/>
            </a:pPr>
            <a:r>
              <a:rPr lang="ru-RU"/>
              <a:t>Второй уровень</a:t>
            </a:r>
          </a:p>
          <a:p>
            <a:pPr lvl="2">
              <a:defRPr/>
            </a:pPr>
            <a:r>
              <a:rPr lang="ru-RU"/>
              <a:t>Третий уровень</a:t>
            </a:r>
          </a:p>
          <a:p>
            <a:pPr lvl="3">
              <a:defRPr/>
            </a:pPr>
            <a:r>
              <a:rPr lang="ru-RU"/>
              <a:t>Четвертый уровень</a:t>
            </a:r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DD56D73-47A2-40D8-942F-E7850EE9C29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Коллеги, добрый день, всех рад приветствовать сегодня здесь, меня зовут Антон, я главный специалист по применению компании Альгимед, и в рамках данной презентации мы поговорим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0" i="0" dirty="0">
                <a:solidFill>
                  <a:srgbClr val="000000"/>
                </a:solidFill>
                <a:latin typeface="Roboto"/>
              </a:rPr>
              <a:t>Важно отметить, что хотя альтернативные методы могут иметь свои преимущества, масс-спектрометрия остается золотым стандартом анализа ветеринарных препаратов и пестицидов благодаря своей высокой чувствительности, селективности и способности обеспечивать структурное подтверждение. Однако масс-спектрометрия может быть относительно дорогой, требует специального оборудования и квалифицированного персонала для работы и анализа данных. Эти факторы могут создавать проблемы и ограничения для широкого внедрения в определенных испытательных центрах или в условиях ограниченных ресурсов.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/>
              <a:t>Если говорить об управлении сложными механизмами. Чтобы доверить сложную систему человеку, обычно принято его предварительно обучать.</a:t>
            </a:r>
            <a:r>
              <a:rPr lang="en-US" dirty="0"/>
              <a:t> </a:t>
            </a:r>
            <a:r>
              <a:rPr lang="ru-RU" dirty="0"/>
              <a:t>И даже после этого, оператор должен в присутствии более опытного сотрудника самостоятельно проработать и закрепить полученные навыки, прежде чем он сможет в полной мере реализовать преимущество сложной системы, с которой он работает и при этом избежать большинства критических ошибок новичка. 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0" i="0" dirty="0">
                <a:solidFill>
                  <a:srgbClr val="202124"/>
                </a:solidFill>
                <a:latin typeface="Google Sans"/>
              </a:rPr>
              <a:t>Камри 2,5 стоимость 21 500 000 кзтг  подготовка водителя: Теория 130 </a:t>
            </a:r>
            <a:r>
              <a:rPr lang="ru-RU" b="0" i="0" dirty="0">
                <a:solidFill>
                  <a:srgbClr val="040C28"/>
                </a:solidFill>
                <a:latin typeface="Google Sans"/>
              </a:rPr>
              <a:t>часов</a:t>
            </a:r>
            <a:r>
              <a:rPr lang="ru-RU" b="0" i="0" dirty="0">
                <a:solidFill>
                  <a:srgbClr val="202124"/>
                </a:solidFill>
                <a:latin typeface="Google Sans"/>
              </a:rPr>
              <a:t>; Практика (вождение) 56 </a:t>
            </a:r>
            <a:r>
              <a:rPr lang="ru-RU" b="0" i="0" dirty="0">
                <a:solidFill>
                  <a:srgbClr val="040C28"/>
                </a:solidFill>
                <a:latin typeface="Google Sans"/>
              </a:rPr>
              <a:t>часов</a:t>
            </a:r>
            <a:r>
              <a:rPr lang="ru-RU" b="0" i="0" dirty="0">
                <a:solidFill>
                  <a:srgbClr val="202124"/>
                </a:solidFill>
                <a:latin typeface="Google Sans"/>
              </a:rPr>
              <a:t> (190 ч) (8 сут)</a:t>
            </a:r>
            <a:endParaRPr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b="0" i="0" dirty="0">
                <a:solidFill>
                  <a:srgbClr val="202124"/>
                </a:solidFill>
                <a:latin typeface="Google Sans"/>
              </a:rPr>
              <a:t>ВЭЖХ-МС система стоимость около 45 000 000 кзтг подготовка: минимум 360 ч (2 месяца работы по 22 дня 8ми часвой рабочий день)  15 сут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b="0" i="0" dirty="0">
                <a:solidFill>
                  <a:srgbClr val="202124"/>
                </a:solidFill>
                <a:latin typeface="Google Sans"/>
              </a:rPr>
              <a:t>Airbus A3XX  90 </a:t>
            </a:r>
            <a:r>
              <a:rPr lang="ru-RU" b="0" i="0" dirty="0">
                <a:solidFill>
                  <a:srgbClr val="202124"/>
                </a:solidFill>
                <a:latin typeface="Google Sans"/>
              </a:rPr>
              <a:t>млн зелени 40 300 000 000 кзтг подготовка первого пилота гражданской авиации от 1000 часов налёта (42 дн)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В рамках данного мероприятия,</a:t>
            </a:r>
            <a:r>
              <a:rPr lang="ru-RU" baseline="0" dirty="0"/>
              <a:t> поговорим о том, что такое масс-спектрометрия в связке с жидкостной хроматографией. </a:t>
            </a:r>
            <a:r>
              <a:rPr lang="ru-RU" dirty="0"/>
              <a:t>О роли масс-спектрометрии в рамках деятельности ветеринарных лабораторий, о том почему это так важно, так популярно, а ещё поговорим о современных достижениях ВЭЖХ-МС</a:t>
            </a:r>
            <a:r>
              <a:rPr lang="en-US" dirty="0"/>
              <a:t> </a:t>
            </a:r>
            <a:r>
              <a:rPr lang="ru-RU" dirty="0"/>
              <a:t> в разрезе общемировой практики. Также обсудим имеющиеся решения от компании Альгимед.</a:t>
            </a:r>
            <a:endParaRPr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Масс-спектрометрия получила свое развитие в конце прошлого века и вошла</a:t>
            </a:r>
            <a:r>
              <a:rPr lang="ru-RU" baseline="0" dirty="0"/>
              <a:t> в нашу жизнь, как точный аналитический инструмент позволяющий провести качественный и кол-ый анализ широкого-круга веществ и соединений. Масс-спектрометры </a:t>
            </a:r>
            <a:r>
              <a:rPr lang="en-US" baseline="0" dirty="0" err="1"/>
              <a:t>Sciex</a:t>
            </a:r>
            <a:r>
              <a:rPr lang="en-US" baseline="0" dirty="0"/>
              <a:t> </a:t>
            </a:r>
            <a:r>
              <a:rPr lang="ru-RU" baseline="0" dirty="0"/>
              <a:t>позволяют проводить точный анализ лекарственных средств, токсинов и др. </a:t>
            </a:r>
            <a:r>
              <a:rPr lang="en" baseline="0" dirty="0" err="1"/>
              <a:t>Sciex</a:t>
            </a:r>
            <a:r>
              <a:rPr lang="en" baseline="0" dirty="0"/>
              <a:t> </a:t>
            </a:r>
            <a:r>
              <a:rPr lang="ru-RU" baseline="0" dirty="0"/>
              <a:t>также предоставляет ПО для обработки данных и интерпретации результатов, что помогает ветеринарным специалистам в диагностике, контроле качества и исследовании безопасности продуктов животноводства.</a:t>
            </a:r>
            <a:br>
              <a:rPr lang="ru-RU" baseline="0" dirty="0"/>
            </a:br>
            <a:r>
              <a:rPr lang="ru-RU" baseline="0" dirty="0"/>
              <a:t>Наиболее популярные виды масс-спектрометров</a:t>
            </a:r>
            <a:r>
              <a:rPr lang="en-US" baseline="0" dirty="0"/>
              <a:t>: </a:t>
            </a:r>
            <a:r>
              <a:rPr lang="ru-RU" baseline="0" dirty="0"/>
              <a:t>квадрупольный (самый частый инструмент в лабораториях, не большая цена рабочая лошадка), времяпролетный (дорогой, приминяется в протеомеки, фармпреприятия, позволяет работать с крупными веществами такими как белки, пептиды, антитела и др), масс-спектрометр и ионной лавушкой ( находится по середине между квадр и времяпролетным мс, позволяет познакомится с минимальными возможностями как у времяпролетного мса, благодоря наличию ионной ловушки, позволяет получать библиотечный масс-спектр и сравнивая его с библиотекой осуществлять скриннг различных веществ без кол-ого определения, например токсиколокия, антидопинговые лаборатории)</a:t>
            </a:r>
            <a:endParaRPr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baseline="0" dirty="0"/>
              <a:t>Очень много документов НД которые работают и применяются в странах ЕАЭС, соотвественно другими методами фиг получишь нужные данные результаты, для экспорта нужно операться на конретные принятые НД и бла бла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Исторически человек хочет поставить себе на службу новые изобретения – иначе зачем бы мы занимались исследованием новых областей?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Так, в середине прошлого столетия человек обнаружил, что может синтезировать различные соединения для борьбы с бактериальными заболеваниями и вредителями чтобы уменьшить негативное влияние на количество и качество сельхоз продукции будь то мясо молоко, фрукты, овощи или корма.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Но тут внезапно оказывается что эти соединения и их метаболиты накапливаются в тканях животных и растений и наносят вред жизни и здоровью человека и окружающей среде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Дихлордифенилтрихлорметилметан (ДДТ,</a:t>
            </a:r>
            <a:r>
              <a:rPr lang="ru-RU" baseline="0" dirty="0"/>
              <a:t> пистецид) 1ый</a:t>
            </a:r>
            <a:endParaRPr lang="ru-RU" dirty="0"/>
          </a:p>
          <a:p>
            <a:pPr>
              <a:defRPr/>
            </a:pPr>
            <a:r>
              <a:rPr lang="ru-RU" dirty="0"/>
              <a:t>ГХЦГ (гексахлоран) второе место по применению </a:t>
            </a:r>
            <a:endParaRPr dirty="0"/>
          </a:p>
          <a:p>
            <a:pPr>
              <a:defRPr/>
            </a:pPr>
            <a:r>
              <a:rPr lang="ru-RU" dirty="0"/>
              <a:t>Левомицетин (хлорамфеникол) антибиотик – хорош и эффективен, самое главное его не есть.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Ответом на данную проблему стало ограничение или запрет оборота таких веществ (но к сожалению законопослушны не все, а для таких дешевизна может оправдать многое) поэтому понадобился контроль качества готовой продукции.</a:t>
            </a:r>
            <a:endParaRPr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b="0" i="0" dirty="0">
                <a:solidFill>
                  <a:srgbClr val="000000"/>
                </a:solidFill>
                <a:latin typeface="Roboto"/>
              </a:rPr>
              <a:t>Микробиологическое тестирование. Самые первые тесты были основаны на том, что антибиотик в образце заметно ингибировал рост и/или биологическую активность микроорганизмов. Однако эти методы не обеспечивали ни четкую идентификацию ни количественное определение конкретных соединений, что ограничило как полезность таких тестов, так и период их применения.</a:t>
            </a:r>
            <a:endParaRPr dirty="0"/>
          </a:p>
          <a:p>
            <a:pPr>
              <a:defRPr/>
            </a:pPr>
            <a:endParaRPr lang="ru-RU" b="0" i="0" dirty="0">
              <a:solidFill>
                <a:srgbClr val="000000"/>
              </a:solidFill>
              <a:latin typeface="Roboto"/>
            </a:endParaRPr>
          </a:p>
          <a:p>
            <a:pPr>
              <a:defRPr/>
            </a:pPr>
            <a:r>
              <a:rPr lang="ru-RU" b="0" i="0" dirty="0">
                <a:solidFill>
                  <a:srgbClr val="000000"/>
                </a:solidFill>
                <a:latin typeface="Roboto"/>
              </a:rPr>
              <a:t>Иммуноферментный анализ</a:t>
            </a:r>
            <a:r>
              <a:rPr lang="en-US" b="0" i="0" dirty="0">
                <a:solidFill>
                  <a:srgbClr val="000000"/>
                </a:solidFill>
                <a:latin typeface="Roboto"/>
              </a:rPr>
              <a:t>,</a:t>
            </a:r>
            <a:r>
              <a:rPr lang="ru-RU" b="0" i="0" dirty="0">
                <a:solidFill>
                  <a:srgbClr val="000000"/>
                </a:solidFill>
                <a:latin typeface="Roboto"/>
              </a:rPr>
              <a:t> пришедший на смену микробиологическим тестам (ELISA), позволил проводить быстрый и дешёвый скрининг сельскохозяйственных образцов на наличие ряда препаратов и пестицидов. Эти методы хороши для анализа больших объёмов образцов, они были коммерчески оптимизированы, и даже применяются сегодня в ряде лабораторий, но они обладают рядом недостатков.  ИФА тесты могут быть подвержены перекрестной реактивности</a:t>
            </a:r>
            <a:r>
              <a:rPr lang="en-US" b="0" i="0" dirty="0">
                <a:solidFill>
                  <a:srgbClr val="000000"/>
                </a:solidFill>
                <a:latin typeface="Roboto"/>
              </a:rPr>
              <a:t> (</a:t>
            </a:r>
            <a:r>
              <a:rPr lang="ru-RU" b="0" i="0" dirty="0">
                <a:solidFill>
                  <a:srgbClr val="000000"/>
                </a:solidFill>
                <a:latin typeface="Roboto"/>
              </a:rPr>
              <a:t>антигенные детерминанты или эпитопы с двух разных антигенов связываются с первичным антителом примерно одинаково) с  и ограниченной специфичности, что потенциально может привести к ложноположительным результатам.</a:t>
            </a:r>
            <a:endParaRPr dirty="0"/>
          </a:p>
          <a:p>
            <a:pPr>
              <a:defRPr/>
            </a:pPr>
            <a:endParaRPr lang="ru-RU" b="0" i="0" dirty="0">
              <a:solidFill>
                <a:srgbClr val="000000"/>
              </a:solidFill>
              <a:latin typeface="Roboto"/>
            </a:endParaRPr>
          </a:p>
          <a:p>
            <a:pPr>
              <a:defRPr/>
            </a:pPr>
            <a:r>
              <a:rPr lang="ru-RU" b="0" i="0" dirty="0">
                <a:solidFill>
                  <a:srgbClr val="000000"/>
                </a:solidFill>
                <a:latin typeface="Roboto"/>
              </a:rPr>
              <a:t>Такие методы как высокоэффективная жидкостная хроматография (ВЭЖХ) и газовая хроматография (ГХ), получили широкое распространение буквально во всех сферах аналитической химии. Благодаря прекрасному качеству разделения и удобству количественного определения, ВЭЖХ и ГХ стали наиболее популярным решением для контроля качества сельскохозяйственных образцов. Однако классические детекторы  - ультрафиолетовый и флуоресцентный для ВЭЖХ и пламенно-ионизационный для ГХ  не являются специфичными – мы видим пики веществ но идентифицируем их по стандартам и времени удерживания. А вот селективность нам обеспечивает масс-спектрометрический детектор. Масс-спектрометрия на пару с отличным разделением практически исключает наличие ложных (как ложноположительных, так и ложноотрицательных) результатов. Основное преимущество ЖХ-МС,</a:t>
            </a:r>
            <a:r>
              <a:rPr lang="ru-RU" b="0" i="0" baseline="0" dirty="0">
                <a:solidFill>
                  <a:srgbClr val="000000"/>
                </a:solidFill>
                <a:latin typeface="Roboto"/>
              </a:rPr>
              <a:t> Перед ГХ-МС, нет необходимости переводить анализируемые вещества в летучую форму путем долгой дериватизации, что ускоряет в разы пробоподготовку.</a:t>
            </a:r>
            <a:endParaRPr lang="en-US" b="0" i="0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dirty="0"/>
              <a:t>Основные классы аналитов – пестициды, антибиотики, гормоны, микотоксины. Это основные, наиболее часто анализируемые, и фигурирующие в большинстве объектов сельского хозяйства. Что-то я конечно тут не поместил на слайд, в отдельных областях, например, морепродукты и рыба есть и другие аналиты, но сегодня поговорим о самых распространённых. </a:t>
            </a:r>
            <a:endParaRPr dirty="0"/>
          </a:p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lang="ru-RU" sz="1200" dirty="0">
              <a:solidFill>
                <a:schemeClr val="tx1"/>
              </a:solidFill>
              <a:latin typeface="Calibri"/>
              <a:ea typeface="Arial" panose="020B0604020202020204"/>
              <a:cs typeface="Arial" panose="020B0604020202020204"/>
            </a:endParaRPr>
          </a:p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sz="1200">
                <a:solidFill>
                  <a:schemeClr val="tx1"/>
                </a:solidFill>
                <a:latin typeface="Calibri"/>
                <a:ea typeface="Arial" panose="020B0604020202020204"/>
                <a:cs typeface="Arial" panose="020B0604020202020204"/>
              </a:rPr>
              <a:t>Расписать более подробно про виды и</a:t>
            </a:r>
            <a:r>
              <a:rPr lang="ru-RU" sz="1200" baseline="0">
                <a:solidFill>
                  <a:schemeClr val="tx1"/>
                </a:solidFill>
                <a:latin typeface="Calibri"/>
                <a:ea typeface="Arial" panose="020B0604020202020204"/>
                <a:cs typeface="Arial" panose="020B0604020202020204"/>
              </a:rPr>
              <a:t> где обнаруживаются</a:t>
            </a:r>
            <a:endParaRPr lang="ru-RU" sz="1200" dirty="0">
              <a:solidFill>
                <a:schemeClr val="tx1"/>
              </a:solidFill>
              <a:latin typeface="Calibri"/>
              <a:ea typeface="Arial" panose="020B0604020202020204"/>
              <a:cs typeface="Arial" panose="020B0604020202020204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Calibri"/>
                <a:ea typeface="Arial" panose="020B0604020202020204"/>
                <a:cs typeface="Arial" panose="020B0604020202020204"/>
              </a:rPr>
              <a:t>Теперь  образцы, которые обычно подвергаются анализу – Молоко, мясо, зерно, корма и тд. Если бы мне предложили описать все эти образцы двумя словами – я бы выбрал следующие: Сложная Матрица. Для того, чтобы выделить нужные нам соединения из образца, да при этом ещё и довольно точно определить их количественно – придётся попотеть</a:t>
            </a:r>
            <a:endParaRPr dirty="0"/>
          </a:p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lang="ru-RU" sz="1200" dirty="0">
              <a:solidFill>
                <a:schemeClr val="tx1"/>
              </a:solidFill>
              <a:latin typeface="Calibri"/>
              <a:ea typeface="Arial" panose="020B0604020202020204"/>
              <a:cs typeface="Arial" panose="020B0604020202020204"/>
            </a:endParaRPr>
          </a:p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Calibri"/>
                <a:ea typeface="Arial" panose="020B0604020202020204"/>
                <a:cs typeface="Arial" panose="020B0604020202020204"/>
              </a:rPr>
              <a:t>Пробоподготовка поэтому требовательная – Спайк внутренними стандартами (и/или приготовление градуировочных растворов) – экстракция с последующей очисткой (зачастую Квечерс/Твердофазная экстракция (Бывает фракционирование на ВЭЖХ колонке) /жидкостно-жидкостная экстракция, дериватизации, упаривания и перерастворения – всё, чтобы по минимуму нести грязь в прибор. И вот наконец, мы победили – получили достаточно чистую подготовленную должным образом пробу.</a:t>
            </a:r>
            <a:endParaRPr dirty="0"/>
          </a:p>
          <a:p>
            <a:pPr marL="0" marR="0" lvl="0" indent="0" algn="l" defTabSz="9144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endParaRPr lang="ru-RU" sz="1200" dirty="0">
              <a:solidFill>
                <a:schemeClr val="tx1"/>
              </a:solidFill>
              <a:latin typeface="Calibri"/>
              <a:ea typeface="Arial" panose="020B0604020202020204"/>
              <a:cs typeface="Arial" panose="020B0604020202020204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Первым этапом будет разделение нашей многокомпонентной смеси с помощью хроматографии (газовой или жидкостной). Это позволит нам не перегружать детектор и избавиться от наложений родственных соединений. 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en-US" dirty="0"/>
              <a:t>QQQ – </a:t>
            </a:r>
            <a:r>
              <a:rPr lang="ru-RU" dirty="0"/>
              <a:t>когда точно знаем список аналитов которые мы ищем – пример ГОСТЫ, метод указания федерального значения и тд – когда нам важно чётко определить количество известного вещества в образце.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Другая история с ловушками и времяпролётными приборами – они позволяют получить дополнительную информацию о структуре соединения. Это расширяет область поиска, ведь получив информацию о фрагментах молекулы мы можем сравнить полученный спектр с библиотечным и количество таких соединений значительно больше, но с количественным определением будет чуть сложнее.</a:t>
            </a:r>
            <a:endParaRPr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Почему я поставил рядом линейные ловушки и тоф – они похоже по своей сути, и тот и другой масс-анализатор работают с фрагментами ролительских ионов. Разница в чём- линейные ловушки зачастую идут как модификация</a:t>
            </a:r>
            <a:r>
              <a:rPr lang="en-US" dirty="0"/>
              <a:t> </a:t>
            </a:r>
            <a:r>
              <a:rPr lang="ru-RU" dirty="0"/>
              <a:t>или родственная линейка </a:t>
            </a:r>
            <a:r>
              <a:rPr lang="en-US" dirty="0"/>
              <a:t>QQQ</a:t>
            </a:r>
            <a:r>
              <a:rPr lang="ru-RU" dirty="0"/>
              <a:t> и хотя обладают невысоким разрешением (до 0,1 Да) отлично приспособлены для рутины.</a:t>
            </a:r>
            <a:r>
              <a:rPr lang="en-US" dirty="0"/>
              <a:t> </a:t>
            </a:r>
            <a:r>
              <a:rPr lang="ru-RU" dirty="0"/>
              <a:t>Времяпролётные приборы в свою очередь обладают весьма высоким разрешением но реже используются в рутине и более капризны в плане загрязнений, и в обращения с ними.</a:t>
            </a:r>
            <a:endParaRPr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0DD56D73-47A2-40D8-942F-E7850EE9C293}" type="slidenum">
              <a:rPr lang="ru-RU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715817"/>
            <a:ext cx="3592945" cy="5426366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3777673" y="715815"/>
            <a:ext cx="3047999" cy="54263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3411794" y="3990273"/>
            <a:ext cx="2700000" cy="226037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698090" y="1729900"/>
            <a:ext cx="2700000" cy="226037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8841292" y="3990273"/>
            <a:ext cx="2700000" cy="226037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 bwMode="auto">
          <a:xfrm>
            <a:off x="6127587" y="1729900"/>
            <a:ext cx="2700000" cy="226037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auto">
          <a:xfrm>
            <a:off x="0" y="0"/>
            <a:ext cx="2663232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531269" y="1280158"/>
            <a:ext cx="3390490" cy="429768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 bwMode="auto">
          <a:xfrm>
            <a:off x="1904819" y="2204141"/>
            <a:ext cx="2013336" cy="2007642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 bwMode="auto">
          <a:xfrm>
            <a:off x="5089332" y="2204141"/>
            <a:ext cx="2013336" cy="2007642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 bwMode="auto">
          <a:xfrm>
            <a:off x="8273845" y="2204141"/>
            <a:ext cx="2013336" cy="2007642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6797964" y="0"/>
            <a:ext cx="2562346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8270240" y="1280158"/>
            <a:ext cx="3390490" cy="429768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487680" y="1782756"/>
            <a:ext cx="7569200" cy="237236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7" name="Rectangle 6"/>
          <p:cNvSpPr/>
          <p:nvPr userDrawn="1"/>
        </p:nvSpPr>
        <p:spPr bwMode="auto">
          <a:xfrm flipH="1">
            <a:off x="8314584" y="1782758"/>
            <a:ext cx="3389736" cy="237236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5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3460240" y="0"/>
            <a:ext cx="2321992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585585" y="2908376"/>
            <a:ext cx="4632959" cy="394962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6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 bwMode="auto">
          <a:xfrm>
            <a:off x="6160204" y="738434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 bwMode="auto">
          <a:xfrm>
            <a:off x="6160204" y="4542456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 bwMode="auto">
          <a:xfrm>
            <a:off x="6160204" y="2640445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7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696424" y="1080655"/>
            <a:ext cx="3247504" cy="469668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5375562" y="1080655"/>
            <a:ext cx="1634837" cy="469668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/>
          </p:nvPr>
        </p:nvSpPr>
        <p:spPr bwMode="auto">
          <a:xfrm>
            <a:off x="3943926" y="1080655"/>
            <a:ext cx="1431635" cy="234834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 bwMode="auto">
          <a:xfrm>
            <a:off x="3943926" y="3428999"/>
            <a:ext cx="1431635" cy="234834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8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 bwMode="auto">
          <a:xfrm>
            <a:off x="1432349" y="1990793"/>
            <a:ext cx="2344613" cy="2719753"/>
          </a:xfrm>
          <a:custGeom>
            <a:avLst/>
            <a:gdLst>
              <a:gd name="connsiteX0" fmla="*/ 1172307 w 2344613"/>
              <a:gd name="connsiteY0" fmla="*/ 0 h 2719753"/>
              <a:gd name="connsiteX1" fmla="*/ 2344613 w 2344613"/>
              <a:gd name="connsiteY1" fmla="*/ 586154 h 2719753"/>
              <a:gd name="connsiteX2" fmla="*/ 2344613 w 2344613"/>
              <a:gd name="connsiteY2" fmla="*/ 2133599 h 2719753"/>
              <a:gd name="connsiteX3" fmla="*/ 1172307 w 2344613"/>
              <a:gd name="connsiteY3" fmla="*/ 2719753 h 2719753"/>
              <a:gd name="connsiteX4" fmla="*/ 0 w 2344613"/>
              <a:gd name="connsiteY4" fmla="*/ 2133599 h 2719753"/>
              <a:gd name="connsiteX5" fmla="*/ 0 w 2344613"/>
              <a:gd name="connsiteY5" fmla="*/ 586154 h 27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4613" h="2719753" extrusionOk="0">
                <a:moveTo>
                  <a:pt x="1172307" y="0"/>
                </a:moveTo>
                <a:lnTo>
                  <a:pt x="2344613" y="586154"/>
                </a:lnTo>
                <a:lnTo>
                  <a:pt x="2344613" y="2133599"/>
                </a:lnTo>
                <a:lnTo>
                  <a:pt x="1172307" y="2719753"/>
                </a:lnTo>
                <a:lnTo>
                  <a:pt x="0" y="2133599"/>
                </a:lnTo>
                <a:lnTo>
                  <a:pt x="0" y="58615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 bwMode="auto">
          <a:xfrm>
            <a:off x="4923694" y="1990793"/>
            <a:ext cx="2344613" cy="2719753"/>
          </a:xfrm>
          <a:custGeom>
            <a:avLst/>
            <a:gdLst>
              <a:gd name="connsiteX0" fmla="*/ 1172307 w 2344613"/>
              <a:gd name="connsiteY0" fmla="*/ 0 h 2719753"/>
              <a:gd name="connsiteX1" fmla="*/ 2344613 w 2344613"/>
              <a:gd name="connsiteY1" fmla="*/ 586154 h 2719753"/>
              <a:gd name="connsiteX2" fmla="*/ 2344613 w 2344613"/>
              <a:gd name="connsiteY2" fmla="*/ 2133599 h 2719753"/>
              <a:gd name="connsiteX3" fmla="*/ 1172307 w 2344613"/>
              <a:gd name="connsiteY3" fmla="*/ 2719753 h 2719753"/>
              <a:gd name="connsiteX4" fmla="*/ 0 w 2344613"/>
              <a:gd name="connsiteY4" fmla="*/ 2133599 h 2719753"/>
              <a:gd name="connsiteX5" fmla="*/ 0 w 2344613"/>
              <a:gd name="connsiteY5" fmla="*/ 586154 h 27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4613" h="2719753" extrusionOk="0">
                <a:moveTo>
                  <a:pt x="1172307" y="0"/>
                </a:moveTo>
                <a:lnTo>
                  <a:pt x="2344613" y="586154"/>
                </a:lnTo>
                <a:lnTo>
                  <a:pt x="2344613" y="2133599"/>
                </a:lnTo>
                <a:lnTo>
                  <a:pt x="1172307" y="2719753"/>
                </a:lnTo>
                <a:lnTo>
                  <a:pt x="0" y="2133599"/>
                </a:lnTo>
                <a:lnTo>
                  <a:pt x="0" y="58615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6"/>
          </p:nvPr>
        </p:nvSpPr>
        <p:spPr bwMode="auto">
          <a:xfrm>
            <a:off x="8415037" y="1990793"/>
            <a:ext cx="2344613" cy="2719753"/>
          </a:xfrm>
          <a:custGeom>
            <a:avLst/>
            <a:gdLst>
              <a:gd name="connsiteX0" fmla="*/ 1172307 w 2344613"/>
              <a:gd name="connsiteY0" fmla="*/ 0 h 2719753"/>
              <a:gd name="connsiteX1" fmla="*/ 2344613 w 2344613"/>
              <a:gd name="connsiteY1" fmla="*/ 586154 h 2719753"/>
              <a:gd name="connsiteX2" fmla="*/ 2344613 w 2344613"/>
              <a:gd name="connsiteY2" fmla="*/ 2133599 h 2719753"/>
              <a:gd name="connsiteX3" fmla="*/ 1172307 w 2344613"/>
              <a:gd name="connsiteY3" fmla="*/ 2719753 h 2719753"/>
              <a:gd name="connsiteX4" fmla="*/ 0 w 2344613"/>
              <a:gd name="connsiteY4" fmla="*/ 2133599 h 2719753"/>
              <a:gd name="connsiteX5" fmla="*/ 0 w 2344613"/>
              <a:gd name="connsiteY5" fmla="*/ 586154 h 27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4613" h="2719753" extrusionOk="0">
                <a:moveTo>
                  <a:pt x="1172307" y="0"/>
                </a:moveTo>
                <a:lnTo>
                  <a:pt x="2344613" y="586154"/>
                </a:lnTo>
                <a:lnTo>
                  <a:pt x="2344613" y="2133599"/>
                </a:lnTo>
                <a:lnTo>
                  <a:pt x="1172307" y="2719753"/>
                </a:lnTo>
                <a:lnTo>
                  <a:pt x="0" y="2133599"/>
                </a:lnTo>
                <a:lnTo>
                  <a:pt x="0" y="58615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9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 bwMode="auto">
          <a:xfrm>
            <a:off x="5769018" y="882071"/>
            <a:ext cx="2140994" cy="488946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 bwMode="auto">
          <a:xfrm>
            <a:off x="7910012" y="882071"/>
            <a:ext cx="2140994" cy="488946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 bwMode="auto">
          <a:xfrm>
            <a:off x="10051006" y="882071"/>
            <a:ext cx="2140994" cy="488946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0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7"/>
          </p:nvPr>
        </p:nvSpPr>
        <p:spPr bwMode="auto">
          <a:xfrm>
            <a:off x="3778898" y="559837"/>
            <a:ext cx="3333668" cy="57383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8"/>
          </p:nvPr>
        </p:nvSpPr>
        <p:spPr bwMode="auto">
          <a:xfrm>
            <a:off x="572654" y="3428999"/>
            <a:ext cx="3206244" cy="286916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1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 bwMode="auto">
          <a:xfrm>
            <a:off x="572654" y="2428782"/>
            <a:ext cx="6613237" cy="3869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8"/>
          </p:nvPr>
        </p:nvSpPr>
        <p:spPr bwMode="auto">
          <a:xfrm>
            <a:off x="5006109" y="559838"/>
            <a:ext cx="6613237" cy="38693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2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 bwMode="auto">
          <a:xfrm>
            <a:off x="1" y="0"/>
            <a:ext cx="3048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0"/>
          </p:nvPr>
        </p:nvSpPr>
        <p:spPr bwMode="auto">
          <a:xfrm>
            <a:off x="9143999" y="0"/>
            <a:ext cx="3048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1"/>
          </p:nvPr>
        </p:nvSpPr>
        <p:spPr bwMode="auto">
          <a:xfrm>
            <a:off x="6096002" y="3429000"/>
            <a:ext cx="6095998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 bwMode="auto">
          <a:xfrm>
            <a:off x="3047999" y="3429000"/>
            <a:ext cx="3048000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3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 bwMode="auto">
          <a:xfrm>
            <a:off x="5202072" y="0"/>
            <a:ext cx="23328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 bwMode="auto">
          <a:xfrm>
            <a:off x="7534872" y="0"/>
            <a:ext cx="4664365" cy="27247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2"/>
          </p:nvPr>
        </p:nvSpPr>
        <p:spPr bwMode="auto">
          <a:xfrm>
            <a:off x="7534872" y="4791126"/>
            <a:ext cx="4657128" cy="20668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4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auto">
          <a:xfrm>
            <a:off x="489091" y="2563090"/>
            <a:ext cx="2198691" cy="429491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7"/>
          </p:nvPr>
        </p:nvSpPr>
        <p:spPr bwMode="auto">
          <a:xfrm>
            <a:off x="9038909" y="4710545"/>
            <a:ext cx="2664000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8"/>
          </p:nvPr>
        </p:nvSpPr>
        <p:spPr bwMode="auto">
          <a:xfrm>
            <a:off x="9038909" y="2563090"/>
            <a:ext cx="2664000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9"/>
          </p:nvPr>
        </p:nvSpPr>
        <p:spPr bwMode="auto">
          <a:xfrm>
            <a:off x="6374909" y="4710545"/>
            <a:ext cx="2664000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30"/>
          </p:nvPr>
        </p:nvSpPr>
        <p:spPr bwMode="auto">
          <a:xfrm>
            <a:off x="6374909" y="2563090"/>
            <a:ext cx="2664000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31"/>
          </p:nvPr>
        </p:nvSpPr>
        <p:spPr bwMode="auto">
          <a:xfrm>
            <a:off x="2687782" y="4710545"/>
            <a:ext cx="3687127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32"/>
          </p:nvPr>
        </p:nvSpPr>
        <p:spPr bwMode="auto">
          <a:xfrm>
            <a:off x="2687782" y="2563090"/>
            <a:ext cx="3687127" cy="214745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5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icture Placeholder 5"/>
          <p:cNvSpPr>
            <a:spLocks noGrp="1"/>
          </p:cNvSpPr>
          <p:nvPr>
            <p:ph type="pic" sz="quarter" idx="11"/>
          </p:nvPr>
        </p:nvSpPr>
        <p:spPr bwMode="auto">
          <a:xfrm>
            <a:off x="1502551" y="1150719"/>
            <a:ext cx="3192515" cy="4231800"/>
          </a:xfrm>
          <a:custGeom>
            <a:avLst/>
            <a:gdLst>
              <a:gd name="connsiteX0" fmla="*/ 0 w 5011838"/>
              <a:gd name="connsiteY0" fmla="*/ 0 h 3133612"/>
              <a:gd name="connsiteX1" fmla="*/ 5011838 w 5011838"/>
              <a:gd name="connsiteY1" fmla="*/ 0 h 3133612"/>
              <a:gd name="connsiteX2" fmla="*/ 5011838 w 5011838"/>
              <a:gd name="connsiteY2" fmla="*/ 3133612 h 3133612"/>
              <a:gd name="connsiteX3" fmla="*/ 0 w 5011838"/>
              <a:gd name="connsiteY3" fmla="*/ 3133612 h 313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1838" h="3133612" extrusionOk="0">
                <a:moveTo>
                  <a:pt x="0" y="0"/>
                </a:moveTo>
                <a:lnTo>
                  <a:pt x="5011838" y="0"/>
                </a:lnTo>
                <a:lnTo>
                  <a:pt x="5011838" y="3133612"/>
                </a:lnTo>
                <a:lnTo>
                  <a:pt x="0" y="313361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2"/>
          </p:nvPr>
        </p:nvSpPr>
        <p:spPr bwMode="auto">
          <a:xfrm rot="20854170">
            <a:off x="792804" y="3092684"/>
            <a:ext cx="1519809" cy="3344637"/>
          </a:xfrm>
          <a:custGeom>
            <a:avLst/>
            <a:gdLst>
              <a:gd name="connsiteX0" fmla="*/ 1428486 w 1552429"/>
              <a:gd name="connsiteY0" fmla="*/ 6989 h 3343192"/>
              <a:gd name="connsiteX1" fmla="*/ 1552428 w 1552429"/>
              <a:gd name="connsiteY1" fmla="*/ 132285 h 3343192"/>
              <a:gd name="connsiteX2" fmla="*/ 1535661 w 1552429"/>
              <a:gd name="connsiteY2" fmla="*/ 3219248 h 3343192"/>
              <a:gd name="connsiteX3" fmla="*/ 1410366 w 1552429"/>
              <a:gd name="connsiteY3" fmla="*/ 3343191 h 3343192"/>
              <a:gd name="connsiteX4" fmla="*/ 123944 w 1552429"/>
              <a:gd name="connsiteY4" fmla="*/ 3336203 h 3343192"/>
              <a:gd name="connsiteX5" fmla="*/ 2 w 1552429"/>
              <a:gd name="connsiteY5" fmla="*/ 3210907 h 3343192"/>
              <a:gd name="connsiteX6" fmla="*/ 16769 w 1552429"/>
              <a:gd name="connsiteY6" fmla="*/ 123944 h 3343192"/>
              <a:gd name="connsiteX7" fmla="*/ 142065 w 1552429"/>
              <a:gd name="connsiteY7" fmla="*/ 2 h 334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2429" h="3343192" extrusionOk="0">
                <a:moveTo>
                  <a:pt x="1428486" y="6989"/>
                </a:moveTo>
                <a:cubicBezTo>
                  <a:pt x="1497311" y="7363"/>
                  <a:pt x="1552802" y="63460"/>
                  <a:pt x="1552428" y="132285"/>
                </a:cubicBezTo>
                <a:lnTo>
                  <a:pt x="1535661" y="3219248"/>
                </a:lnTo>
                <a:cubicBezTo>
                  <a:pt x="1535288" y="3288073"/>
                  <a:pt x="1479190" y="3343565"/>
                  <a:pt x="1410366" y="3343191"/>
                </a:cubicBezTo>
                <a:lnTo>
                  <a:pt x="123944" y="3336203"/>
                </a:lnTo>
                <a:cubicBezTo>
                  <a:pt x="55119" y="3335830"/>
                  <a:pt x="-372" y="3279732"/>
                  <a:pt x="2" y="3210907"/>
                </a:cubicBezTo>
                <a:lnTo>
                  <a:pt x="16769" y="123944"/>
                </a:lnTo>
                <a:cubicBezTo>
                  <a:pt x="17143" y="55119"/>
                  <a:pt x="73240" y="-372"/>
                  <a:pt x="142065" y="2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5" name="Rectangle 14"/>
          <p:cNvSpPr/>
          <p:nvPr userDrawn="1"/>
        </p:nvSpPr>
        <p:spPr bwMode="auto">
          <a:xfrm>
            <a:off x="3048000" y="0"/>
            <a:ext cx="2680995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6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32"/>
          </p:nvPr>
        </p:nvSpPr>
        <p:spPr bwMode="auto">
          <a:xfrm>
            <a:off x="6042373" y="1824135"/>
            <a:ext cx="5127124" cy="320973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7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 bwMode="auto">
          <a:xfrm>
            <a:off x="859828" y="578397"/>
            <a:ext cx="2654463" cy="5841665"/>
          </a:xfrm>
          <a:custGeom>
            <a:avLst/>
            <a:gdLst>
              <a:gd name="connsiteX0" fmla="*/ 1428486 w 1552429"/>
              <a:gd name="connsiteY0" fmla="*/ 6989 h 3343192"/>
              <a:gd name="connsiteX1" fmla="*/ 1552428 w 1552429"/>
              <a:gd name="connsiteY1" fmla="*/ 132285 h 3343192"/>
              <a:gd name="connsiteX2" fmla="*/ 1535661 w 1552429"/>
              <a:gd name="connsiteY2" fmla="*/ 3219248 h 3343192"/>
              <a:gd name="connsiteX3" fmla="*/ 1410366 w 1552429"/>
              <a:gd name="connsiteY3" fmla="*/ 3343191 h 3343192"/>
              <a:gd name="connsiteX4" fmla="*/ 123944 w 1552429"/>
              <a:gd name="connsiteY4" fmla="*/ 3336203 h 3343192"/>
              <a:gd name="connsiteX5" fmla="*/ 2 w 1552429"/>
              <a:gd name="connsiteY5" fmla="*/ 3210907 h 3343192"/>
              <a:gd name="connsiteX6" fmla="*/ 16769 w 1552429"/>
              <a:gd name="connsiteY6" fmla="*/ 123944 h 3343192"/>
              <a:gd name="connsiteX7" fmla="*/ 142065 w 1552429"/>
              <a:gd name="connsiteY7" fmla="*/ 2 h 334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2429" h="3343192" extrusionOk="0">
                <a:moveTo>
                  <a:pt x="1428486" y="6989"/>
                </a:moveTo>
                <a:cubicBezTo>
                  <a:pt x="1497311" y="7363"/>
                  <a:pt x="1552802" y="63460"/>
                  <a:pt x="1552428" y="132285"/>
                </a:cubicBezTo>
                <a:lnTo>
                  <a:pt x="1535661" y="3219248"/>
                </a:lnTo>
                <a:cubicBezTo>
                  <a:pt x="1535288" y="3288073"/>
                  <a:pt x="1479190" y="3343565"/>
                  <a:pt x="1410366" y="3343191"/>
                </a:cubicBezTo>
                <a:lnTo>
                  <a:pt x="123944" y="3336203"/>
                </a:lnTo>
                <a:cubicBezTo>
                  <a:pt x="55119" y="3335830"/>
                  <a:pt x="-372" y="3279732"/>
                  <a:pt x="2" y="3210907"/>
                </a:cubicBezTo>
                <a:lnTo>
                  <a:pt x="16769" y="123944"/>
                </a:lnTo>
                <a:cubicBezTo>
                  <a:pt x="17143" y="55119"/>
                  <a:pt x="73240" y="-372"/>
                  <a:pt x="142065" y="2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8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5"/>
          </p:nvPr>
        </p:nvSpPr>
        <p:spPr bwMode="auto">
          <a:xfrm>
            <a:off x="6725266" y="738434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6"/>
          </p:nvPr>
        </p:nvSpPr>
        <p:spPr bwMode="auto">
          <a:xfrm>
            <a:off x="6725266" y="4542456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7"/>
          </p:nvPr>
        </p:nvSpPr>
        <p:spPr bwMode="auto">
          <a:xfrm>
            <a:off x="6725266" y="2640445"/>
            <a:ext cx="1563057" cy="1558636"/>
          </a:xfrm>
          <a:custGeom>
            <a:avLst/>
            <a:gdLst>
              <a:gd name="connsiteX0" fmla="*/ 1133392 w 2266784"/>
              <a:gd name="connsiteY0" fmla="*/ 0 h 2260373"/>
              <a:gd name="connsiteX1" fmla="*/ 2266784 w 2266784"/>
              <a:gd name="connsiteY1" fmla="*/ 1133392 h 2260373"/>
              <a:gd name="connsiteX2" fmla="*/ 1361810 w 2266784"/>
              <a:gd name="connsiteY2" fmla="*/ 2243758 h 2260373"/>
              <a:gd name="connsiteX3" fmla="*/ 1252940 w 2266784"/>
              <a:gd name="connsiteY3" fmla="*/ 2260373 h 2260373"/>
              <a:gd name="connsiteX4" fmla="*/ 1013844 w 2266784"/>
              <a:gd name="connsiteY4" fmla="*/ 2260373 h 2260373"/>
              <a:gd name="connsiteX5" fmla="*/ 904974 w 2266784"/>
              <a:gd name="connsiteY5" fmla="*/ 2243758 h 2260373"/>
              <a:gd name="connsiteX6" fmla="*/ 0 w 2266784"/>
              <a:gd name="connsiteY6" fmla="*/ 1133392 h 2260373"/>
              <a:gd name="connsiteX7" fmla="*/ 1133392 w 2266784"/>
              <a:gd name="connsiteY7" fmla="*/ 0 h 226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6784" h="2260373" extrusionOk="0">
                <a:moveTo>
                  <a:pt x="1133392" y="0"/>
                </a:moveTo>
                <a:cubicBezTo>
                  <a:pt x="1759347" y="0"/>
                  <a:pt x="2266784" y="507437"/>
                  <a:pt x="2266784" y="1133392"/>
                </a:cubicBezTo>
                <a:cubicBezTo>
                  <a:pt x="2266784" y="1681103"/>
                  <a:pt x="1878278" y="2138073"/>
                  <a:pt x="1361810" y="2243758"/>
                </a:cubicBezTo>
                <a:lnTo>
                  <a:pt x="1252940" y="2260373"/>
                </a:lnTo>
                <a:lnTo>
                  <a:pt x="1013844" y="2260373"/>
                </a:lnTo>
                <a:lnTo>
                  <a:pt x="904974" y="2243758"/>
                </a:lnTo>
                <a:cubicBezTo>
                  <a:pt x="388507" y="2138073"/>
                  <a:pt x="0" y="1681103"/>
                  <a:pt x="0" y="1133392"/>
                </a:cubicBezTo>
                <a:cubicBezTo>
                  <a:pt x="0" y="507437"/>
                  <a:pt x="507437" y="0"/>
                  <a:pt x="1133392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891918" y="895739"/>
            <a:ext cx="10408164" cy="50665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9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526474" y="729672"/>
            <a:ext cx="4313382" cy="540327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 bwMode="auto">
          <a:xfrm>
            <a:off x="4149436" y="2738581"/>
            <a:ext cx="1380838" cy="1380838"/>
          </a:xfrm>
          <a:custGeom>
            <a:avLst/>
            <a:gdLst>
              <a:gd name="connsiteX0" fmla="*/ 690419 w 1380838"/>
              <a:gd name="connsiteY0" fmla="*/ 0 h 1380838"/>
              <a:gd name="connsiteX1" fmla="*/ 1380838 w 1380838"/>
              <a:gd name="connsiteY1" fmla="*/ 690419 h 1380838"/>
              <a:gd name="connsiteX2" fmla="*/ 690419 w 1380838"/>
              <a:gd name="connsiteY2" fmla="*/ 1380838 h 1380838"/>
              <a:gd name="connsiteX3" fmla="*/ 0 w 1380838"/>
              <a:gd name="connsiteY3" fmla="*/ 690419 h 1380838"/>
              <a:gd name="connsiteX4" fmla="*/ 690419 w 1380838"/>
              <a:gd name="connsiteY4" fmla="*/ 0 h 1380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838" h="1380838" extrusionOk="0">
                <a:moveTo>
                  <a:pt x="690419" y="0"/>
                </a:moveTo>
                <a:cubicBezTo>
                  <a:pt x="1071727" y="0"/>
                  <a:pt x="1380838" y="309111"/>
                  <a:pt x="1380838" y="690419"/>
                </a:cubicBezTo>
                <a:cubicBezTo>
                  <a:pt x="1380838" y="1071727"/>
                  <a:pt x="1071727" y="1380838"/>
                  <a:pt x="690419" y="1380838"/>
                </a:cubicBezTo>
                <a:cubicBezTo>
                  <a:pt x="309111" y="1380838"/>
                  <a:pt x="0" y="1071727"/>
                  <a:pt x="0" y="690419"/>
                </a:cubicBezTo>
                <a:cubicBezTo>
                  <a:pt x="0" y="309111"/>
                  <a:pt x="309111" y="0"/>
                  <a:pt x="690419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603823" y="2040055"/>
            <a:ext cx="3582103" cy="4016478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1130842" y="1420761"/>
            <a:ext cx="3552263" cy="401647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701964" y="521855"/>
            <a:ext cx="3066472" cy="581429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3953165" y="521853"/>
            <a:ext cx="2697017" cy="581429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-1" y="1134453"/>
            <a:ext cx="4915013" cy="5723547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650343" y="650343"/>
            <a:ext cx="4915014" cy="555731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6956946" y="320040"/>
            <a:ext cx="4915014" cy="621792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100"/>
            </a:lvl1pPr>
          </a:lstStyle>
          <a:p>
            <a:pPr>
              <a:defRPr/>
            </a:pPr>
            <a:endParaRPr lang="en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</a:p>
          <a:p>
            <a:pPr lvl="1">
              <a:defRPr/>
            </a:pPr>
            <a:r>
              <a:rPr lang="en-US"/>
              <a:t>Second level</a:t>
            </a:r>
          </a:p>
          <a:p>
            <a:pPr lvl="2">
              <a:defRPr/>
            </a:pPr>
            <a:r>
              <a:rPr lang="en-US"/>
              <a:t>Third level</a:t>
            </a:r>
          </a:p>
          <a:p>
            <a:pPr lvl="3">
              <a:defRPr/>
            </a:pPr>
            <a:r>
              <a:rPr lang="en-US"/>
              <a:t>Fourth level</a:t>
            </a:r>
          </a:p>
          <a:p>
            <a:pPr lvl="4">
              <a:defRPr/>
            </a:pPr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Альгимед</a:t>
            </a:r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D5981FC-9E1A-4573-B3F1-4585EC1B58DE}" type="slidenum">
              <a:rPr lang="en-ID"/>
              <a:t>‹#›</a:t>
            </a:fld>
            <a:endParaRPr lang="en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hd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 panose="020B0604020202020204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mailto:info@algimed.kz" TargetMode="External"/><Relationship Id="rId7" Type="http://schemas.openxmlformats.org/officeDocument/2006/relationships/hyperlink" Target="mailto:n.karachun@algimed.ru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Relationship Id="rId6" Type="http://schemas.openxmlformats.org/officeDocument/2006/relationships/hyperlink" Target="mailto:m.steshin@algimed.kz" TargetMode="External"/><Relationship Id="rId5" Type="http://schemas.openxmlformats.org/officeDocument/2006/relationships/hyperlink" Target="mailto:a.roshchin@algimed.kz" TargetMode="External"/><Relationship Id="rId4" Type="http://schemas.openxmlformats.org/officeDocument/2006/relationships/hyperlink" Target="mailto:service@algimed.ru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omments" Target="../comments/commen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5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spectroscopyeurope.com/product/lc-ms-system-clinical-diagnostics-announced-sciex" TargetMode="External"/><Relationship Id="rId5" Type="http://schemas.openxmlformats.org/officeDocument/2006/relationships/hyperlink" Target="https://www.thermofisher.com/ru/ru/home/life-science/antibodies/immunoassays/elisa-kits.html" TargetMode="External"/><Relationship Id="rId4" Type="http://schemas.openxmlformats.org/officeDocument/2006/relationships/hyperlink" Target="https://microchemlab.com/test/zone-inhibition-test-antimicrobial-activity/" TargetMode="Externa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jpeg"/><Relationship Id="rId5" Type="http://schemas.openxmlformats.org/officeDocument/2006/relationships/hyperlink" Target="https://www.aces.edu/blog/topics/beef/over-the-counter-option-for-livestock-antibiotics-is-going-away/" TargetMode="External"/><Relationship Id="rId4" Type="http://schemas.openxmlformats.org/officeDocument/2006/relationships/hyperlink" Target="https://foodprint.org/issues/pesticide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477364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B23542-46A7-42CA-A3CB-839DA6CC7E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5246" y="1427968"/>
            <a:ext cx="3261508" cy="332131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88E4A88-6F0F-40CE-A72E-805F01773211}"/>
              </a:ext>
            </a:extLst>
          </p:cNvPr>
          <p:cNvSpPr/>
          <p:nvPr/>
        </p:nvSpPr>
        <p:spPr>
          <a:xfrm>
            <a:off x="5151670" y="5363944"/>
            <a:ext cx="188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Lato" panose="020F0502020204030203"/>
                <a:cs typeface="Lato Light"/>
              </a:rPr>
              <a:t>info@algimed.kz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-1" y="188640"/>
            <a:ext cx="12191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Сложности и недостатки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8</a:t>
            </a:r>
          </a:p>
        </p:txBody>
      </p:sp>
      <p:sp>
        <p:nvSpPr>
          <p:cNvPr id="3" name="Звезда: 6 точек 2"/>
          <p:cNvSpPr/>
          <p:nvPr/>
        </p:nvSpPr>
        <p:spPr bwMode="auto">
          <a:xfrm>
            <a:off x="1270335" y="1201388"/>
            <a:ext cx="2232248" cy="2376264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Цена</a:t>
            </a:r>
          </a:p>
        </p:txBody>
      </p:sp>
      <p:sp>
        <p:nvSpPr>
          <p:cNvPr id="13" name="Звезда: 6 точек 12"/>
          <p:cNvSpPr/>
          <p:nvPr/>
        </p:nvSpPr>
        <p:spPr bwMode="auto">
          <a:xfrm>
            <a:off x="3493244" y="1275666"/>
            <a:ext cx="4392488" cy="4536504"/>
          </a:xfrm>
          <a:prstGeom prst="star6">
            <a:avLst>
              <a:gd name="adj" fmla="val 28553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Квалификация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оператора</a:t>
            </a:r>
          </a:p>
        </p:txBody>
      </p:sp>
      <p:sp>
        <p:nvSpPr>
          <p:cNvPr id="14" name="Звезда: 6 точек 13"/>
          <p:cNvSpPr/>
          <p:nvPr/>
        </p:nvSpPr>
        <p:spPr bwMode="auto">
          <a:xfrm>
            <a:off x="7680325" y="620395"/>
            <a:ext cx="3903345" cy="3676015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Сервисная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поддержка</a:t>
            </a:r>
          </a:p>
        </p:txBody>
      </p:sp>
      <p:sp>
        <p:nvSpPr>
          <p:cNvPr id="15" name="Звезда: 6 точек 14"/>
          <p:cNvSpPr/>
          <p:nvPr/>
        </p:nvSpPr>
        <p:spPr bwMode="auto">
          <a:xfrm>
            <a:off x="178204" y="3252420"/>
            <a:ext cx="3280746" cy="3393009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Методики</a:t>
            </a:r>
          </a:p>
        </p:txBody>
      </p:sp>
      <p:pic>
        <p:nvPicPr>
          <p:cNvPr id="9" name="Рисунок 8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91AA9721-41AD-49FF-BE40-59C77B0F6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477364"/>
                </a:solidFill>
                <a:latin typeface="Lato"/>
                <a:ea typeface="Roboto"/>
              </a:rPr>
              <a:t> </a:t>
            </a: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О важности обучения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9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9336" y="1005729"/>
            <a:ext cx="4392488" cy="28894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630236" y="876049"/>
            <a:ext cx="7561763" cy="2640726"/>
          </a:xfrm>
          <a:prstGeom prst="rect">
            <a:avLst/>
          </a:prstGeom>
        </p:spPr>
      </p:pic>
      <p:graphicFrame>
        <p:nvGraphicFramePr>
          <p:cNvPr id="12" name="Таблица 12"/>
          <p:cNvGraphicFramePr>
            <a:graphicFrameLocks noGrp="1"/>
          </p:cNvGraphicFramePr>
          <p:nvPr/>
        </p:nvGraphicFramePr>
        <p:xfrm>
          <a:off x="119336" y="3911216"/>
          <a:ext cx="11953330" cy="257745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88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3064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 b="1"/>
                        <a:t>Система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/>
                        <a:t>Загадочный автомобиль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 b="1">
                          <a:solidFill>
                            <a:schemeClr val="lt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Средняя система</a:t>
                      </a:r>
                      <a:endParaRPr lang="en-US" sz="2800" b="1">
                        <a:solidFill>
                          <a:schemeClr val="lt1"/>
                        </a:solidFill>
                        <a:latin typeface="Calibri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ctr">
                        <a:defRPr/>
                      </a:pPr>
                      <a:r>
                        <a:rPr lang="ru-RU" sz="2800" b="1">
                          <a:solidFill>
                            <a:schemeClr val="lt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ВЭЖХ-МС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 b="1">
                          <a:solidFill>
                            <a:schemeClr val="lt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Загадочный самолёт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69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 b="1"/>
                        <a:t>Цена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2800"/>
                        <a:t>~</a:t>
                      </a:r>
                      <a:r>
                        <a:rPr lang="ru-RU" sz="2800"/>
                        <a:t>25 000 000 </a:t>
                      </a:r>
                      <a:r>
                        <a:rPr lang="en-US" sz="2800"/>
                        <a:t>KZT</a:t>
                      </a:r>
                      <a:endParaRPr lang="ru-RU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Где-то между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2800"/>
                        <a:t>~</a:t>
                      </a:r>
                      <a:r>
                        <a:rPr lang="ru-RU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40 300 000 000 </a:t>
                      </a:r>
                      <a:r>
                        <a:rPr lang="en-US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KZT</a:t>
                      </a:r>
                      <a:endParaRPr lang="ru-RU" sz="2800">
                        <a:solidFill>
                          <a:schemeClr val="dk1"/>
                        </a:solidFill>
                        <a:latin typeface="Calibri"/>
                        <a:ea typeface="Arial" panose="020B0604020202020204"/>
                        <a:cs typeface="Arial" panose="020B060402020202020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70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 b="1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Подготовка оператора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190 часов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360 часов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80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1000 часов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Рисунок 7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41BD72D4-41A8-4362-8EFE-E69576E971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Решения от </a:t>
            </a:r>
            <a:r>
              <a:rPr lang="en-US" sz="3600" b="1" dirty="0" err="1">
                <a:solidFill>
                  <a:srgbClr val="477364"/>
                </a:solidFill>
                <a:latin typeface="Lato"/>
                <a:ea typeface="Roboto"/>
              </a:rPr>
              <a:t>Sciex</a:t>
            </a:r>
            <a:r>
              <a:rPr lang="en-US" sz="3600" b="1" dirty="0">
                <a:solidFill>
                  <a:srgbClr val="477364"/>
                </a:solidFill>
                <a:latin typeface="Lato"/>
                <a:ea typeface="Roboto"/>
              </a:rPr>
              <a:t>/</a:t>
            </a:r>
            <a:r>
              <a:rPr lang="en-US" sz="3600" b="1" dirty="0" err="1">
                <a:solidFill>
                  <a:srgbClr val="477364"/>
                </a:solidFill>
                <a:latin typeface="Lato"/>
                <a:ea typeface="Roboto"/>
              </a:rPr>
              <a:t>Algimed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04444" y="651916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10</a:t>
            </a:r>
          </a:p>
        </p:txBody>
      </p:sp>
      <p:sp>
        <p:nvSpPr>
          <p:cNvPr id="7" name="Звезда: 6 точек 6"/>
          <p:cNvSpPr/>
          <p:nvPr/>
        </p:nvSpPr>
        <p:spPr bwMode="auto">
          <a:xfrm>
            <a:off x="1270335" y="1201388"/>
            <a:ext cx="2232248" cy="2376264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b="1" dirty="0" err="1">
                <a:solidFill>
                  <a:srgbClr val="477364"/>
                </a:solidFill>
              </a:rPr>
              <a:t>Sciex</a:t>
            </a:r>
            <a:r>
              <a:rPr lang="ru-RU" sz="3200" b="1" dirty="0">
                <a:solidFill>
                  <a:srgbClr val="477364"/>
                </a:solidFill>
              </a:rPr>
              <a:t> </a:t>
            </a:r>
          </a:p>
        </p:txBody>
      </p:sp>
      <p:sp>
        <p:nvSpPr>
          <p:cNvPr id="9" name="Звезда: 6 точек 8"/>
          <p:cNvSpPr/>
          <p:nvPr/>
        </p:nvSpPr>
        <p:spPr bwMode="auto">
          <a:xfrm>
            <a:off x="3493244" y="1275666"/>
            <a:ext cx="4392488" cy="4536504"/>
          </a:xfrm>
          <a:prstGeom prst="star6">
            <a:avLst>
              <a:gd name="adj" fmla="val 28553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dirty="0">
                <a:solidFill>
                  <a:srgbClr val="477364"/>
                </a:solidFill>
              </a:rPr>
              <a:t>Школа подготовки специалистов</a:t>
            </a:r>
          </a:p>
        </p:txBody>
      </p:sp>
      <p:sp>
        <p:nvSpPr>
          <p:cNvPr id="10" name="Звезда: 6 точек 9"/>
          <p:cNvSpPr/>
          <p:nvPr/>
        </p:nvSpPr>
        <p:spPr bwMode="auto">
          <a:xfrm>
            <a:off x="7680176" y="620688"/>
            <a:ext cx="3520596" cy="3675862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b="1" dirty="0" err="1">
                <a:solidFill>
                  <a:srgbClr val="477364"/>
                </a:solidFill>
              </a:rPr>
              <a:t>Algimed</a:t>
            </a:r>
            <a:r>
              <a:rPr lang="en-US" sz="3200" b="1" dirty="0">
                <a:solidFill>
                  <a:srgbClr val="477364"/>
                </a:solidFill>
              </a:rPr>
              <a:t> Service</a:t>
            </a:r>
            <a:endParaRPr lang="ru-RU" sz="3200" b="1" dirty="0">
              <a:solidFill>
                <a:srgbClr val="477364"/>
              </a:solidFill>
            </a:endParaRPr>
          </a:p>
        </p:txBody>
      </p:sp>
      <p:sp>
        <p:nvSpPr>
          <p:cNvPr id="11" name="Звезда: 6 точек 10"/>
          <p:cNvSpPr/>
          <p:nvPr/>
        </p:nvSpPr>
        <p:spPr bwMode="auto">
          <a:xfrm>
            <a:off x="178204" y="3252420"/>
            <a:ext cx="3280746" cy="3393009"/>
          </a:xfrm>
          <a:prstGeom prst="star6">
            <a:avLst>
              <a:gd name="adj" fmla="val 28868"/>
              <a:gd name="hf" fmla="val 115470"/>
            </a:avLst>
          </a:pr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3200" b="1" dirty="0">
              <a:solidFill>
                <a:srgbClr val="477364"/>
              </a:solidFill>
            </a:endParaRPr>
          </a:p>
          <a:p>
            <a:pPr algn="ctr">
              <a:defRPr/>
            </a:pPr>
            <a:r>
              <a:rPr lang="en-US" sz="3200" b="1" dirty="0" err="1">
                <a:solidFill>
                  <a:srgbClr val="477364"/>
                </a:solidFill>
              </a:rPr>
              <a:t>Algimed</a:t>
            </a:r>
            <a:endParaRPr lang="en-US" sz="3200" b="1" dirty="0">
              <a:solidFill>
                <a:srgbClr val="477364"/>
              </a:solidFill>
            </a:endParaRPr>
          </a:p>
          <a:p>
            <a:pPr algn="ctr">
              <a:defRPr/>
            </a:pPr>
            <a:r>
              <a:rPr lang="en-US" sz="3200" b="1" dirty="0">
                <a:solidFill>
                  <a:srgbClr val="477364"/>
                </a:solidFill>
              </a:rPr>
              <a:t>Application</a:t>
            </a:r>
            <a:br>
              <a:rPr lang="ru-RU" sz="3200" b="1" dirty="0">
                <a:solidFill>
                  <a:srgbClr val="477364"/>
                </a:solidFill>
              </a:rPr>
            </a:br>
            <a:r>
              <a:rPr lang="en-US" sz="3200" b="1" dirty="0">
                <a:solidFill>
                  <a:srgbClr val="477364"/>
                </a:solidFill>
              </a:rPr>
              <a:t>Support</a:t>
            </a:r>
            <a:endParaRPr lang="ru-RU" sz="3200" b="1" dirty="0">
              <a:solidFill>
                <a:srgbClr val="477364"/>
              </a:solidFill>
            </a:endParaRPr>
          </a:p>
          <a:p>
            <a:pPr algn="ctr">
              <a:defRPr/>
            </a:pPr>
            <a:endParaRPr lang="ru-RU" sz="3200" b="1" dirty="0">
              <a:solidFill>
                <a:srgbClr val="477364"/>
              </a:solidFill>
            </a:endParaRPr>
          </a:p>
        </p:txBody>
      </p:sp>
      <p:pic>
        <p:nvPicPr>
          <p:cNvPr id="13" name="Рисунок 12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26CCE3DE-3007-4AA1-A90E-C894A459C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8"/>
          <p:cNvSpPr/>
          <p:nvPr/>
        </p:nvSpPr>
        <p:spPr bwMode="auto">
          <a:xfrm>
            <a:off x="263352" y="1155925"/>
            <a:ext cx="7632847" cy="5551020"/>
          </a:xfrm>
          <a:prstGeom prst="rect">
            <a:avLst/>
          </a:prstGeom>
          <a:solidFill>
            <a:srgbClr val="477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11784632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11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407368" y="1413063"/>
            <a:ext cx="65527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/>
              <a:buChar char="•"/>
              <a:defRPr/>
            </a:pPr>
            <a:r>
              <a:rPr lang="en-US" sz="2800">
                <a:solidFill>
                  <a:schemeClr val="bg1"/>
                </a:solidFill>
              </a:rPr>
              <a:t>Albright, J. L., Tuckey, S. L., &amp; Woods, G. T. (1961). Antibiotics in milk—A review. Journal of Dairy Science, 44(5), 779-807.</a:t>
            </a:r>
            <a:endParaRPr lang="ru-RU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r>
              <a:rPr lang="en-US" sz="2800">
                <a:solidFill>
                  <a:schemeClr val="bg1"/>
                </a:solidFill>
              </a:rPr>
              <a:t>Pleadin, J., Frece, J., &amp; Markov, K. (2019). Mycotoxins in food and feed. Advances in food and nutrition research, 89, 297-345.</a:t>
            </a:r>
          </a:p>
        </p:txBody>
      </p:sp>
      <p:pic>
        <p:nvPicPr>
          <p:cNvPr id="16" name="Рисунок 5"/>
          <p:cNvPicPr>
            <a:picLocks noChangeAspect="1"/>
          </p:cNvPicPr>
          <p:nvPr/>
        </p:nvPicPr>
        <p:blipFill>
          <a:blip r:embed="rId2"/>
          <a:srcRect l="24301" t="18278" r="27097" b="13596"/>
          <a:stretch>
            <a:fillRect/>
          </a:stretch>
        </p:blipFill>
        <p:spPr bwMode="auto">
          <a:xfrm>
            <a:off x="7444586" y="997605"/>
            <a:ext cx="4747413" cy="374315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 bwMode="auto">
          <a:xfrm>
            <a:off x="1005512" y="175636"/>
            <a:ext cx="9771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Полезная</a:t>
            </a:r>
            <a:r>
              <a:rPr lang="ru-RU" sz="2800" b="1" dirty="0">
                <a:solidFill>
                  <a:srgbClr val="477364"/>
                </a:solidFill>
                <a:latin typeface="Lato"/>
                <a:ea typeface="Roboto"/>
              </a:rPr>
              <a:t> </a:t>
            </a: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литература</a:t>
            </a:r>
            <a:endParaRPr sz="3600" b="1" dirty="0">
              <a:solidFill>
                <a:srgbClr val="477364"/>
              </a:solidFill>
              <a:latin typeface="Lato"/>
              <a:ea typeface="Roboto"/>
            </a:endParaRPr>
          </a:p>
        </p:txBody>
      </p:sp>
      <p:pic>
        <p:nvPicPr>
          <p:cNvPr id="9" name="Рисунок 8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5277BB4A-C790-45CD-9212-910E57223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TextBox 8"/>
          <p:cNvSpPr txBox="1"/>
          <p:nvPr/>
        </p:nvSpPr>
        <p:spPr bwMode="auto">
          <a:xfrm>
            <a:off x="1005512" y="175636"/>
            <a:ext cx="9771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Контакты и поддержка</a:t>
            </a:r>
            <a:endParaRPr sz="3600" b="1" dirty="0">
              <a:solidFill>
                <a:srgbClr val="477364"/>
              </a:solidFill>
              <a:latin typeface="Lato"/>
              <a:ea typeface="Roboto"/>
            </a:endParaRPr>
          </a:p>
        </p:txBody>
      </p:sp>
      <p:pic>
        <p:nvPicPr>
          <p:cNvPr id="9" name="Рисунок 5"/>
          <p:cNvPicPr>
            <a:picLocks noChangeAspect="1"/>
          </p:cNvPicPr>
          <p:nvPr/>
        </p:nvPicPr>
        <p:blipFill>
          <a:blip r:embed="rId2"/>
          <a:srcRect l="24301" t="18278" r="27097" b="13596"/>
          <a:stretch>
            <a:fillRect/>
          </a:stretch>
        </p:blipFill>
        <p:spPr bwMode="auto">
          <a:xfrm>
            <a:off x="7455923" y="1007656"/>
            <a:ext cx="4747413" cy="3743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11784632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12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407368" y="1413063"/>
            <a:ext cx="7344816" cy="4832092"/>
          </a:xfrm>
          <a:prstGeom prst="rect">
            <a:avLst/>
          </a:prstGeom>
          <a:solidFill>
            <a:srgbClr val="568C7A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/>
              <a:buChar char="•"/>
              <a:defRPr/>
            </a:pPr>
            <a:r>
              <a:rPr lang="ru-RU" sz="2800" dirty="0">
                <a:solidFill>
                  <a:schemeClr val="bg1"/>
                </a:solidFill>
              </a:rPr>
              <a:t>Общие вопросы - </a:t>
            </a:r>
            <a:r>
              <a:rPr lang="en-US" sz="2800" b="1" i="0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system-ui"/>
                <a:hlinkClick r:id="rId3" tooltip="mailto:info@algimed.kz"/>
              </a:rPr>
              <a:t>info@algimed.kz</a:t>
            </a:r>
            <a:endParaRPr lang="ru-RU" sz="2800" b="1" i="0" dirty="0">
              <a:solidFill>
                <a:schemeClr val="accent4">
                  <a:lumMod val="60000"/>
                  <a:lumOff val="40000"/>
                </a:schemeClr>
              </a:solidFill>
              <a:latin typeface="system-ui"/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  <a:latin typeface="system-ui"/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r>
              <a:rPr lang="ru-RU" sz="2800" dirty="0">
                <a:solidFill>
                  <a:schemeClr val="bg1"/>
                </a:solidFill>
              </a:rPr>
              <a:t>Сервисная поддержка - </a:t>
            </a:r>
            <a:r>
              <a:rPr lang="en-US" sz="2800" b="1" i="0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system-ui"/>
                <a:hlinkClick r:id="rId4" tooltip="mailto:service@algimed.ru"/>
              </a:rPr>
              <a:t>service@algimed.ru</a:t>
            </a:r>
            <a:endParaRPr lang="ru-RU" sz="2800" b="1" i="0" dirty="0">
              <a:solidFill>
                <a:schemeClr val="accent4">
                  <a:lumMod val="60000"/>
                  <a:lumOff val="40000"/>
                </a:schemeClr>
              </a:solidFill>
              <a:latin typeface="system-ui"/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endParaRPr lang="ru-RU" sz="2800" b="1" i="0" dirty="0">
              <a:solidFill>
                <a:schemeClr val="accent4">
                  <a:lumMod val="60000"/>
                  <a:lumOff val="40000"/>
                </a:schemeClr>
              </a:solidFill>
              <a:latin typeface="system-ui"/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r>
              <a:rPr lang="ru-RU" sz="2800" dirty="0">
                <a:solidFill>
                  <a:schemeClr val="bg1"/>
                </a:solidFill>
              </a:rPr>
              <a:t>Методические вопросы </a:t>
            </a:r>
          </a:p>
          <a:p>
            <a:pPr marL="742950" lvl="1" indent="-285750">
              <a:buFont typeface="Arial" panose="020B0604020202020204"/>
              <a:buChar char="•"/>
              <a:defRPr/>
            </a:pPr>
            <a:r>
              <a:rPr lang="en-US" sz="2800" b="1" u="sng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5" tooltip="mailto:a.roshchin@algimed.kz"/>
              </a:rPr>
              <a:t>a.roshchin@algimed.kz</a:t>
            </a: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742950" lvl="1" indent="-285750">
              <a:buFont typeface="Arial" panose="020B0604020202020204"/>
              <a:buChar char="•"/>
              <a:defRPr/>
            </a:pPr>
            <a:r>
              <a:rPr lang="ru-RU" sz="2800" b="1" u="sng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6" tooltip="mailto:m.steshin@algimed.kz"/>
              </a:rPr>
              <a:t>m.steshin@algimed.kz</a:t>
            </a: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742950" lvl="1" indent="-285750">
              <a:buFont typeface="Arial" panose="020B0604020202020204"/>
              <a:buChar char="•"/>
              <a:defRPr/>
            </a:pPr>
            <a:r>
              <a:rPr lang="en-US" sz="2800" b="1" u="sng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7" tooltip="mailto:n.karachun@algimed.ru"/>
              </a:rPr>
              <a:t>n.karachun@algimed.ru</a:t>
            </a: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1">
              <a:defRPr/>
            </a:pPr>
            <a:endParaRPr lang="ru-RU" sz="2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endParaRPr lang="ru-RU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/>
              <a:buChar char="•"/>
              <a:defRPr/>
            </a:pP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6B6AE4C9-6025-434B-B72A-FBE46726BB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 bwMode="auto">
          <a:xfrm>
            <a:off x="0" y="34272"/>
            <a:ext cx="2735507" cy="6888399"/>
          </a:xfrm>
          <a:prstGeom prst="rect">
            <a:avLst/>
          </a:prstGeom>
          <a:solidFill>
            <a:srgbClr val="477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椭圆 2"/>
          <p:cNvSpPr/>
          <p:nvPr/>
        </p:nvSpPr>
        <p:spPr bwMode="auto">
          <a:xfrm>
            <a:off x="1255551" y="2110846"/>
            <a:ext cx="2817283" cy="281611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sp>
        <p:nvSpPr>
          <p:cNvPr id="8" name="弧形 4"/>
          <p:cNvSpPr/>
          <p:nvPr/>
        </p:nvSpPr>
        <p:spPr bwMode="auto">
          <a:xfrm rot="5400000">
            <a:off x="715962" y="1596740"/>
            <a:ext cx="3849814" cy="3849814"/>
          </a:xfrm>
          <a:prstGeom prst="arc">
            <a:avLst>
              <a:gd name="adj1" fmla="val 10852139"/>
              <a:gd name="adj2" fmla="val 21477413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zh-CN" sz="2400">
              <a:cs typeface="Arial" panose="020B0604020202020204"/>
            </a:endParaRPr>
          </a:p>
        </p:txBody>
      </p:sp>
      <p:sp>
        <p:nvSpPr>
          <p:cNvPr id="9" name="椭圆 5"/>
          <p:cNvSpPr/>
          <p:nvPr/>
        </p:nvSpPr>
        <p:spPr bwMode="auto">
          <a:xfrm>
            <a:off x="2958357" y="1474961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>
                <a:solidFill>
                  <a:schemeClr val="bg1"/>
                </a:solidFill>
                <a:cs typeface="Arial" panose="020B0604020202020204"/>
              </a:rPr>
              <a:t>1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10" name="椭圆 6"/>
          <p:cNvSpPr/>
          <p:nvPr/>
        </p:nvSpPr>
        <p:spPr bwMode="auto">
          <a:xfrm>
            <a:off x="3793574" y="1983052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>
                <a:solidFill>
                  <a:schemeClr val="bg1"/>
                </a:solidFill>
                <a:cs typeface="Arial" panose="020B0604020202020204"/>
              </a:rPr>
              <a:t>2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11" name="椭圆 7"/>
          <p:cNvSpPr/>
          <p:nvPr/>
        </p:nvSpPr>
        <p:spPr bwMode="auto">
          <a:xfrm>
            <a:off x="4369486" y="2900347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>
                <a:solidFill>
                  <a:schemeClr val="bg1"/>
                </a:solidFill>
                <a:cs typeface="Arial" panose="020B0604020202020204"/>
              </a:rPr>
              <a:t>3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12" name="椭圆 8"/>
          <p:cNvSpPr/>
          <p:nvPr/>
        </p:nvSpPr>
        <p:spPr bwMode="auto">
          <a:xfrm>
            <a:off x="4308963" y="3976995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>
                <a:solidFill>
                  <a:schemeClr val="bg1"/>
                </a:solidFill>
                <a:cs typeface="Arial" panose="020B0604020202020204"/>
              </a:rPr>
              <a:t>4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13" name="圆角矩形 9"/>
          <p:cNvSpPr/>
          <p:nvPr/>
        </p:nvSpPr>
        <p:spPr bwMode="auto">
          <a:xfrm flipH="1">
            <a:off x="4199566" y="417577"/>
            <a:ext cx="4582181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sp>
        <p:nvSpPr>
          <p:cNvPr id="16" name="圆角矩形 12"/>
          <p:cNvSpPr/>
          <p:nvPr/>
        </p:nvSpPr>
        <p:spPr bwMode="auto">
          <a:xfrm flipH="1">
            <a:off x="5195500" y="1474456"/>
            <a:ext cx="4582181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prstClr val="white"/>
                </a:solidFill>
                <a:cs typeface="Arial" panose="020B0604020202020204"/>
              </a:rPr>
              <a:t> </a:t>
            </a: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sp>
        <p:nvSpPr>
          <p:cNvPr id="19" name="圆角矩形 15"/>
          <p:cNvSpPr/>
          <p:nvPr/>
        </p:nvSpPr>
        <p:spPr bwMode="auto">
          <a:xfrm flipH="1">
            <a:off x="5814698" y="2610869"/>
            <a:ext cx="4944721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sp>
        <p:nvSpPr>
          <p:cNvPr id="22" name="圆角矩形 18"/>
          <p:cNvSpPr/>
          <p:nvPr/>
        </p:nvSpPr>
        <p:spPr bwMode="auto">
          <a:xfrm flipH="1">
            <a:off x="4184129" y="5742131"/>
            <a:ext cx="5224237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3564772" y="226158"/>
            <a:ext cx="1060572" cy="1060572"/>
            <a:chOff x="4229236" y="3968984"/>
            <a:chExt cx="792000" cy="792000"/>
          </a:xfrm>
        </p:grpSpPr>
        <p:sp>
          <p:nvSpPr>
            <p:cNvPr id="28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 dirty="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29" name="MH_Title_1"/>
            <p:cNvSpPr/>
            <p:nvPr/>
          </p:nvSpPr>
          <p:spPr bwMode="auto">
            <a:xfrm>
              <a:off x="4355236" y="4094984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grpSp>
        <p:nvGrpSpPr>
          <p:cNvPr id="3" name="组合 27"/>
          <p:cNvGrpSpPr/>
          <p:nvPr/>
        </p:nvGrpSpPr>
        <p:grpSpPr bwMode="auto">
          <a:xfrm>
            <a:off x="4448251" y="1291760"/>
            <a:ext cx="1060572" cy="1060572"/>
            <a:chOff x="4229236" y="3968984"/>
            <a:chExt cx="792000" cy="792000"/>
          </a:xfrm>
        </p:grpSpPr>
        <p:sp>
          <p:nvSpPr>
            <p:cNvPr id="33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34" name="MH_Title_1"/>
            <p:cNvSpPr/>
            <p:nvPr/>
          </p:nvSpPr>
          <p:spPr bwMode="auto">
            <a:xfrm>
              <a:off x="4351757" y="4097161"/>
              <a:ext cx="540001" cy="54000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grpSp>
        <p:nvGrpSpPr>
          <p:cNvPr id="4" name="组合 32"/>
          <p:cNvGrpSpPr/>
          <p:nvPr/>
        </p:nvGrpSpPr>
        <p:grpSpPr bwMode="auto">
          <a:xfrm>
            <a:off x="5067449" y="2400373"/>
            <a:ext cx="1060572" cy="1060572"/>
            <a:chOff x="4229236" y="3968984"/>
            <a:chExt cx="792000" cy="792000"/>
          </a:xfrm>
        </p:grpSpPr>
        <p:sp>
          <p:nvSpPr>
            <p:cNvPr id="38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39" name="MH_Title_1"/>
            <p:cNvSpPr/>
            <p:nvPr/>
          </p:nvSpPr>
          <p:spPr bwMode="auto">
            <a:xfrm>
              <a:off x="4355236" y="4094984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grpSp>
        <p:nvGrpSpPr>
          <p:cNvPr id="5" name="组合 37"/>
          <p:cNvGrpSpPr/>
          <p:nvPr/>
        </p:nvGrpSpPr>
        <p:grpSpPr bwMode="auto">
          <a:xfrm>
            <a:off x="3549337" y="5513906"/>
            <a:ext cx="1060572" cy="1060572"/>
            <a:chOff x="4229236" y="3968984"/>
            <a:chExt cx="792000" cy="792000"/>
          </a:xfrm>
        </p:grpSpPr>
        <p:sp>
          <p:nvSpPr>
            <p:cNvPr id="43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44" name="MH_Title_1"/>
            <p:cNvSpPr/>
            <p:nvPr/>
          </p:nvSpPr>
          <p:spPr bwMode="auto">
            <a:xfrm>
              <a:off x="4355236" y="4094984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sp>
        <p:nvSpPr>
          <p:cNvPr id="45" name="TextBox 44"/>
          <p:cNvSpPr txBox="1"/>
          <p:nvPr/>
        </p:nvSpPr>
        <p:spPr bwMode="auto">
          <a:xfrm>
            <a:off x="4618991" y="595507"/>
            <a:ext cx="3878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Широкий продуктовый портфель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6148671" y="2792762"/>
            <a:ext cx="2633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Сервисная поддержка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4617079" y="5918085"/>
            <a:ext cx="4799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Долгосрочные взаимоотношения с заказчиками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804860" y="476567"/>
            <a:ext cx="564093" cy="564093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672166" y="1464311"/>
            <a:ext cx="603425" cy="603425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804860" y="5763444"/>
            <a:ext cx="561494" cy="561494"/>
          </a:xfrm>
          <a:prstGeom prst="rect">
            <a:avLst/>
          </a:prstGeom>
        </p:spPr>
      </p:pic>
      <p:sp>
        <p:nvSpPr>
          <p:cNvPr id="62" name="椭圆 8"/>
          <p:cNvSpPr/>
          <p:nvPr/>
        </p:nvSpPr>
        <p:spPr bwMode="auto">
          <a:xfrm>
            <a:off x="3779215" y="4791636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cs typeface="Arial" panose="020B0604020202020204"/>
              </a:rPr>
              <a:t>5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63" name="椭圆 8"/>
          <p:cNvSpPr/>
          <p:nvPr/>
        </p:nvSpPr>
        <p:spPr bwMode="auto">
          <a:xfrm>
            <a:off x="2931542" y="5308880"/>
            <a:ext cx="355621" cy="35569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>
                <a:solidFill>
                  <a:schemeClr val="bg1"/>
                </a:solidFill>
                <a:cs typeface="Arial" panose="020B0604020202020204"/>
              </a:rPr>
              <a:t>6</a:t>
            </a:r>
            <a:endParaRPr lang="zh-CN" sz="2400">
              <a:solidFill>
                <a:schemeClr val="bg1"/>
              </a:solidFill>
              <a:cs typeface="Arial" panose="020B0604020202020204"/>
            </a:endParaRPr>
          </a:p>
        </p:txBody>
      </p:sp>
      <p:sp>
        <p:nvSpPr>
          <p:cNvPr id="64" name="圆角矩形 18"/>
          <p:cNvSpPr/>
          <p:nvPr/>
        </p:nvSpPr>
        <p:spPr bwMode="auto">
          <a:xfrm flipH="1">
            <a:off x="5067449" y="4875552"/>
            <a:ext cx="4582181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grpSp>
        <p:nvGrpSpPr>
          <p:cNvPr id="7" name="组合 37"/>
          <p:cNvGrpSpPr/>
          <p:nvPr/>
        </p:nvGrpSpPr>
        <p:grpSpPr bwMode="auto">
          <a:xfrm>
            <a:off x="4432655" y="4647327"/>
            <a:ext cx="1060572" cy="1060572"/>
            <a:chOff x="4229236" y="3968984"/>
            <a:chExt cx="792000" cy="792000"/>
          </a:xfrm>
        </p:grpSpPr>
        <p:sp>
          <p:nvSpPr>
            <p:cNvPr id="66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67" name="MH_Title_1"/>
            <p:cNvSpPr/>
            <p:nvPr/>
          </p:nvSpPr>
          <p:spPr bwMode="auto">
            <a:xfrm>
              <a:off x="4355236" y="4094984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sp>
        <p:nvSpPr>
          <p:cNvPr id="70" name="圆角矩形 18"/>
          <p:cNvSpPr/>
          <p:nvPr/>
        </p:nvSpPr>
        <p:spPr bwMode="auto">
          <a:xfrm flipH="1">
            <a:off x="5777535" y="3807973"/>
            <a:ext cx="4981885" cy="7222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sz="2400">
              <a:solidFill>
                <a:prstClr val="white"/>
              </a:solidFill>
              <a:cs typeface="Arial" panose="020B0604020202020204"/>
            </a:endParaRPr>
          </a:p>
        </p:txBody>
      </p:sp>
      <p:grpSp>
        <p:nvGrpSpPr>
          <p:cNvPr id="14" name="组合 37"/>
          <p:cNvGrpSpPr/>
          <p:nvPr/>
        </p:nvGrpSpPr>
        <p:grpSpPr bwMode="auto">
          <a:xfrm>
            <a:off x="5023475" y="3579747"/>
            <a:ext cx="1060572" cy="1060572"/>
            <a:chOff x="4229236" y="3968984"/>
            <a:chExt cx="792000" cy="792000"/>
          </a:xfrm>
        </p:grpSpPr>
        <p:sp>
          <p:nvSpPr>
            <p:cNvPr id="72" name="MH_Other_2"/>
            <p:cNvSpPr/>
            <p:nvPr/>
          </p:nvSpPr>
          <p:spPr bwMode="auto">
            <a:xfrm>
              <a:off x="4229236" y="3968984"/>
              <a:ext cx="792000" cy="792000"/>
            </a:xfrm>
            <a:prstGeom prst="ellipse">
              <a:avLst/>
            </a:pr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81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sz="2400">
                <a:solidFill>
                  <a:prstClr val="white"/>
                </a:solidFill>
                <a:cs typeface="Arial" panose="020B0604020202020204"/>
              </a:endParaRPr>
            </a:p>
          </p:txBody>
        </p:sp>
        <p:sp>
          <p:nvSpPr>
            <p:cNvPr id="73" name="MH_Title_1"/>
            <p:cNvSpPr/>
            <p:nvPr/>
          </p:nvSpPr>
          <p:spPr bwMode="auto">
            <a:xfrm>
              <a:off x="4355236" y="4094984"/>
              <a:ext cx="540000" cy="5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sz="1600" b="1">
                <a:cs typeface="Arial" panose="020B0604020202020204"/>
              </a:endParaRPr>
            </a:p>
          </p:txBody>
        </p:sp>
      </p:grpSp>
      <p:sp>
        <p:nvSpPr>
          <p:cNvPr id="47" name="TextBox 46"/>
          <p:cNvSpPr txBox="1"/>
          <p:nvPr/>
        </p:nvSpPr>
        <p:spPr bwMode="auto">
          <a:xfrm>
            <a:off x="5493226" y="5085738"/>
            <a:ext cx="3490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Выстроенная схема логистики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4664584" y="4839626"/>
            <a:ext cx="613717" cy="613717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 bwMode="auto">
          <a:xfrm>
            <a:off x="6084046" y="3999805"/>
            <a:ext cx="4675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Поддержка пользователей и обучение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sp>
        <p:nvSpPr>
          <p:cNvPr id="77" name="TextBox 76"/>
          <p:cNvSpPr txBox="1"/>
          <p:nvPr/>
        </p:nvSpPr>
        <p:spPr bwMode="auto">
          <a:xfrm>
            <a:off x="5508822" y="1644498"/>
            <a:ext cx="3958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0B6243"/>
                </a:solidFill>
                <a:latin typeface="Lato"/>
                <a:ea typeface="Roboto"/>
              </a:rPr>
              <a:t>Команда специалистов по продукту</a:t>
            </a:r>
            <a:endParaRPr lang="en-ID" sz="3200" b="1">
              <a:solidFill>
                <a:srgbClr val="0B6243"/>
              </a:solidFill>
              <a:latin typeface="Lato"/>
              <a:ea typeface="Roboto"/>
            </a:endParaRP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260672" y="3767102"/>
            <a:ext cx="667490" cy="66749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311356" y="2581118"/>
            <a:ext cx="647938" cy="64793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 bwMode="auto">
          <a:xfrm flipH="1">
            <a:off x="-12408" y="34272"/>
            <a:ext cx="273550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spc="200" dirty="0">
                <a:latin typeface="Lato"/>
                <a:ea typeface="Roboto"/>
              </a:rPr>
              <a:t>СПАСИБО ЗА ВНИМАНИЕ</a:t>
            </a:r>
            <a:r>
              <a:rPr lang="en-US" sz="2800" b="1" spc="200" dirty="0">
                <a:latin typeface="Lato"/>
                <a:ea typeface="Roboto"/>
              </a:rPr>
              <a:t>!</a:t>
            </a:r>
            <a:endParaRPr lang="ru-RU" sz="2800" b="1" dirty="0"/>
          </a:p>
          <a:p>
            <a:pPr>
              <a:defRPr/>
            </a:pPr>
            <a:endParaRPr lang="ru-RU" dirty="0"/>
          </a:p>
        </p:txBody>
      </p:sp>
      <p:pic>
        <p:nvPicPr>
          <p:cNvPr id="23" name="Рисунок 22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8A7B6628-343A-437D-B8E7-BCC8F2CD3DE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10" y="2528512"/>
            <a:ext cx="1686272" cy="1718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69783" y="1196752"/>
            <a:ext cx="10052434" cy="49398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0" y="6488668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900" b="0" i="0">
                <a:solidFill>
                  <a:srgbClr val="222222"/>
                </a:solidFill>
                <a:latin typeface="Arial" panose="020B0604020202020204"/>
              </a:rPr>
              <a:t>Chung, H. S., Lee, Y. J., Rahman, M. M., Abd El-Aty, A. M., Lee, H. S., Kabir, M. H., ... &amp; Shim, J. H. (2017). Uptake of the veterinary antibiotics chlortetracycline, enrofloxacin, and sulphathiazole from soil by radish. </a:t>
            </a:r>
            <a:r>
              <a:rPr lang="en-US" sz="900" b="0" i="1">
                <a:solidFill>
                  <a:srgbClr val="222222"/>
                </a:solidFill>
                <a:latin typeface="Arial" panose="020B0604020202020204"/>
              </a:rPr>
              <a:t>Science of the total Environment</a:t>
            </a:r>
            <a:r>
              <a:rPr lang="en-US" sz="900" b="0" i="0">
                <a:solidFill>
                  <a:srgbClr val="222222"/>
                </a:solidFill>
                <a:latin typeface="Arial" panose="020B0604020202020204"/>
              </a:rPr>
              <a:t>, </a:t>
            </a:r>
            <a:r>
              <a:rPr lang="en-US" sz="900" b="0" i="1">
                <a:solidFill>
                  <a:srgbClr val="222222"/>
                </a:solidFill>
                <a:latin typeface="Arial" panose="020B0604020202020204"/>
              </a:rPr>
              <a:t>605</a:t>
            </a:r>
            <a:r>
              <a:rPr lang="en-US" sz="900" b="0" i="0">
                <a:solidFill>
                  <a:srgbClr val="222222"/>
                </a:solidFill>
                <a:latin typeface="Arial" panose="020B0604020202020204"/>
              </a:rPr>
              <a:t>, 322-331.</a:t>
            </a:r>
            <a:endParaRPr lang="ru-RU" sz="9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99625" y="692696"/>
            <a:ext cx="8592749" cy="5792008"/>
          </a:xfrm>
          <a:prstGeom prst="rect">
            <a:avLst/>
          </a:prstGeom>
        </p:spPr>
      </p:pic>
      <p:pic>
        <p:nvPicPr>
          <p:cNvPr id="4" name="Рисунок 3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120D742F-22B7-4D70-AF14-16FD54BAE9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8"/>
          <p:cNvSpPr txBox="1"/>
          <p:nvPr/>
        </p:nvSpPr>
        <p:spPr bwMode="auto">
          <a:xfrm>
            <a:off x="-7992" y="4797152"/>
            <a:ext cx="122123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77364"/>
                </a:solidFill>
                <a:latin typeface="Lato"/>
                <a:ea typeface="Roboto"/>
              </a:rPr>
              <a:t>Хромато-масс-спектрометрические решения </a:t>
            </a:r>
            <a:r>
              <a:rPr lang="en" sz="2800" b="1" dirty="0" err="1">
                <a:solidFill>
                  <a:srgbClr val="477364"/>
                </a:solidFill>
                <a:latin typeface="Lato"/>
                <a:ea typeface="Roboto"/>
              </a:rPr>
              <a:t>Sciex</a:t>
            </a:r>
            <a:r>
              <a:rPr lang="en" sz="2800" b="1" dirty="0">
                <a:solidFill>
                  <a:srgbClr val="477364"/>
                </a:solidFill>
                <a:latin typeface="Lato"/>
                <a:ea typeface="Roboto"/>
              </a:rPr>
              <a:t> </a:t>
            </a:r>
            <a:r>
              <a:rPr lang="ru-RU" sz="2800" b="1" dirty="0">
                <a:solidFill>
                  <a:srgbClr val="477364"/>
                </a:solidFill>
                <a:latin typeface="Lato"/>
                <a:ea typeface="Roboto"/>
              </a:rPr>
              <a:t>в области ветеринарии и пищевой безопасности</a:t>
            </a:r>
            <a:endParaRPr lang="en-ID" sz="2800" b="1" dirty="0">
              <a:solidFill>
                <a:srgbClr val="477364"/>
              </a:solidFill>
              <a:latin typeface="Lato"/>
              <a:ea typeface="Roboto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 t="22941" r="5034" b="22051"/>
          <a:stretch>
            <a:fillRect/>
          </a:stretch>
        </p:blipFill>
        <p:spPr bwMode="auto">
          <a:xfrm>
            <a:off x="-7992" y="0"/>
            <a:ext cx="12224672" cy="424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-7992" y="6258847"/>
            <a:ext cx="12199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0" i="0" dirty="0">
                <a:solidFill>
                  <a:srgbClr val="151515"/>
                </a:solidFill>
                <a:latin typeface="system-ui"/>
              </a:rPr>
              <a:t>Главный специалист по применению: Стешин Максим Олегович</a:t>
            </a:r>
            <a:r>
              <a:rPr lang="en-US" b="0" i="0" dirty="0">
                <a:solidFill>
                  <a:srgbClr val="151515"/>
                </a:solidFill>
                <a:latin typeface="system-ui"/>
              </a:rPr>
              <a:t> </a:t>
            </a:r>
            <a:r>
              <a:rPr lang="ru-RU" b="0" i="0" dirty="0">
                <a:solidFill>
                  <a:srgbClr val="151515"/>
                </a:solidFill>
                <a:latin typeface="system-ui"/>
              </a:rPr>
              <a:t>(Альгимед)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Решения </a:t>
            </a:r>
            <a:r>
              <a:rPr lang="en-US" sz="3600" b="1" dirty="0" err="1">
                <a:solidFill>
                  <a:srgbClr val="477364"/>
                </a:solidFill>
                <a:latin typeface="Lato"/>
                <a:ea typeface="Roboto"/>
              </a:rPr>
              <a:t>Sciex</a:t>
            </a:r>
            <a:r>
              <a:rPr lang="en-US" sz="3600" b="1" dirty="0">
                <a:solidFill>
                  <a:srgbClr val="477364"/>
                </a:solidFill>
                <a:latin typeface="Lato"/>
                <a:ea typeface="Roboto"/>
              </a:rPr>
              <a:t> </a:t>
            </a: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в масс-спектрометрии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3</a:t>
            </a:r>
          </a:p>
        </p:txBody>
      </p:sp>
      <p:pic>
        <p:nvPicPr>
          <p:cNvPr id="12" name="Рукописный ввод 11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3362737" y="2462445"/>
            <a:ext cx="18000" cy="18000"/>
          </a:xfrm>
          <a:prstGeom prst="rect">
            <a:avLst/>
          </a:prstGeom>
        </p:spPr>
      </p:pic>
      <p:pic>
        <p:nvPicPr>
          <p:cNvPr id="4" name="Picture 2" descr="https://cdn.bimedis.com/img/vimg/1532551/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2" y="1492597"/>
            <a:ext cx="3423404" cy="3423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 bwMode="auto">
          <a:xfrm>
            <a:off x="524717" y="4957210"/>
            <a:ext cx="2858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 dirty="0"/>
              <a:t>Квадрупольный МС</a:t>
            </a:r>
            <a:endParaRPr dirty="0"/>
          </a:p>
        </p:txBody>
      </p:sp>
      <p:pic>
        <p:nvPicPr>
          <p:cNvPr id="1028" name="Picture 4" descr="https://algimed.com/upload/iblock/37f/X500B_550x73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91" y="997604"/>
            <a:ext cx="3104169" cy="41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 bwMode="auto">
          <a:xfrm>
            <a:off x="4533586" y="5661248"/>
            <a:ext cx="3046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 dirty="0"/>
              <a:t>Времяпролетный МС</a:t>
            </a:r>
            <a:endParaRPr dirty="0"/>
          </a:p>
        </p:txBody>
      </p:sp>
      <p:pic>
        <p:nvPicPr>
          <p:cNvPr id="1030" name="Picture 6" descr="https://www.technologynetworks.com/images/videos/News%20Images/MS/Sciex_6500%20edit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755" y="1763369"/>
            <a:ext cx="4298402" cy="3331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 bwMode="auto">
          <a:xfrm>
            <a:off x="8386735" y="5199583"/>
            <a:ext cx="3312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400" b="1" dirty="0"/>
              <a:t>МС</a:t>
            </a:r>
            <a:r>
              <a:rPr lang="en-US" sz="2400" b="1" dirty="0"/>
              <a:t> </a:t>
            </a:r>
            <a:r>
              <a:rPr lang="ru-RU" sz="2400" b="1" dirty="0"/>
              <a:t>с ионной ловушкой</a:t>
            </a:r>
            <a:endParaRPr dirty="0"/>
          </a:p>
        </p:txBody>
      </p:sp>
      <p:pic>
        <p:nvPicPr>
          <p:cNvPr id="13" name="Рисунок 12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7596A504-F3F6-4A89-AFBD-542DD4E240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31803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477364"/>
                </a:solidFill>
                <a:latin typeface="Lato"/>
                <a:ea typeface="Roboto"/>
              </a:rPr>
              <a:t>Некоторые нормативные документы</a:t>
            </a:r>
            <a:r>
              <a:rPr lang="en-US" sz="2800" b="1" dirty="0">
                <a:solidFill>
                  <a:srgbClr val="477364"/>
                </a:solidFill>
                <a:latin typeface="Lato"/>
                <a:ea typeface="Roboto"/>
              </a:rPr>
              <a:t> </a:t>
            </a:r>
            <a:endParaRPr lang="ru-RU" sz="28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1" t="3227" r="5213" b="19470"/>
          <a:stretch>
            <a:fillRect/>
          </a:stretch>
        </p:blipFill>
        <p:spPr>
          <a:xfrm>
            <a:off x="47328" y="480451"/>
            <a:ext cx="6192689" cy="3041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" t="1452" b="51299"/>
          <a:stretch>
            <a:fillRect/>
          </a:stretch>
        </p:blipFill>
        <p:spPr>
          <a:xfrm>
            <a:off x="0" y="3521845"/>
            <a:ext cx="5801141" cy="32403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586826"/>
            <a:ext cx="6373114" cy="63064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Исторические аспекты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3</a:t>
            </a:r>
          </a:p>
        </p:txBody>
      </p:sp>
      <p:grpSp>
        <p:nvGrpSpPr>
          <p:cNvPr id="14" name="Группа 13"/>
          <p:cNvGrpSpPr/>
          <p:nvPr/>
        </p:nvGrpSpPr>
        <p:grpSpPr bwMode="auto">
          <a:xfrm>
            <a:off x="301686" y="2323072"/>
            <a:ext cx="3976701" cy="2822218"/>
            <a:chOff x="335359" y="1079224"/>
            <a:chExt cx="3024336" cy="2223348"/>
          </a:xfrm>
        </p:grpSpPr>
        <p:pic>
          <p:nvPicPr>
            <p:cNvPr id="1026" name="Picture 2" descr="Give the preparation and uses of DDT.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35359" y="1079224"/>
              <a:ext cx="3024336" cy="1785342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 bwMode="auto">
            <a:xfrm>
              <a:off x="1292029" y="2975504"/>
              <a:ext cx="1110996" cy="3270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2400" b="1" dirty="0"/>
                <a:t>1873/1939</a:t>
              </a:r>
              <a:endParaRPr dirty="0"/>
            </a:p>
          </p:txBody>
        </p:sp>
      </p:grpSp>
      <p:pic>
        <p:nvPicPr>
          <p:cNvPr id="12" name="Рукописный ввод 1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3362737" y="2462445"/>
            <a:ext cx="18000" cy="18000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 bwMode="auto">
          <a:xfrm>
            <a:off x="7730111" y="2332026"/>
            <a:ext cx="4160204" cy="2840849"/>
            <a:chOff x="3688910" y="930213"/>
            <a:chExt cx="3711681" cy="2349277"/>
          </a:xfrm>
        </p:grpSpPr>
        <p:pic>
          <p:nvPicPr>
            <p:cNvPr id="1040" name="Picture 16" descr="Изображение химической структуры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688910" y="930213"/>
              <a:ext cx="3711681" cy="2045291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 bwMode="auto">
            <a:xfrm>
              <a:off x="5184916" y="2897710"/>
              <a:ext cx="719666" cy="381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2400" b="1"/>
                <a:t>1947</a:t>
              </a:r>
            </a:p>
          </p:txBody>
        </p:sp>
      </p:grpSp>
      <p:grpSp>
        <p:nvGrpSpPr>
          <p:cNvPr id="16" name="Группа 15"/>
          <p:cNvGrpSpPr/>
          <p:nvPr/>
        </p:nvGrpSpPr>
        <p:grpSpPr bwMode="auto">
          <a:xfrm>
            <a:off x="4662964" y="2059944"/>
            <a:ext cx="2682569" cy="3168308"/>
            <a:chOff x="644811" y="3444592"/>
            <a:chExt cx="2405431" cy="2908584"/>
          </a:xfrm>
        </p:grpSpPr>
        <p:sp>
          <p:nvSpPr>
            <p:cNvPr id="10" name="TextBox 9"/>
            <p:cNvSpPr txBox="1"/>
            <p:nvPr/>
          </p:nvSpPr>
          <p:spPr bwMode="auto">
            <a:xfrm>
              <a:off x="1147372" y="5929356"/>
              <a:ext cx="1400310" cy="423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ru-RU" sz="2400" b="1"/>
                <a:t>1825/1949</a:t>
              </a:r>
            </a:p>
          </p:txBody>
        </p:sp>
        <p:pic>
          <p:nvPicPr>
            <p:cNvPr id="1036" name="Picture 12" descr="Изображение химической структуры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644811" y="3444592"/>
              <a:ext cx="2405431" cy="2471804"/>
            </a:xfrm>
            <a:prstGeom prst="rect">
              <a:avLst/>
            </a:prstGeom>
            <a:noFill/>
          </p:spPr>
        </p:pic>
      </p:grpSp>
      <p:pic>
        <p:nvPicPr>
          <p:cNvPr id="1032" name="Picture 8" descr="Глуповато вышло»: Юрий Шевчук о трибьюте ДДТ — НАШЕ Радио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4440278" y="1872409"/>
            <a:ext cx="3300466" cy="3300466"/>
          </a:xfrm>
          <a:prstGeom prst="rect">
            <a:avLst/>
          </a:prstGeom>
          <a:noFill/>
        </p:spPr>
      </p:pic>
      <p:pic>
        <p:nvPicPr>
          <p:cNvPr id="19" name="Рисунок 18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74C9DAB7-698E-4AB2-AEFD-BFE4ACE787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Введение. Методы контроля качества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4</a:t>
            </a:r>
          </a:p>
        </p:txBody>
      </p:sp>
      <p:pic>
        <p:nvPicPr>
          <p:cNvPr id="2050" name="Picture 2" descr="Zone of Inhibition Test for Antimicrobial Activity | Microchem Laboratory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25477" y="2060848"/>
            <a:ext cx="3700461" cy="19859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0" y="6309320"/>
            <a:ext cx="53238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 u="sng">
                <a:hlinkClick r:id="rId4" tooltip="https://microchemlab.com/test/zone-inhibition-test-antimicrobial-activity/"/>
              </a:rPr>
              <a:t>https://microchemlab.com/test/zone-inhibition-test-antimicrobial-activity/</a:t>
            </a:r>
            <a:endParaRPr lang="ru-RU" sz="1000"/>
          </a:p>
          <a:p>
            <a:pPr>
              <a:defRPr/>
            </a:pPr>
            <a:r>
              <a:rPr lang="en-US" sz="1000" u="sng">
                <a:hlinkClick r:id="rId5" tooltip="https://www.thermofisher.com/ru/ru/home/life-science/antibodies/immunoassays/elisa-kits.html"/>
              </a:rPr>
              <a:t>https://www.thermofisher.com/ru/ru/home/life-science/antibodies/immunoassays/elisa-kits.html</a:t>
            </a:r>
            <a:endParaRPr lang="ru-RU" sz="1000"/>
          </a:p>
          <a:p>
            <a:pPr>
              <a:defRPr/>
            </a:pPr>
            <a:r>
              <a:rPr lang="en-US" sz="1000" u="sng">
                <a:hlinkClick r:id="rId6" tooltip="https://www.spectroscopyeurope.com/product/lc-ms-system-clinical-diagnostics-announced-sciex"/>
              </a:rPr>
              <a:t>https://www.spectroscopyeurope.com/product/lc-ms-system-clinical-diagnostics-announced-sciex</a:t>
            </a:r>
            <a:r>
              <a:rPr lang="en-US" sz="1000"/>
              <a:t> </a:t>
            </a:r>
            <a:endParaRPr lang="ru-RU" sz="100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2547937" y="1304925"/>
            <a:ext cx="7096125" cy="4248150"/>
          </a:xfrm>
          <a:prstGeom prst="rect">
            <a:avLst/>
          </a:prstGeom>
        </p:spPr>
      </p:pic>
      <p:pic>
        <p:nvPicPr>
          <p:cNvPr id="2052" name="Picture 4" descr="LC-MS system for clinical diagnostics announced by SCIEX | Spectroscopy  Europe/World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2285999" y="1347787"/>
            <a:ext cx="7620000" cy="4162425"/>
          </a:xfrm>
          <a:prstGeom prst="rect">
            <a:avLst/>
          </a:prstGeom>
          <a:noFill/>
        </p:spPr>
      </p:pic>
      <p:pic>
        <p:nvPicPr>
          <p:cNvPr id="9" name="Рисунок 8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99AD5D6D-2193-4A73-8E8A-AEBEB484D28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Целевые соединения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/>
              <a:t>5</a:t>
            </a:r>
            <a:endParaRPr lang="ru-RU"/>
          </a:p>
        </p:txBody>
      </p:sp>
      <p:pic>
        <p:nvPicPr>
          <p:cNvPr id="3074" name="Picture 2" descr="ветеринар делает инъекцию крупному рогатому скоту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58825" y="1198610"/>
            <a:ext cx="3587269" cy="24645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0" y="6304002"/>
            <a:ext cx="66928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 u="sng">
                <a:hlinkClick r:id="rId4" tooltip="https://foodprint.org/issues/pesticides/"/>
              </a:rPr>
              <a:t>https://foodprint.org/issues/pesticides/</a:t>
            </a:r>
            <a:r>
              <a:rPr lang="en-US" sz="1000"/>
              <a:t> </a:t>
            </a:r>
          </a:p>
          <a:p>
            <a:pPr>
              <a:defRPr/>
            </a:pPr>
            <a:r>
              <a:rPr lang="en-US" sz="1000" u="sng">
                <a:hlinkClick r:id="rId5" tooltip="https://www.aces.edu/blog/topics/beef/over-the-counter-option-for-livestock-antibiotics-is-going-away/"/>
              </a:rPr>
              <a:t>https://www.aces.edu/blog/topics/beef/over-the-counter-option-for-livestock-antibiotics-is-going-away/</a:t>
            </a:r>
            <a:endParaRPr lang="en-US" sz="1000"/>
          </a:p>
          <a:p>
            <a:pPr>
              <a:defRPr/>
            </a:pPr>
            <a:r>
              <a:rPr lang="en-US" sz="1000"/>
              <a:t>Pleadin, J., Frece, J., &amp; Markov, K. (2019). Mycotoxins in food and feed. Advances in food and nutrition research, 89, 297-345.</a:t>
            </a:r>
            <a:endParaRPr lang="ru-RU" sz="100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59305" y="1198610"/>
            <a:ext cx="4140079" cy="2464537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505534" y="1198610"/>
            <a:ext cx="3427160" cy="2469392"/>
          </a:xfrm>
          <a:prstGeom prst="rect">
            <a:avLst/>
          </a:prstGeom>
        </p:spPr>
      </p:pic>
      <p:graphicFrame>
        <p:nvGraphicFramePr>
          <p:cNvPr id="9" name="Таблица 9"/>
          <p:cNvGraphicFramePr>
            <a:graphicFrameLocks noGrp="1"/>
          </p:cNvGraphicFramePr>
          <p:nvPr/>
        </p:nvGraphicFramePr>
        <p:xfrm>
          <a:off x="253933" y="4005064"/>
          <a:ext cx="11684133" cy="1981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3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Потенциальный вред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Пестициды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Острое/хроническое токсическое воздействие, канцерогенность, вред экосистемам.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Антибиотики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 b="0" i="0">
                          <a:solidFill>
                            <a:schemeClr val="dk1"/>
                          </a:solidFill>
                          <a:latin typeface="Calibri"/>
                          <a:ea typeface="Arial" panose="020B0604020202020204"/>
                          <a:cs typeface="Arial" panose="020B0604020202020204"/>
                        </a:rPr>
                        <a:t>Резистентность микроорганизмов к антибиотикам, появление «супербактерий» </a:t>
                      </a:r>
                      <a:r>
                        <a:rPr lang="ru-RU" sz="200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Гормоны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Сбои в эндокринной системе человека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Микотоксины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000"/>
                        <a:t>Острое/хроническое токсическое воздействие, канцерогенность, ослабление иммунитета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" name="Рисунок 9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441C0F17-AB69-48BB-BB0B-2359597139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201005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Работа с образцами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6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67608" y="3001752"/>
            <a:ext cx="7512932" cy="3481791"/>
          </a:xfrm>
          <a:prstGeom prst="rect">
            <a:avLst/>
          </a:prstGeom>
        </p:spPr>
      </p:pic>
      <p:sp>
        <p:nvSpPr>
          <p:cNvPr id="9" name="Крест 8"/>
          <p:cNvSpPr/>
          <p:nvPr/>
        </p:nvSpPr>
        <p:spPr bwMode="auto">
          <a:xfrm>
            <a:off x="3134180" y="1348505"/>
            <a:ext cx="770384" cy="781856"/>
          </a:xfrm>
          <a:prstGeom prst="plus">
            <a:avLst>
              <a:gd name="adj" fmla="val 41438"/>
            </a:avLst>
          </a:prstGeom>
          <a:solidFill>
            <a:srgbClr val="00B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" name="Группа 13"/>
          <p:cNvGrpSpPr/>
          <p:nvPr/>
        </p:nvGrpSpPr>
        <p:grpSpPr bwMode="auto">
          <a:xfrm>
            <a:off x="7711643" y="1538169"/>
            <a:ext cx="914402" cy="300739"/>
            <a:chOff x="8040215" y="1412776"/>
            <a:chExt cx="914402" cy="300739"/>
          </a:xfrm>
        </p:grpSpPr>
        <p:sp>
          <p:nvSpPr>
            <p:cNvPr id="10" name="Прямоугольник 9"/>
            <p:cNvSpPr/>
            <p:nvPr/>
          </p:nvSpPr>
          <p:spPr bwMode="auto">
            <a:xfrm>
              <a:off x="8040216" y="1593417"/>
              <a:ext cx="914400" cy="12009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 bwMode="auto">
            <a:xfrm>
              <a:off x="8040215" y="1412776"/>
              <a:ext cx="914400" cy="120098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 bwMode="auto">
          <a:xfrm>
            <a:off x="4239641" y="934891"/>
            <a:ext cx="3185008" cy="1609084"/>
            <a:chOff x="4406233" y="990139"/>
            <a:chExt cx="3185008" cy="160908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4406233" y="990139"/>
              <a:ext cx="3185008" cy="120655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 bwMode="auto">
            <a:xfrm>
              <a:off x="5734882" y="2199113"/>
              <a:ext cx="5277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B050"/>
                  </a:solidFill>
                </a:rPr>
                <a:t>LLE</a:t>
              </a:r>
              <a:endParaRPr lang="ru-RU" sz="2000" b="1">
                <a:solidFill>
                  <a:srgbClr val="00B05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 bwMode="auto">
          <a:xfrm>
            <a:off x="379526" y="498802"/>
            <a:ext cx="2371725" cy="2876779"/>
            <a:chOff x="379526" y="498802"/>
            <a:chExt cx="2371725" cy="2876779"/>
          </a:xfrm>
        </p:grpSpPr>
        <p:pic>
          <p:nvPicPr>
            <p:cNvPr id="4098" name="Picture 2" descr="SPE cartridge extraction overview. | Download Scientific Diagram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379526" y="498802"/>
              <a:ext cx="2371725" cy="2481262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 bwMode="auto">
            <a:xfrm>
              <a:off x="1281496" y="2975471"/>
              <a:ext cx="5677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b="1">
                  <a:solidFill>
                    <a:srgbClr val="00B050"/>
                  </a:solidFill>
                </a:rPr>
                <a:t>SPE</a:t>
              </a:r>
              <a:endParaRPr lang="ru-RU" sz="2000" b="1">
                <a:solidFill>
                  <a:srgbClr val="00B050"/>
                </a:solidFill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913039" y="852136"/>
            <a:ext cx="2594776" cy="2144816"/>
          </a:xfrm>
          <a:prstGeom prst="rect">
            <a:avLst/>
          </a:prstGeom>
        </p:spPr>
      </p:pic>
      <p:pic>
        <p:nvPicPr>
          <p:cNvPr id="22" name="Рисунок 21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F4B81287-6A8A-4BE2-8E79-4A3C23AEF6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45"/>
          <p:cNvSpPr txBox="1"/>
          <p:nvPr/>
        </p:nvSpPr>
        <p:spPr bwMode="auto">
          <a:xfrm>
            <a:off x="0" y="309493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477364"/>
                </a:solidFill>
                <a:latin typeface="Lato"/>
                <a:ea typeface="Roboto"/>
              </a:rPr>
              <a:t>Подходы к решению задачи</a:t>
            </a:r>
            <a:endParaRPr lang="ru-RU" sz="2400" dirty="0">
              <a:solidFill>
                <a:srgbClr val="477364"/>
              </a:solidFill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1890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/>
              <a:t>7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71493871"/>
              </p:ext>
            </p:extLst>
          </p:nvPr>
        </p:nvGraphicFramePr>
        <p:xfrm>
          <a:off x="263352" y="955824"/>
          <a:ext cx="11626962" cy="55328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 descr="Изображение выглядит как Шрифт, Графика, логотип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65993968-C3DF-41A5-874A-5D1821D6AA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1649" y="389247"/>
            <a:ext cx="641706" cy="6538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6">
            <a:lumMod val="75000"/>
            <a:alpha val="50000"/>
          </a:schemeClr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1653</Words>
  <Application>Microsoft Office PowerPoint</Application>
  <PresentationFormat>Широкоэкранный</PresentationFormat>
  <Paragraphs>158</Paragraphs>
  <Slides>17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Google Sans</vt:lpstr>
      <vt:lpstr>Lato</vt:lpstr>
      <vt:lpstr>Roboto</vt:lpstr>
      <vt:lpstr>system-ui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Diki Pradipta Tri Atmojo</dc:creator>
  <cp:lastModifiedBy>Мария Хмель</cp:lastModifiedBy>
  <cp:revision>812</cp:revision>
  <dcterms:created xsi:type="dcterms:W3CDTF">2024-10-29T08:45:44Z</dcterms:created>
  <dcterms:modified xsi:type="dcterms:W3CDTF">2024-11-01T10:01:53Z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1033-5.6.0.8082</vt:lpwstr>
  </property>
</Properties>
</file>