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5143500" cx="9144000"/>
  <p:notesSz cx="6858000" cy="9144000"/>
  <p:embeddedFontLst>
    <p:embeddedFont>
      <p:font typeface="Average"/>
      <p:regular r:id="rId30"/>
    </p:embeddedFont>
    <p:embeddedFont>
      <p:font typeface="Oswald"/>
      <p:regular r:id="rId31"/>
      <p:bold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swald-regular.fntdata"/><Relationship Id="rId30" Type="http://schemas.openxmlformats.org/officeDocument/2006/relationships/font" Target="fonts/Average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Oswald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c6f980f91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c6f980f9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128873390e_0_12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128873390e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128873390e_0_14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128873390e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128873390e_0_13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3128873390e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128873390e_0_12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128873390e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128873390e_0_18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128873390e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128873390e_0_15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128873390e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128873390e_0_17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128873390e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128873390e_0_16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128873390e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128873390e_0_19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128873390e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128873390e_0_19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3128873390e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128873390e_0_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128873390e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128873390e_0_21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3128873390e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128873390e_0_20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128873390e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128873390e_0_22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128873390e_0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128873390e_0_26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128873390e_0_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128873390e_0_24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128873390e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c6f980f91_0_3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c6f980f91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128873390e_0_7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128873390e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128873390e_0_8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128873390e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28873390e_0_8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28873390e_0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128873390e_0_10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128873390e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128873390e_0_7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128873390e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128873390e_0_11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128873390e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0" y="432100"/>
            <a:ext cx="7801500" cy="228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Эпизоотическое благополучие по бруцеллезу в корпорации «Восток-Молоко»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Главный ветврач: Кудебаев Серик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Эпизоотическая ситуация по бруцеллезу: Отчет за 2021-2023 гг.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/>
          <p:nvPr>
            <p:ph type="title"/>
          </p:nvPr>
        </p:nvSpPr>
        <p:spPr>
          <a:xfrm>
            <a:off x="311700" y="445025"/>
            <a:ext cx="8520600" cy="10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Плановое исследование на бруцеллез в 2021 году — «Восток-Молоко»</a:t>
            </a:r>
            <a:endParaRPr/>
          </a:p>
        </p:txBody>
      </p:sp>
      <p:pic>
        <p:nvPicPr>
          <p:cNvPr id="116" name="Google Shape;11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100" y="1437875"/>
            <a:ext cx="7874624" cy="3553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idx="1" type="body"/>
          </p:nvPr>
        </p:nvSpPr>
        <p:spPr>
          <a:xfrm>
            <a:off x="176400" y="129200"/>
            <a:ext cx="8791200" cy="467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ТОО «Бобровка+»: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Исследовано 501 голова. Сомнительные результаты — 27, положительные — 3 (отправлены на санитарный убой). После повторных исследований в референс-центрах г. Новосибирск и г. Астана: 498 — отрицательные по РИД.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К/Х «Украинка» участок «Украинка»: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Исследовано 375 голов. Первичные сомнительные результаты — 9 голов (после повторного исследования 2 головы — отрицательные, 7 — сомнительные). Итоговое исследование в г. Астана: все 7 голов — отрицательные.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К/Х «Украинка» участок «Донское»: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Исследовано 329 голов. Первичные сомнительные результаты — 2 головы (при повторном исследовании обе головы показали отрицательный результат).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К/Х «Украинка» участок «Шемонаиха»:</a:t>
            </a:r>
            <a:endParaRPr sz="1500"/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en" sz="1500"/>
              <a:t>Исследовано 620 голов. Сомнительные результаты — 8 голов, после четырёх повторных исследований 6 голов — отрицательные, 2 головы отправлены на убой.</a:t>
            </a:r>
            <a:endParaRPr sz="15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Исследование мелкого рогатого скота (МРС):</a:t>
            </a:r>
            <a:endParaRPr/>
          </a:p>
        </p:txBody>
      </p:sp>
      <p:sp>
        <p:nvSpPr>
          <p:cNvPr id="127" name="Google Shape;127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Исследовано 765 голов.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Положительных реакций на бруцеллез не выявлено.</a:t>
            </a:r>
            <a:endParaRPr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/>
          <p:nvPr>
            <p:ph type="title"/>
          </p:nvPr>
        </p:nvSpPr>
        <p:spPr>
          <a:xfrm>
            <a:off x="311700" y="445025"/>
            <a:ext cx="8520600" cy="6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Плановое исследование на бруцеллез в 2022 году</a:t>
            </a:r>
            <a:endParaRPr/>
          </a:p>
        </p:txBody>
      </p:sp>
      <p:pic>
        <p:nvPicPr>
          <p:cNvPr id="133" name="Google Shape;13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575" y="1179500"/>
            <a:ext cx="7564949" cy="389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/>
          <p:nvPr>
            <p:ph idx="1" type="body"/>
          </p:nvPr>
        </p:nvSpPr>
        <p:spPr>
          <a:xfrm>
            <a:off x="176400" y="125600"/>
            <a:ext cx="8791200" cy="489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ТОО «Бобровка+»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Исследовано: 499 голов дойной стады. Отрицательно — 499 голов.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К/Х «Украинка» участок «Украинка»: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Исследовано — 390 голов. Отрицательно — 390 голов.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К/Х «Украинка» участок «Донское»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Исследовано — 358 голов. Отрицательно — 358 голов.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К/Х «Украинка» участок «Шемонаиха»</a:t>
            </a:r>
            <a:r>
              <a:rPr lang="en" sz="1700"/>
              <a:t> 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Исследовано — 510 голов. Отрицательно — 510 голов.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Молодняк КРС в ТОО «Иртыш»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Исследовано: 280 голов бычков на откорме. Отрицательно — 280 голов.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КРС казахской белоголовой породы (Референтный центр, г. Астана)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Исследовано на РИД с ОПС антигеном: 119 голов. Все 119 голов показали отрицательные результаты по РИД (несмотря на то, что не прошли сроки выдержки вакцины)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Овцематки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Исследовано: 770 голов. Отрицательно — 770 голов.</a:t>
            </a:r>
            <a:endParaRPr sz="17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title"/>
          </p:nvPr>
        </p:nvSpPr>
        <p:spPr>
          <a:xfrm>
            <a:off x="311700" y="445025"/>
            <a:ext cx="8520600" cy="66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Плановое исследование на бруцеллез в 2023 году</a:t>
            </a:r>
            <a:endParaRPr/>
          </a:p>
        </p:txBody>
      </p:sp>
      <p:pic>
        <p:nvPicPr>
          <p:cNvPr id="144" name="Google Shape;14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01975"/>
            <a:ext cx="7239175" cy="378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9"/>
          <p:cNvSpPr txBox="1"/>
          <p:nvPr>
            <p:ph idx="1" type="body"/>
          </p:nvPr>
        </p:nvSpPr>
        <p:spPr>
          <a:xfrm>
            <a:off x="208025" y="190975"/>
            <a:ext cx="8791200" cy="472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ТОО «Бобровка+»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Исследовано: 494 головы дойной стады. Результат: Отрицательно — 494 головы.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К/Х «Украинка» участок «Украинка»: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Исследовано — 408 голов. Результат: Сомнительные — 10 голов (после повторного анализа в г. Астана — отрицательные).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К/Х «Украинка» участок «Донское»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Исследовано — 328 голов. Результат: Отрицательно — 328 голов.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К/Х «Украинка» у</a:t>
            </a:r>
            <a:r>
              <a:rPr lang="en"/>
              <a:t>часток «Шемонайха» и ТОО «Белокаменское»</a:t>
            </a:r>
            <a:r>
              <a:rPr lang="en"/>
              <a:t> 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Исследовано — 610 голов. Результат: Отрицательно — 610 голов.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КРС казахской белоголовой породы (Референтный центр, г. Астана)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Исследовано: 163 головы. Результат по РИД: Отрицательно — 163 головы.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Овцематки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Исследовано: 781 голова. Результат: Отрицательно — 781 голова.</a:t>
            </a:r>
            <a:endParaRPr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0"/>
          <p:cNvSpPr txBox="1"/>
          <p:nvPr>
            <p:ph type="title"/>
          </p:nvPr>
        </p:nvSpPr>
        <p:spPr>
          <a:xfrm>
            <a:off x="311700" y="445025"/>
            <a:ext cx="8520600" cy="10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Исследования по бруцеллезу на базе ИЭВСиДВ (Новосибирск)</a:t>
            </a:r>
            <a:endParaRPr/>
          </a:p>
        </p:txBody>
      </p:sp>
      <p:sp>
        <p:nvSpPr>
          <p:cNvPr id="155" name="Google Shape;155;p30"/>
          <p:cNvSpPr txBox="1"/>
          <p:nvPr>
            <p:ph idx="1" type="body"/>
          </p:nvPr>
        </p:nvSpPr>
        <p:spPr>
          <a:xfrm>
            <a:off x="311700" y="1664200"/>
            <a:ext cx="8520600" cy="32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Период исследований: 2021–2023 годы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Исследованные образцы: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6523 пробы от коров, нетелей и телок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Вакцинация с использованием вакцины ШТ-19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Основные результаты: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4 головы отправлены на санитарный убой (3 – в 2021 году, 1 – в 2023 году)</a:t>
            </a:r>
            <a:endParaRPr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1"/>
          <p:cNvSpPr txBox="1"/>
          <p:nvPr>
            <p:ph type="title"/>
          </p:nvPr>
        </p:nvSpPr>
        <p:spPr>
          <a:xfrm>
            <a:off x="311700" y="445025"/>
            <a:ext cx="8520600" cy="10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Результаты исследований сыворотки крови на толерантность</a:t>
            </a:r>
            <a:endParaRPr/>
          </a:p>
        </p:txBody>
      </p:sp>
      <p:sp>
        <p:nvSpPr>
          <p:cNvPr id="161" name="Google Shape;161;p31"/>
          <p:cNvSpPr txBox="1"/>
          <p:nvPr>
            <p:ph idx="1" type="body"/>
          </p:nvPr>
        </p:nvSpPr>
        <p:spPr>
          <a:xfrm>
            <a:off x="311700" y="1664200"/>
            <a:ext cx="8520600" cy="328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4333 пробы сыворотки крови от вакцинированных телят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Выявлено 238 толерантных телят: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157 телок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81 бычок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Отправлены на откорм и п</a:t>
            </a:r>
            <a:r>
              <a:rPr lang="en" sz="2000"/>
              <a:t>о достижении веса и упитанности — забиты на убой</a:t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Эпизоотическая обстановка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Эпизоотическая ситуация по бруцеллезу в хозяйствах корпорации «Восток – Молоко» остаётся благополучной.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Ситуация контролируется благодаря разработанной системе разработанной совместно с Институтом экспериментальной ветеринарии Сибири и Дальнего Востока (ИЭВСиДВ).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ИЭВСиДВ входит в состав Сибирского федерального научного центра агробиотехнологий Российской академии наук (СФНЦА РАН).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Разработанная система позволяет эффективно контролировать ситуацию и минимизировать риски заражения.</a:t>
            </a:r>
            <a:endParaRPr sz="19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2"/>
          <p:cNvSpPr txBox="1"/>
          <p:nvPr>
            <p:ph type="title"/>
          </p:nvPr>
        </p:nvSpPr>
        <p:spPr>
          <a:xfrm>
            <a:off x="311700" y="445025"/>
            <a:ext cx="8520600" cy="10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Вакцинация и забор крови у телят</a:t>
            </a:r>
            <a:endParaRPr/>
          </a:p>
        </p:txBody>
      </p:sp>
      <p:sp>
        <p:nvSpPr>
          <p:cNvPr id="167" name="Google Shape;167;p32"/>
          <p:cNvSpPr txBox="1"/>
          <p:nvPr>
            <p:ph idx="1" type="body"/>
          </p:nvPr>
        </p:nvSpPr>
        <p:spPr>
          <a:xfrm>
            <a:off x="311700" y="1230050"/>
            <a:ext cx="8520600" cy="359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В возрасте 6 месяцев вакцинируются все телята (полная доза 4 мл вакцины ШТ-19 подкожно)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Через 24-30 дней после вакцинации берется кровь для исследования на толерантность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Сыворотка помещается в пробирки 2 мл (Эпиндорф), замораживается и отправляется в ИЭВСиДВ в Новосибирск</a:t>
            </a:r>
            <a:endParaRPr sz="2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3"/>
          <p:cNvSpPr txBox="1"/>
          <p:nvPr>
            <p:ph type="title"/>
          </p:nvPr>
        </p:nvSpPr>
        <p:spPr>
          <a:xfrm>
            <a:off x="311700" y="445025"/>
            <a:ext cx="8520600" cy="10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Исследование сыворотки и принятие решений</a:t>
            </a:r>
            <a:endParaRPr/>
          </a:p>
        </p:txBody>
      </p:sp>
      <p:sp>
        <p:nvSpPr>
          <p:cNvPr id="173" name="Google Shape;173;p33"/>
          <p:cNvSpPr txBox="1"/>
          <p:nvPr>
            <p:ph idx="1" type="body"/>
          </p:nvPr>
        </p:nvSpPr>
        <p:spPr>
          <a:xfrm>
            <a:off x="311700" y="1230050"/>
            <a:ext cx="8520600" cy="359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Транспортировка: Замороженная сыворотка отправляется в Новосибирск для анализа на толерантность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Результаты: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Если животное толерантное — оно исключается из воспроизводства и направляется на откорм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Бычки идут на откорм, не вакцинируются дальше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Телки перед случкой (16-18 месяцев):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Вакцинируются наименьшей дозой  10 кратного размера </a:t>
            </a:r>
            <a:r>
              <a:rPr lang="en" sz="2000"/>
              <a:t>конъюнктивально</a:t>
            </a:r>
            <a:r>
              <a:rPr lang="en" sz="2000"/>
              <a:t> перед осеменением</a:t>
            </a:r>
            <a:endParaRPr sz="2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4"/>
          <p:cNvSpPr txBox="1"/>
          <p:nvPr>
            <p:ph type="title"/>
          </p:nvPr>
        </p:nvSpPr>
        <p:spPr>
          <a:xfrm>
            <a:off x="311700" y="445025"/>
            <a:ext cx="8520600" cy="10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Анализ и мониторинг перед ревакцинацией телок</a:t>
            </a:r>
            <a:endParaRPr/>
          </a:p>
        </p:txBody>
      </p:sp>
      <p:sp>
        <p:nvSpPr>
          <p:cNvPr id="179" name="Google Shape;179;p34"/>
          <p:cNvSpPr txBox="1"/>
          <p:nvPr>
            <p:ph idx="1" type="body"/>
          </p:nvPr>
        </p:nvSpPr>
        <p:spPr>
          <a:xfrm>
            <a:off x="311700" y="1230050"/>
            <a:ext cx="8520600" cy="359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Перед вакцинацией: Забор крови на бруцеллез с анализами в Новосибирске (РИД с ОПС антигеном, РА, РСК)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 После вакцинации  через 1.5-2 меся</a:t>
            </a:r>
            <a:r>
              <a:rPr lang="en" sz="2000"/>
              <a:t>ца</a:t>
            </a:r>
            <a:r>
              <a:rPr lang="en" sz="2000"/>
              <a:t> они идут на осеменение.</a:t>
            </a:r>
            <a:endParaRPr sz="2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5"/>
          <p:cNvSpPr txBox="1"/>
          <p:nvPr>
            <p:ph type="title"/>
          </p:nvPr>
        </p:nvSpPr>
        <p:spPr>
          <a:xfrm>
            <a:off x="311700" y="445025"/>
            <a:ext cx="8520600" cy="10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После осеменения</a:t>
            </a:r>
            <a:endParaRPr/>
          </a:p>
        </p:txBody>
      </p:sp>
      <p:sp>
        <p:nvSpPr>
          <p:cNvPr id="185" name="Google Shape;185;p35"/>
          <p:cNvSpPr txBox="1"/>
          <p:nvPr>
            <p:ph idx="1" type="body"/>
          </p:nvPr>
        </p:nvSpPr>
        <p:spPr>
          <a:xfrm>
            <a:off x="311700" y="1230050"/>
            <a:ext cx="8520600" cy="359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Плановые исследования проводятся через 10-11 месяцев после вакцинации в Областной ветеринарной лаборатории, где результаты в основном отрицательные. В случае сомнительных результатов (5-10 голов) проводится повторное исследование.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При сомнительных результатах сыворотка отправляется в Национальный референтный центр по ветеринарии в Астану для дополнительного тестирования с использованием РИД с ОПС антигеном, где результаты всегда отрицательные.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В референтном центре проводятся четыре реакции: РА, РСК, ИФА и РИД с ОПС антигеном. По трём реакциям могут быть как положительные, так и сомнительные или отрицательные результаты, но РИД всегда отрицателен.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В некоторых случаях сыворотки отправляются как в Астану, так и в г. Новосибирск. Результаты по всем реакциям (РА, РСК, ИФА и РИД) совпадают, а также титры могут быть одинаковыми.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Этот процесс гарантирует точность и достоверность результатов диагностики.</a:t>
            </a:r>
            <a:endParaRPr sz="15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6"/>
          <p:cNvSpPr txBox="1"/>
          <p:nvPr>
            <p:ph type="title"/>
          </p:nvPr>
        </p:nvSpPr>
        <p:spPr>
          <a:xfrm>
            <a:off x="311700" y="2052600"/>
            <a:ext cx="8520600" cy="10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Благодарю за внимание</a:t>
            </a:r>
            <a:endParaRPr sz="5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Разработка системы против бруцеллеза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Участники проекта</a:t>
            </a:r>
            <a:endParaRPr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Институт экспериментальной ветеринарии Сибири и Дальнего Востока (ИЭВСиДВ)</a:t>
            </a:r>
            <a:endParaRPr sz="21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Входит в состав Сибирского федерального научного центра агро-биотехнологии РАН</a:t>
            </a:r>
            <a:endParaRPr sz="1700"/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Корпорация «Восток-Молоко» (Восточно-Казахстанская область, Республика Казахстан)</a:t>
            </a:r>
            <a:endParaRPr sz="21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Участвующие хозяйства: ТОО «Бобровка+», крестьянские хозяйства «Украинка» (участки «Донское», «Украинка», «Шемонаиха»)</a:t>
            </a:r>
            <a:endParaRPr sz="17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Разработка и согласование системы</a:t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368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Год: 2012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Цель проекта: Долгосрочное эпизоотическое благополучие и профилактика бруцеллеза у крупного рогатого скота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Разработана с учетом эпизоотических условий региона и местной специфики хозяйств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Согласована с Комитетом ветеринарного контроля и надзора Министерства сельского хозяйства Республики Казахстан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Ключевые аспекты системы профилактики бруцеллеза</a:t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О</a:t>
            </a:r>
            <a:r>
              <a:rPr lang="en" sz="2000"/>
              <a:t>беспечение долгосрочного иммунитета против бруцеллеза.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Применяемые вакцины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Штаммы: ШТ-19, 75/79, ШТ-82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Вакцинация с поствакцинной диагностикой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Дифференцирующая диагностика: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РА (реакция агглютинации) и РСК (реакция связывания комплемента) с S-антигеном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РСК с R-антигеном (до предельных титров)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РИД (реакция иммунодиффузии) с ОПС-антигеном</a:t>
            </a:r>
            <a:endParaRPr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Внедрение системы профилактики бруцеллеза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Комплексный подход к профилактике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800"/>
              <a:t>Основное внимание уделяется организации общих хозяйственных и ветеринарно-санитарных мероприятий.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Систематический контроль эпизоотической ситуации.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Технологические сложности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Проблемы при формировании однородных гуртов молодняка (150-180 голов) по полу, возрасту и иммунному статусу.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Использование живых вакцин (штаммы ШТ-82 и 75/79–АВ) иногда требует дополнительных затрат на диагностику и корректировку.</a:t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Преимущества вакцины ШТ-19 (Brucella abortus)</a:t>
            </a:r>
            <a:endParaRPr/>
          </a:p>
        </p:txBody>
      </p:sp>
      <p:sp>
        <p:nvSpPr>
          <p:cNvPr id="105" name="Google Shape;105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Введение конъюнктивальным методом в уменьшенной дозе.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Высокая стабильность и иммуногенность, обеспечивающая долгосрочный групповой иммунитет.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Возможность проведения поствакцинной диагностики через 10 месяцев после прививки.</a:t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