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0" r:id="rId4"/>
    <p:sldId id="259" r:id="rId5"/>
    <p:sldId id="263" r:id="rId6"/>
    <p:sldId id="261" r:id="rId7"/>
    <p:sldId id="262" r:id="rId8"/>
    <p:sldId id="264" r:id="rId9"/>
    <p:sldId id="258"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p:scale>
          <a:sx n="58" d="100"/>
          <a:sy n="58" d="100"/>
        </p:scale>
        <p:origin x="988" y="3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C0636-8C68-1A0D-74AB-51343CC31FD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4F1FF1-4C5F-4D10-4EF3-3ADD579BD7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D21083E-BBDD-9E1E-01ED-CEC1A450DE6F}"/>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5" name="Footer Placeholder 4">
            <a:extLst>
              <a:ext uri="{FF2B5EF4-FFF2-40B4-BE49-F238E27FC236}">
                <a16:creationId xmlns:a16="http://schemas.microsoft.com/office/drawing/2014/main" id="{6344CC6C-780B-FDD5-DB1F-98D366F3B0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A06E58-857D-F480-4551-915F56F218AD}"/>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13915552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3664C-92E1-28B9-8878-368CD0BD367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B3CC5A0-E060-090C-13B9-A76F4E9199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7A90F-ADDA-41EE-B2FA-78AB9A630909}"/>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5" name="Footer Placeholder 4">
            <a:extLst>
              <a:ext uri="{FF2B5EF4-FFF2-40B4-BE49-F238E27FC236}">
                <a16:creationId xmlns:a16="http://schemas.microsoft.com/office/drawing/2014/main" id="{72D11249-8E9D-9891-6E9B-AD1CC018EE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12E339-284D-36E4-C759-A84485622F2B}"/>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4194637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8E72FA-8484-6361-1654-4FF462297DA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87B1C50-BAA0-C904-8173-41E10E58C4D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91F24B-FC05-C441-8907-CF7BF438F750}"/>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5" name="Footer Placeholder 4">
            <a:extLst>
              <a:ext uri="{FF2B5EF4-FFF2-40B4-BE49-F238E27FC236}">
                <a16:creationId xmlns:a16="http://schemas.microsoft.com/office/drawing/2014/main" id="{79F038BB-AE69-CEB9-6831-E6CA4D87D2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E716C8B-E1F6-FE5E-0C23-CD0AC843472A}"/>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486022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618A34-A66B-250B-5017-BE99FA40E51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5F534A-F977-5955-ADD2-0037CBD0693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72FB98-E07D-7CB7-5AC5-9F24E62BE54F}"/>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5" name="Footer Placeholder 4">
            <a:extLst>
              <a:ext uri="{FF2B5EF4-FFF2-40B4-BE49-F238E27FC236}">
                <a16:creationId xmlns:a16="http://schemas.microsoft.com/office/drawing/2014/main" id="{387321AE-E8E7-C600-AC53-21FFFF7278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EE3908-A3A4-DF96-B81B-6F4C2007E609}"/>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708325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C79D1-935B-8A13-715C-98475615DAB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FC41967-B8CA-E06A-5001-8F9FAC4F22ED}"/>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6806D8-7E6C-8DCE-AD4C-67CB98A428D4}"/>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5" name="Footer Placeholder 4">
            <a:extLst>
              <a:ext uri="{FF2B5EF4-FFF2-40B4-BE49-F238E27FC236}">
                <a16:creationId xmlns:a16="http://schemas.microsoft.com/office/drawing/2014/main" id="{8812745D-CDE5-D377-7730-4B982F2AEB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DDA0E0-5D47-E00D-DAEE-B3A77D7B8EE9}"/>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880500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8AB982-4C0E-418E-A70D-A2D904E0736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847565-05AE-F7DC-FB2E-BE9D25EEB7B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76C9621-A76E-3E6E-5102-24ACCCFE877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79C0CD-FD18-0618-607D-BBD39E360537}"/>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6" name="Footer Placeholder 5">
            <a:extLst>
              <a:ext uri="{FF2B5EF4-FFF2-40B4-BE49-F238E27FC236}">
                <a16:creationId xmlns:a16="http://schemas.microsoft.com/office/drawing/2014/main" id="{FD3D460C-7801-3BBA-CA34-B2E67D4F38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A362592-998A-0119-30C7-8F5E85B1784F}"/>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4080457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502C-B9A5-F769-03D5-CDB675340AA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73AF47-EDC7-82F7-940C-18383BE794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A9944F-092F-CF31-EAB2-AA51CB44FA3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8A3059-C4E1-B357-B08A-6F17B314FA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3BEE4E9-C64E-3F15-C6D4-E9E756B4390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9A2B5A-3D67-2191-9F91-577CBBCCCEFE}"/>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8" name="Footer Placeholder 7">
            <a:extLst>
              <a:ext uri="{FF2B5EF4-FFF2-40B4-BE49-F238E27FC236}">
                <a16:creationId xmlns:a16="http://schemas.microsoft.com/office/drawing/2014/main" id="{152163E9-374A-DF6B-1D12-3B45755285B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C0316C1-7121-1409-F938-EA5A72AB8C22}"/>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429499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63723C-713F-1F2A-A3D6-020AAA539DF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64BB622-2E79-F685-DB13-46910747451B}"/>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4" name="Footer Placeholder 3">
            <a:extLst>
              <a:ext uri="{FF2B5EF4-FFF2-40B4-BE49-F238E27FC236}">
                <a16:creationId xmlns:a16="http://schemas.microsoft.com/office/drawing/2014/main" id="{DB43D8EA-A616-3411-59F4-68C613DFEAF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6C11AA8-10E7-EA09-9219-15356B5E3535}"/>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3181195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ED25E3-9E4C-BF0E-2C46-4C1083936C0D}"/>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3" name="Footer Placeholder 2">
            <a:extLst>
              <a:ext uri="{FF2B5EF4-FFF2-40B4-BE49-F238E27FC236}">
                <a16:creationId xmlns:a16="http://schemas.microsoft.com/office/drawing/2014/main" id="{515FBE31-B99B-1749-3735-F3E37898E56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140AA32-BE12-F15B-9C4B-5C10110E6047}"/>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295501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35EFD-7F3A-A6A1-012D-6C2E43C46A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E98EB4B-406F-DB33-F428-4219A892D7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B6A713F-9379-B190-C38C-573FD91CFA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9DE320-D1FE-ABF1-FA1E-9EF513723E8C}"/>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6" name="Footer Placeholder 5">
            <a:extLst>
              <a:ext uri="{FF2B5EF4-FFF2-40B4-BE49-F238E27FC236}">
                <a16:creationId xmlns:a16="http://schemas.microsoft.com/office/drawing/2014/main" id="{39AC6CD1-F140-C53E-E916-37DB2A5B50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9F4CE9-25B0-5B4D-FDE9-37E26375663B}"/>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1816459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109C9-C2D0-8228-3032-587B628FAE6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A3450FD-E0FC-30F3-A3A7-0B7859C911A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015CA1A-D09D-767C-8D3C-D7A81CCCE0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677047-EF24-BBCF-77DC-C805CC49D748}"/>
              </a:ext>
            </a:extLst>
          </p:cNvPr>
          <p:cNvSpPr>
            <a:spLocks noGrp="1"/>
          </p:cNvSpPr>
          <p:nvPr>
            <p:ph type="dt" sz="half" idx="10"/>
          </p:nvPr>
        </p:nvSpPr>
        <p:spPr/>
        <p:txBody>
          <a:bodyPr/>
          <a:lstStyle/>
          <a:p>
            <a:fld id="{00A9EB21-50C1-4E31-84E6-84B94C5CA3D3}" type="datetimeFigureOut">
              <a:rPr lang="en-US" smtClean="0"/>
              <a:t>11/5/2024</a:t>
            </a:fld>
            <a:endParaRPr lang="en-US"/>
          </a:p>
        </p:txBody>
      </p:sp>
      <p:sp>
        <p:nvSpPr>
          <p:cNvPr id="6" name="Footer Placeholder 5">
            <a:extLst>
              <a:ext uri="{FF2B5EF4-FFF2-40B4-BE49-F238E27FC236}">
                <a16:creationId xmlns:a16="http://schemas.microsoft.com/office/drawing/2014/main" id="{4D20A087-A2F3-4C6F-0A43-1AD44182147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BE3EE14-4264-3E74-AC11-18BB752D7681}"/>
              </a:ext>
            </a:extLst>
          </p:cNvPr>
          <p:cNvSpPr>
            <a:spLocks noGrp="1"/>
          </p:cNvSpPr>
          <p:nvPr>
            <p:ph type="sldNum" sz="quarter" idx="12"/>
          </p:nvPr>
        </p:nvSpPr>
        <p:spPr/>
        <p:txBody>
          <a:bodyPr/>
          <a:lstStyle/>
          <a:p>
            <a:fld id="{29F13987-1F29-4623-98E0-A9EABB29CA39}" type="slidenum">
              <a:rPr lang="en-US" smtClean="0"/>
              <a:t>‹#›</a:t>
            </a:fld>
            <a:endParaRPr lang="en-US"/>
          </a:p>
        </p:txBody>
      </p:sp>
    </p:spTree>
    <p:extLst>
      <p:ext uri="{BB962C8B-B14F-4D97-AF65-F5344CB8AC3E}">
        <p14:creationId xmlns:p14="http://schemas.microsoft.com/office/powerpoint/2010/main" val="1069984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526872-02C7-E7DC-8C84-50F2A80E7E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D716D57-2083-7F1C-E320-6837B1B60E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8807F6-1F48-8FD4-19D6-673D91D478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0A9EB21-50C1-4E31-84E6-84B94C5CA3D3}" type="datetimeFigureOut">
              <a:rPr lang="en-US" smtClean="0"/>
              <a:t>11/5/2024</a:t>
            </a:fld>
            <a:endParaRPr lang="en-US"/>
          </a:p>
        </p:txBody>
      </p:sp>
      <p:sp>
        <p:nvSpPr>
          <p:cNvPr id="5" name="Footer Placeholder 4">
            <a:extLst>
              <a:ext uri="{FF2B5EF4-FFF2-40B4-BE49-F238E27FC236}">
                <a16:creationId xmlns:a16="http://schemas.microsoft.com/office/drawing/2014/main" id="{29CC1383-DF43-7050-AD89-3A6C73E78C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F693773-F0B1-093E-5846-2883DA5A0F4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9F13987-1F29-4623-98E0-A9EABB29CA39}" type="slidenum">
              <a:rPr lang="en-US" smtClean="0"/>
              <a:t>‹#›</a:t>
            </a:fld>
            <a:endParaRPr lang="en-US"/>
          </a:p>
        </p:txBody>
      </p:sp>
    </p:spTree>
    <p:extLst>
      <p:ext uri="{BB962C8B-B14F-4D97-AF65-F5344CB8AC3E}">
        <p14:creationId xmlns:p14="http://schemas.microsoft.com/office/powerpoint/2010/main" val="1428423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blue letter with a black background&#10;&#10;Description automatically generated">
            <a:extLst>
              <a:ext uri="{FF2B5EF4-FFF2-40B4-BE49-F238E27FC236}">
                <a16:creationId xmlns:a16="http://schemas.microsoft.com/office/drawing/2014/main" id="{CB637916-0E24-3FCC-96A1-0BA1315CFC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74" y="1489186"/>
            <a:ext cx="12057851" cy="2512254"/>
          </a:xfrm>
          <a:prstGeom prst="rect">
            <a:avLst/>
          </a:prstGeom>
        </p:spPr>
      </p:pic>
      <p:pic>
        <p:nvPicPr>
          <p:cNvPr id="11" name="Picture 10">
            <a:extLst>
              <a:ext uri="{FF2B5EF4-FFF2-40B4-BE49-F238E27FC236}">
                <a16:creationId xmlns:a16="http://schemas.microsoft.com/office/drawing/2014/main" id="{017ABAFB-63A9-F7F1-A97C-8FE90F7529E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4001440"/>
          </a:xfrm>
          <a:prstGeom prst="rect">
            <a:avLst/>
          </a:prstGeom>
        </p:spPr>
      </p:pic>
    </p:spTree>
    <p:extLst>
      <p:ext uri="{BB962C8B-B14F-4D97-AF65-F5344CB8AC3E}">
        <p14:creationId xmlns:p14="http://schemas.microsoft.com/office/powerpoint/2010/main" val="56512262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900" decel="100000" fill="hold"/>
                                        <p:tgtEl>
                                          <p:spTgt spid="9"/>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nodeType="clickEffect">
                                  <p:stCondLst>
                                    <p:cond delay="0"/>
                                  </p:stCondLst>
                                  <p:childTnLst>
                                    <p:anim calcmode="lin" valueType="num">
                                      <p:cBhvr additive="base">
                                        <p:cTn id="22" dur="500"/>
                                        <p:tgtEl>
                                          <p:spTgt spid="11"/>
                                        </p:tgtEl>
                                        <p:attrNameLst>
                                          <p:attrName>ppt_x</p:attrName>
                                        </p:attrNameLst>
                                      </p:cBhvr>
                                      <p:tavLst>
                                        <p:tav tm="0">
                                          <p:val>
                                            <p:strVal val="ppt_x"/>
                                          </p:val>
                                        </p:tav>
                                        <p:tav tm="100000">
                                          <p:val>
                                            <p:strVal val="ppt_x"/>
                                          </p:val>
                                        </p:tav>
                                      </p:tavLst>
                                    </p:anim>
                                    <p:anim calcmode="lin" valueType="num">
                                      <p:cBhvr additive="base">
                                        <p:cTn id="23" dur="500"/>
                                        <p:tgtEl>
                                          <p:spTgt spid="11"/>
                                        </p:tgtEl>
                                        <p:attrNameLst>
                                          <p:attrName>ppt_y</p:attrName>
                                        </p:attrNameLst>
                                      </p:cBhvr>
                                      <p:tavLst>
                                        <p:tav tm="0">
                                          <p:val>
                                            <p:strVal val="ppt_y"/>
                                          </p:val>
                                        </p:tav>
                                        <p:tav tm="100000">
                                          <p:val>
                                            <p:strVal val="1+ppt_h/2"/>
                                          </p:val>
                                        </p:tav>
                                      </p:tavLst>
                                    </p:anim>
                                    <p:set>
                                      <p:cBhvr>
                                        <p:cTn id="24"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83362E0-40A4-52B1-1D57-7E79B1D46DDA}"/>
              </a:ext>
            </a:extLst>
          </p:cNvPr>
          <p:cNvSpPr/>
          <p:nvPr/>
        </p:nvSpPr>
        <p:spPr>
          <a:xfrm>
            <a:off x="4394414" y="2967335"/>
            <a:ext cx="3403176" cy="923330"/>
          </a:xfrm>
          <a:prstGeom prst="rect">
            <a:avLst/>
          </a:prstGeom>
          <a:noFill/>
        </p:spPr>
        <p:txBody>
          <a:bodyPr wrap="none" lIns="91440" tIns="45720" rIns="91440" bIns="45720">
            <a:spAutoFit/>
          </a:bodyPr>
          <a:lstStyle/>
          <a:p>
            <a:pPr algn="ctr"/>
            <a:r>
              <a:rPr lang="en-US" sz="5400" dirty="0">
                <a:ln w="0"/>
                <a:solidFill>
                  <a:schemeClr val="accent1"/>
                </a:solidFill>
                <a:effectLst>
                  <a:outerShdw blurRad="38100" dist="25400" dir="5400000" algn="ctr" rotWithShape="0">
                    <a:srgbClr val="6E747A">
                      <a:alpha val="43000"/>
                    </a:srgbClr>
                  </a:outerShdw>
                </a:effectLst>
              </a:rPr>
              <a:t>Thank you!</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8" name="Picture 7" descr="A blue letter with a black background&#10;&#10;Description automatically generated">
            <a:extLst>
              <a:ext uri="{FF2B5EF4-FFF2-40B4-BE49-F238E27FC236}">
                <a16:creationId xmlns:a16="http://schemas.microsoft.com/office/drawing/2014/main" id="{2FAD9A07-0C6B-EEEC-20B8-DBCD89B46E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82131" y="98743"/>
            <a:ext cx="2210718" cy="460603"/>
          </a:xfrm>
          <a:prstGeom prst="rect">
            <a:avLst/>
          </a:prstGeom>
        </p:spPr>
      </p:pic>
    </p:spTree>
    <p:extLst>
      <p:ext uri="{BB962C8B-B14F-4D97-AF65-F5344CB8AC3E}">
        <p14:creationId xmlns:p14="http://schemas.microsoft.com/office/powerpoint/2010/main" val="187738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7C9E6D0-B3ED-491B-3744-9E875D8489DF}"/>
              </a:ext>
            </a:extLst>
          </p:cNvPr>
          <p:cNvPicPr>
            <a:picLocks noChangeAspect="1"/>
          </p:cNvPicPr>
          <p:nvPr/>
        </p:nvPicPr>
        <p:blipFill>
          <a:blip r:embed="rId2"/>
          <a:stretch>
            <a:fillRect/>
          </a:stretch>
        </p:blipFill>
        <p:spPr>
          <a:xfrm>
            <a:off x="0" y="-7680"/>
            <a:ext cx="12192000" cy="6865680"/>
          </a:xfrm>
          <a:prstGeom prst="rect">
            <a:avLst/>
          </a:prstGeom>
        </p:spPr>
      </p:pic>
      <p:sp>
        <p:nvSpPr>
          <p:cNvPr id="7" name="TextBox 6">
            <a:extLst>
              <a:ext uri="{FF2B5EF4-FFF2-40B4-BE49-F238E27FC236}">
                <a16:creationId xmlns:a16="http://schemas.microsoft.com/office/drawing/2014/main" id="{95503BAB-6B6C-9E66-FD38-0AAFCAD56DE1}"/>
              </a:ext>
            </a:extLst>
          </p:cNvPr>
          <p:cNvSpPr txBox="1"/>
          <p:nvPr/>
        </p:nvSpPr>
        <p:spPr>
          <a:xfrm>
            <a:off x="7099453" y="2404296"/>
            <a:ext cx="5092547" cy="1323439"/>
          </a:xfrm>
          <a:prstGeom prst="rect">
            <a:avLst/>
          </a:prstGeom>
          <a:noFill/>
        </p:spPr>
        <p:txBody>
          <a:bodyPr wrap="square">
            <a:spAutoFit/>
          </a:bodyPr>
          <a:lstStyle/>
          <a:p>
            <a:pPr algn="ctr"/>
            <a:r>
              <a:rPr lang="en-US" sz="4000" b="1" cap="none" spc="0" dirty="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WHY DO WE NEED A MODERN ABATTOIR?</a:t>
            </a:r>
          </a:p>
        </p:txBody>
      </p:sp>
    </p:spTree>
    <p:extLst>
      <p:ext uri="{BB962C8B-B14F-4D97-AF65-F5344CB8AC3E}">
        <p14:creationId xmlns:p14="http://schemas.microsoft.com/office/powerpoint/2010/main" val="1797376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ow tied to a pole&#10;&#10;Description automatically generated">
            <a:extLst>
              <a:ext uri="{FF2B5EF4-FFF2-40B4-BE49-F238E27FC236}">
                <a16:creationId xmlns:a16="http://schemas.microsoft.com/office/drawing/2014/main" id="{5A0C8291-AE59-6F24-A3B8-FFDE3B03D18C}"/>
              </a:ext>
            </a:extLst>
          </p:cNvPr>
          <p:cNvPicPr>
            <a:picLocks noChangeAspect="1"/>
          </p:cNvPicPr>
          <p:nvPr/>
        </p:nvPicPr>
        <p:blipFill>
          <a:blip r:embed="rId2"/>
          <a:stretch>
            <a:fillRect/>
          </a:stretch>
        </p:blipFill>
        <p:spPr>
          <a:xfrm>
            <a:off x="0" y="0"/>
            <a:ext cx="12192000" cy="6868514"/>
          </a:xfrm>
          <a:prstGeom prst="rect">
            <a:avLst/>
          </a:prstGeom>
        </p:spPr>
      </p:pic>
      <p:pic>
        <p:nvPicPr>
          <p:cNvPr id="5" name="Picture 4">
            <a:extLst>
              <a:ext uri="{FF2B5EF4-FFF2-40B4-BE49-F238E27FC236}">
                <a16:creationId xmlns:a16="http://schemas.microsoft.com/office/drawing/2014/main" id="{C7AACFE7-ACE5-1EE3-301B-A7CAAEF977A5}"/>
              </a:ext>
            </a:extLst>
          </p:cNvPr>
          <p:cNvPicPr>
            <a:picLocks noChangeAspect="1"/>
          </p:cNvPicPr>
          <p:nvPr/>
        </p:nvPicPr>
        <p:blipFill>
          <a:blip r:embed="rId3"/>
          <a:stretch>
            <a:fillRect/>
          </a:stretch>
        </p:blipFill>
        <p:spPr>
          <a:xfrm>
            <a:off x="0" y="0"/>
            <a:ext cx="12192000" cy="6891847"/>
          </a:xfrm>
          <a:prstGeom prst="rect">
            <a:avLst/>
          </a:prstGeom>
        </p:spPr>
      </p:pic>
      <p:pic>
        <p:nvPicPr>
          <p:cNvPr id="6" name="Picture 5" descr="A person working on a machine&#10;&#10;Description automatically generated">
            <a:extLst>
              <a:ext uri="{FF2B5EF4-FFF2-40B4-BE49-F238E27FC236}">
                <a16:creationId xmlns:a16="http://schemas.microsoft.com/office/drawing/2014/main" id="{CDD57982-8390-A63C-D94F-8362974E11FF}"/>
              </a:ext>
            </a:extLst>
          </p:cNvPr>
          <p:cNvPicPr>
            <a:picLocks noChangeAspect="1"/>
          </p:cNvPicPr>
          <p:nvPr/>
        </p:nvPicPr>
        <p:blipFill>
          <a:blip r:embed="rId4"/>
          <a:stretch>
            <a:fillRect/>
          </a:stretch>
        </p:blipFill>
        <p:spPr>
          <a:xfrm>
            <a:off x="0" y="0"/>
            <a:ext cx="12192000" cy="6857999"/>
          </a:xfrm>
          <a:prstGeom prst="rect">
            <a:avLst/>
          </a:prstGeom>
        </p:spPr>
      </p:pic>
      <p:pic>
        <p:nvPicPr>
          <p:cNvPr id="7" name="Picture 6" descr="A group of people in white suits standing next to a machine">
            <a:extLst>
              <a:ext uri="{FF2B5EF4-FFF2-40B4-BE49-F238E27FC236}">
                <a16:creationId xmlns:a16="http://schemas.microsoft.com/office/drawing/2014/main" id="{7CC4C235-112F-CF7F-D0C2-17874BD9D124}"/>
              </a:ext>
            </a:extLst>
          </p:cNvPr>
          <p:cNvPicPr>
            <a:picLocks noChangeAspect="1"/>
          </p:cNvPicPr>
          <p:nvPr/>
        </p:nvPicPr>
        <p:blipFill>
          <a:blip r:embed="rId5"/>
          <a:stretch>
            <a:fillRect/>
          </a:stretch>
        </p:blipFill>
        <p:spPr>
          <a:xfrm>
            <a:off x="0" y="-10515"/>
            <a:ext cx="12192000" cy="6857999"/>
          </a:xfrm>
          <a:prstGeom prst="rect">
            <a:avLst/>
          </a:prstGeom>
        </p:spPr>
      </p:pic>
    </p:spTree>
    <p:extLst>
      <p:ext uri="{BB962C8B-B14F-4D97-AF65-F5344CB8AC3E}">
        <p14:creationId xmlns:p14="http://schemas.microsoft.com/office/powerpoint/2010/main" val="1506075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xit" presetSubtype="0" accel="100000" fill="hold" nodeType="clickEffect">
                                  <p:stCondLst>
                                    <p:cond delay="0"/>
                                  </p:stCondLst>
                                  <p:childTnLst>
                                    <p:anim calcmode="lin" valueType="num">
                                      <p:cBhvr>
                                        <p:cTn id="6" dur="1000"/>
                                        <p:tgtEl>
                                          <p:spTgt spid="4"/>
                                        </p:tgtEl>
                                        <p:attrNameLst>
                                          <p:attrName>ppt_w</p:attrName>
                                        </p:attrNameLst>
                                      </p:cBhvr>
                                      <p:tavLst>
                                        <p:tav tm="0">
                                          <p:val>
                                            <p:strVal val="ppt_w"/>
                                          </p:val>
                                        </p:tav>
                                        <p:tav tm="100000">
                                          <p:val>
                                            <p:strVal val="ppt_w+.3"/>
                                          </p:val>
                                        </p:tav>
                                      </p:tavLst>
                                    </p:anim>
                                    <p:anim calcmode="lin" valueType="num">
                                      <p:cBhvr>
                                        <p:cTn id="7" dur="1000"/>
                                        <p:tgtEl>
                                          <p:spTgt spid="4"/>
                                        </p:tgtEl>
                                        <p:attrNameLst>
                                          <p:attrName>ppt_h</p:attrName>
                                        </p:attrNameLst>
                                      </p:cBhvr>
                                      <p:tavLst>
                                        <p:tav tm="0">
                                          <p:val>
                                            <p:strVal val="ppt_h"/>
                                          </p:val>
                                        </p:tav>
                                        <p:tav tm="100000">
                                          <p:val>
                                            <p:strVal val="ppt_h"/>
                                          </p:val>
                                        </p:tav>
                                      </p:tavLst>
                                    </p:anim>
                                    <p:animEffect transition="out" filter="fade">
                                      <p:cBhvr>
                                        <p:cTn id="8" dur="1000"/>
                                        <p:tgtEl>
                                          <p:spTgt spid="4"/>
                                        </p:tgtEl>
                                      </p:cBhvr>
                                    </p:animEffect>
                                    <p:set>
                                      <p:cBhvr>
                                        <p:cTn id="9" dur="1" fill="hold">
                                          <p:stCondLst>
                                            <p:cond delay="999"/>
                                          </p:stCondLst>
                                        </p:cTn>
                                        <p:tgtEl>
                                          <p:spTgt spid="4"/>
                                        </p:tgtEl>
                                        <p:attrNameLst>
                                          <p:attrName>style.visibility</p:attrName>
                                        </p:attrNameLst>
                                      </p:cBhvr>
                                      <p:to>
                                        <p:strVal val="hidden"/>
                                      </p:to>
                                    </p:se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0" presetClass="exit" presetSubtype="0" accel="100000" fill="hold" nodeType="clickEffect">
                                  <p:stCondLst>
                                    <p:cond delay="0"/>
                                  </p:stCondLst>
                                  <p:childTnLst>
                                    <p:anim calcmode="lin" valueType="num">
                                      <p:cBhvr>
                                        <p:cTn id="16" dur="1000"/>
                                        <p:tgtEl>
                                          <p:spTgt spid="5"/>
                                        </p:tgtEl>
                                        <p:attrNameLst>
                                          <p:attrName>ppt_w</p:attrName>
                                        </p:attrNameLst>
                                      </p:cBhvr>
                                      <p:tavLst>
                                        <p:tav tm="0">
                                          <p:val>
                                            <p:strVal val="ppt_w"/>
                                          </p:val>
                                        </p:tav>
                                        <p:tav tm="100000">
                                          <p:val>
                                            <p:strVal val="ppt_w+.3"/>
                                          </p:val>
                                        </p:tav>
                                      </p:tavLst>
                                    </p:anim>
                                    <p:anim calcmode="lin" valueType="num">
                                      <p:cBhvr>
                                        <p:cTn id="17" dur="1000"/>
                                        <p:tgtEl>
                                          <p:spTgt spid="5"/>
                                        </p:tgtEl>
                                        <p:attrNameLst>
                                          <p:attrName>ppt_h</p:attrName>
                                        </p:attrNameLst>
                                      </p:cBhvr>
                                      <p:tavLst>
                                        <p:tav tm="0">
                                          <p:val>
                                            <p:strVal val="ppt_h"/>
                                          </p:val>
                                        </p:tav>
                                        <p:tav tm="100000">
                                          <p:val>
                                            <p:strVal val="ppt_h"/>
                                          </p:val>
                                        </p:tav>
                                      </p:tavLst>
                                    </p:anim>
                                    <p:animEffect transition="out" filter="fade">
                                      <p:cBhvr>
                                        <p:cTn id="18" dur="1000"/>
                                        <p:tgtEl>
                                          <p:spTgt spid="5"/>
                                        </p:tgtEl>
                                      </p:cBhvr>
                                    </p:animEffect>
                                    <p:set>
                                      <p:cBhvr>
                                        <p:cTn id="19" dur="1" fill="hold">
                                          <p:stCondLst>
                                            <p:cond delay="999"/>
                                          </p:stCondLst>
                                        </p:cTn>
                                        <p:tgtEl>
                                          <p:spTgt spid="5"/>
                                        </p:tgtEl>
                                        <p:attrNameLst>
                                          <p:attrName>style.visibility</p:attrName>
                                        </p:attrNameLst>
                                      </p:cBhvr>
                                      <p:to>
                                        <p:strVal val="hidden"/>
                                      </p:to>
                                    </p:set>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strVal val="#ppt_w*0.70"/>
                                          </p:val>
                                        </p:tav>
                                        <p:tav tm="100000">
                                          <p:val>
                                            <p:strVal val="#ppt_w"/>
                                          </p:val>
                                        </p:tav>
                                      </p:tavLst>
                                    </p:anim>
                                    <p:anim calcmode="lin" valueType="num">
                                      <p:cBhvr>
                                        <p:cTn id="24" dur="1000" fill="hold"/>
                                        <p:tgtEl>
                                          <p:spTgt spid="6"/>
                                        </p:tgtEl>
                                        <p:attrNameLst>
                                          <p:attrName>ppt_h</p:attrName>
                                        </p:attrNameLst>
                                      </p:cBhvr>
                                      <p:tavLst>
                                        <p:tav tm="0">
                                          <p:val>
                                            <p:strVal val="#ppt_h"/>
                                          </p:val>
                                        </p:tav>
                                        <p:tav tm="100000">
                                          <p:val>
                                            <p:strVal val="#ppt_h"/>
                                          </p:val>
                                        </p:tav>
                                      </p:tavLst>
                                    </p:anim>
                                    <p:animEffect transition="in" filter="fade">
                                      <p:cBhvr>
                                        <p:cTn id="25" dur="1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BB158CA-6414-A8E9-BB9C-C815CADF0A0B}"/>
              </a:ext>
            </a:extLst>
          </p:cNvPr>
          <p:cNvSpPr/>
          <p:nvPr/>
        </p:nvSpPr>
        <p:spPr>
          <a:xfrm>
            <a:off x="2711580" y="1720840"/>
            <a:ext cx="6768840" cy="341632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For two main reasons:</a:t>
            </a:r>
          </a:p>
          <a:p>
            <a:pPr algn="ctr"/>
            <a:endParaRPr lang="en-US" sz="5400" b="0" cap="none" spc="0" dirty="0">
              <a:ln w="0"/>
              <a:solidFill>
                <a:schemeClr val="accent1"/>
              </a:solidFill>
              <a:effectLst>
                <a:outerShdw blurRad="38100" dist="25400" dir="5400000" algn="ctr" rotWithShape="0">
                  <a:srgbClr val="6E747A">
                    <a:alpha val="43000"/>
                  </a:srgbClr>
                </a:outerShdw>
              </a:effectLst>
            </a:endParaRPr>
          </a:p>
          <a:p>
            <a:pPr marL="914400" indent="-914400" algn="ctr">
              <a:buAutoNum type="arabicPeriod"/>
            </a:pPr>
            <a:r>
              <a:rPr lang="en-US" sz="5400" dirty="0">
                <a:ln w="0"/>
                <a:solidFill>
                  <a:schemeClr val="accent1"/>
                </a:solidFill>
                <a:effectLst>
                  <a:outerShdw blurRad="38100" dist="25400" dir="5400000" algn="ctr" rotWithShape="0">
                    <a:srgbClr val="6E747A">
                      <a:alpha val="43000"/>
                    </a:srgbClr>
                  </a:outerShdw>
                </a:effectLst>
              </a:rPr>
              <a:t>For Animals</a:t>
            </a:r>
          </a:p>
          <a:p>
            <a:pPr marL="914400" indent="-914400" algn="ctr">
              <a:buAutoNum type="arabicPeriod"/>
            </a:pPr>
            <a:r>
              <a:rPr lang="en-US" sz="5400" b="0" cap="none" spc="0" dirty="0">
                <a:ln w="0"/>
                <a:solidFill>
                  <a:schemeClr val="accent1"/>
                </a:solidFill>
                <a:effectLst>
                  <a:outerShdw blurRad="38100" dist="25400" dir="5400000" algn="ctr" rotWithShape="0">
                    <a:srgbClr val="6E747A">
                      <a:alpha val="43000"/>
                    </a:srgbClr>
                  </a:outerShdw>
                </a:effectLst>
              </a:rPr>
              <a:t>For Huma</a:t>
            </a:r>
            <a:r>
              <a:rPr lang="en-US" sz="5400" dirty="0">
                <a:ln w="0"/>
                <a:solidFill>
                  <a:schemeClr val="accent1"/>
                </a:solidFill>
                <a:effectLst>
                  <a:outerShdw blurRad="38100" dist="25400" dir="5400000" algn="ctr" rotWithShape="0">
                    <a:srgbClr val="6E747A">
                      <a:alpha val="43000"/>
                    </a:srgbClr>
                  </a:outerShdw>
                </a:effectLst>
              </a:rPr>
              <a:t>ns</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5" name="Picture 4">
            <a:extLst>
              <a:ext uri="{FF2B5EF4-FFF2-40B4-BE49-F238E27FC236}">
                <a16:creationId xmlns:a16="http://schemas.microsoft.com/office/drawing/2014/main" id="{2A4D5EB7-5410-A106-855F-5904A6675CDB}"/>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0825" y="0"/>
            <a:ext cx="2081175" cy="683046"/>
          </a:xfrm>
          <a:prstGeom prst="rect">
            <a:avLst/>
          </a:prstGeom>
        </p:spPr>
      </p:pic>
    </p:spTree>
    <p:extLst>
      <p:ext uri="{BB962C8B-B14F-4D97-AF65-F5344CB8AC3E}">
        <p14:creationId xmlns:p14="http://schemas.microsoft.com/office/powerpoint/2010/main" val="716427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 calcmode="lin" valueType="num">
                                      <p:cBhvr additive="base">
                                        <p:cTn id="1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67526A-81E9-B3A2-29ED-7E2F4B4D463A}"/>
              </a:ext>
            </a:extLst>
          </p:cNvPr>
          <p:cNvPicPr>
            <a:picLocks noChangeAspect="1"/>
          </p:cNvPicPr>
          <p:nvPr/>
        </p:nvPicPr>
        <p:blipFill>
          <a:blip r:embed="rId2"/>
          <a:stretch>
            <a:fillRect/>
          </a:stretch>
        </p:blipFill>
        <p:spPr>
          <a:xfrm>
            <a:off x="0" y="0"/>
            <a:ext cx="6096000" cy="6858000"/>
          </a:xfrm>
          <a:prstGeom prst="rect">
            <a:avLst/>
          </a:prstGeom>
        </p:spPr>
      </p:pic>
      <p:sp>
        <p:nvSpPr>
          <p:cNvPr id="6" name="Rectangle 5">
            <a:extLst>
              <a:ext uri="{FF2B5EF4-FFF2-40B4-BE49-F238E27FC236}">
                <a16:creationId xmlns:a16="http://schemas.microsoft.com/office/drawing/2014/main" id="{E12FBD81-437B-91C5-5B61-84F558A14321}"/>
              </a:ext>
            </a:extLst>
          </p:cNvPr>
          <p:cNvSpPr/>
          <p:nvPr/>
        </p:nvSpPr>
        <p:spPr>
          <a:xfrm rot="19618482">
            <a:off x="6677352" y="3198689"/>
            <a:ext cx="4522007"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ANTEMORTEM</a:t>
            </a:r>
          </a:p>
        </p:txBody>
      </p:sp>
      <p:pic>
        <p:nvPicPr>
          <p:cNvPr id="7" name="Picture 6">
            <a:extLst>
              <a:ext uri="{FF2B5EF4-FFF2-40B4-BE49-F238E27FC236}">
                <a16:creationId xmlns:a16="http://schemas.microsoft.com/office/drawing/2014/main" id="{35A3AA7F-7329-E6F0-1CF6-856215FAEC5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10825" y="0"/>
            <a:ext cx="2081175" cy="683046"/>
          </a:xfrm>
          <a:prstGeom prst="rect">
            <a:avLst/>
          </a:prstGeom>
        </p:spPr>
      </p:pic>
    </p:spTree>
    <p:extLst>
      <p:ext uri="{BB962C8B-B14F-4D97-AF65-F5344CB8AC3E}">
        <p14:creationId xmlns:p14="http://schemas.microsoft.com/office/powerpoint/2010/main" val="2704022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355C905-9D8D-4C03-EA2E-E717CBDB5F93}"/>
              </a:ext>
            </a:extLst>
          </p:cNvPr>
          <p:cNvSpPr txBox="1"/>
          <p:nvPr/>
        </p:nvSpPr>
        <p:spPr>
          <a:xfrm>
            <a:off x="0" y="1606767"/>
            <a:ext cx="12192000" cy="3125984"/>
          </a:xfrm>
          <a:prstGeom prst="rect">
            <a:avLst/>
          </a:prstGeom>
          <a:noFill/>
        </p:spPr>
        <p:txBody>
          <a:bodyPr wrap="square">
            <a:spAutoFit/>
          </a:bodyPr>
          <a:lstStyle/>
          <a:p>
            <a:pPr marL="228600" marR="0">
              <a:lnSpc>
                <a:spcPct val="107000"/>
              </a:lnSpc>
              <a:spcAft>
                <a:spcPts val="800"/>
              </a:spcAft>
            </a:pPr>
            <a:r>
              <a:rPr lang="en-US" sz="2000" kern="100" dirty="0">
                <a:solidFill>
                  <a:schemeClr val="accent1">
                    <a:lumMod val="75000"/>
                  </a:schemeClr>
                </a:solidFill>
                <a:effectLst/>
                <a:latin typeface="Aptos" panose="020B0004020202020204" pitchFamily="34" charset="0"/>
                <a:ea typeface="Aptos" panose="020B0004020202020204" pitchFamily="34" charset="0"/>
                <a:cs typeface="Times New Roman" panose="02020603050405020304" pitchFamily="18" charset="0"/>
              </a:rPr>
              <a:t>In a modern abattoir, animals undergo a thorough examination before slaughter, known as pre-mortem or pre-slaughtering inspection. </a:t>
            </a:r>
          </a:p>
          <a:p>
            <a:pPr marL="228600" marR="0">
              <a:lnSpc>
                <a:spcPct val="107000"/>
              </a:lnSpc>
              <a:spcAft>
                <a:spcPts val="800"/>
              </a:spcAft>
            </a:pPr>
            <a:r>
              <a:rPr lang="en-US" sz="2000" kern="100" dirty="0">
                <a:solidFill>
                  <a:schemeClr val="accent1">
                    <a:lumMod val="75000"/>
                  </a:schemeClr>
                </a:solidFill>
                <a:effectLst/>
                <a:latin typeface="Aptos" panose="020B0004020202020204" pitchFamily="34" charset="0"/>
                <a:ea typeface="Aptos" panose="020B0004020202020204" pitchFamily="34" charset="0"/>
                <a:cs typeface="Times New Roman" panose="02020603050405020304" pitchFamily="18" charset="0"/>
              </a:rPr>
              <a:t>This process involves checking the animals for signs of infections, diseases, or any abnormalities, as well as assessing their overall health and temperature. </a:t>
            </a:r>
          </a:p>
          <a:p>
            <a:pPr marL="228600" marR="0">
              <a:lnSpc>
                <a:spcPct val="107000"/>
              </a:lnSpc>
              <a:spcAft>
                <a:spcPts val="800"/>
              </a:spcAft>
            </a:pPr>
            <a:r>
              <a:rPr lang="en-US" sz="2000" kern="100" dirty="0">
                <a:solidFill>
                  <a:schemeClr val="accent1">
                    <a:lumMod val="75000"/>
                  </a:schemeClr>
                </a:solidFill>
                <a:effectLst/>
                <a:latin typeface="Aptos" panose="020B0004020202020204" pitchFamily="34" charset="0"/>
                <a:ea typeface="Aptos" panose="020B0004020202020204" pitchFamily="34" charset="0"/>
                <a:cs typeface="Times New Roman" panose="02020603050405020304" pitchFamily="18" charset="0"/>
              </a:rPr>
              <a:t>This ensures that only healthy animals are processed, contributing to food safety and quality.</a:t>
            </a:r>
          </a:p>
          <a:p>
            <a:pPr marL="228600" marR="0">
              <a:lnSpc>
                <a:spcPct val="107000"/>
              </a:lnSpc>
              <a:spcAft>
                <a:spcPts val="800"/>
              </a:spcAft>
            </a:pPr>
            <a:endParaRPr lang="en-US" sz="2000" kern="100" dirty="0">
              <a:solidFill>
                <a:schemeClr val="accent1">
                  <a:lumMod val="75000"/>
                </a:schemeClr>
              </a:solidFill>
              <a:effectLst/>
              <a:latin typeface="Aptos" panose="020B0004020202020204" pitchFamily="34" charset="0"/>
              <a:ea typeface="Aptos" panose="020B0004020202020204" pitchFamily="34" charset="0"/>
              <a:cs typeface="Times New Roman" panose="02020603050405020304" pitchFamily="18" charset="0"/>
            </a:endParaRPr>
          </a:p>
          <a:p>
            <a:pPr marL="228600" marR="0">
              <a:lnSpc>
                <a:spcPct val="107000"/>
              </a:lnSpc>
              <a:spcAft>
                <a:spcPts val="800"/>
              </a:spcAft>
            </a:pPr>
            <a:r>
              <a:rPr lang="en-US" sz="2000" kern="100" dirty="0">
                <a:solidFill>
                  <a:schemeClr val="accent1">
                    <a:lumMod val="75000"/>
                  </a:schemeClr>
                </a:solidFill>
                <a:latin typeface="Aptos" panose="020B0004020202020204" pitchFamily="34" charset="0"/>
                <a:ea typeface="Aptos" panose="020B0004020202020204" pitchFamily="34" charset="0"/>
                <a:cs typeface="Times New Roman" panose="02020603050405020304" pitchFamily="18" charset="0"/>
              </a:rPr>
              <a:t>A</a:t>
            </a:r>
            <a:r>
              <a:rPr lang="en-US" sz="2000" kern="100" dirty="0">
                <a:solidFill>
                  <a:schemeClr val="accent1">
                    <a:lumMod val="75000"/>
                  </a:schemeClr>
                </a:solidFill>
                <a:effectLst/>
                <a:latin typeface="Aptos" panose="020B0004020202020204" pitchFamily="34" charset="0"/>
                <a:ea typeface="Aptos" panose="020B0004020202020204" pitchFamily="34" charset="0"/>
                <a:cs typeface="Times New Roman" panose="02020603050405020304" pitchFamily="18" charset="0"/>
              </a:rPr>
              <a:t>fter the initial pre-mortem inspection, there are two additional critical stages where veterinarians examine the carcasses:</a:t>
            </a:r>
          </a:p>
        </p:txBody>
      </p:sp>
      <p:pic>
        <p:nvPicPr>
          <p:cNvPr id="6" name="Picture 5">
            <a:extLst>
              <a:ext uri="{FF2B5EF4-FFF2-40B4-BE49-F238E27FC236}">
                <a16:creationId xmlns:a16="http://schemas.microsoft.com/office/drawing/2014/main" id="{C5C20411-7DD6-05E0-39F0-118BC0B2E244}"/>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0825" y="0"/>
            <a:ext cx="2081175" cy="683046"/>
          </a:xfrm>
          <a:prstGeom prst="rect">
            <a:avLst/>
          </a:prstGeom>
        </p:spPr>
      </p:pic>
    </p:spTree>
    <p:extLst>
      <p:ext uri="{BB962C8B-B14F-4D97-AF65-F5344CB8AC3E}">
        <p14:creationId xmlns:p14="http://schemas.microsoft.com/office/powerpoint/2010/main" val="760640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9D7476-459F-1DE8-E804-8D12B1A57FE8}"/>
              </a:ext>
            </a:extLst>
          </p:cNvPr>
          <p:cNvSpPr>
            <a:spLocks noGrp="1"/>
          </p:cNvSpPr>
          <p:nvPr>
            <p:ph idx="1"/>
          </p:nvPr>
        </p:nvSpPr>
        <p:spPr/>
        <p:txBody>
          <a:bodyPr/>
          <a:lstStyle/>
          <a:p>
            <a:pPr marL="342900" marR="0" lvl="0" indent="-342900">
              <a:lnSpc>
                <a:spcPct val="107000"/>
              </a:lnSpc>
              <a:spcAft>
                <a:spcPts val="800"/>
              </a:spcAft>
              <a:buFont typeface="+mj-lt"/>
              <a:buAutoNum type="arabicPeriod"/>
              <a:tabLst>
                <a:tab pos="457200" algn="l"/>
              </a:tabLst>
            </a:pPr>
            <a:r>
              <a:rPr lang="en-US" sz="1800" b="1" kern="100" dirty="0">
                <a:solidFill>
                  <a:schemeClr val="accent1">
                    <a:lumMod val="75000"/>
                  </a:schemeClr>
                </a:solidFill>
                <a:effectLst/>
                <a:latin typeface="Aptos" panose="020B0004020202020204" pitchFamily="34" charset="0"/>
                <a:ea typeface="Aptos" panose="020B0004020202020204" pitchFamily="34" charset="0"/>
                <a:cs typeface="Times New Roman" panose="02020603050405020304" pitchFamily="18" charset="0"/>
              </a:rPr>
              <a:t>Post-Mortem Inspection</a:t>
            </a:r>
            <a:r>
              <a:rPr lang="en-US" sz="1800" kern="100" dirty="0">
                <a:solidFill>
                  <a:schemeClr val="accent1">
                    <a:lumMod val="75000"/>
                  </a:schemeClr>
                </a:solidFill>
                <a:effectLst/>
                <a:latin typeface="Aptos" panose="020B0004020202020204" pitchFamily="34" charset="0"/>
                <a:ea typeface="Aptos" panose="020B0004020202020204" pitchFamily="34" charset="0"/>
                <a:cs typeface="Times New Roman" panose="02020603050405020304" pitchFamily="18" charset="0"/>
              </a:rPr>
              <a:t>: After slaughter, veterinarians inspect the carcasses and organs for any signs of disease or abnormalities. This inspection is crucial to ensure that the meat is safe for consumption. The vet checks for conditions like abscesses, tumors, or any signs of infection that might not have been apparent before slaughter.</a:t>
            </a:r>
          </a:p>
          <a:p>
            <a:pPr marL="342900" marR="0" lvl="0" indent="-342900">
              <a:lnSpc>
                <a:spcPct val="107000"/>
              </a:lnSpc>
              <a:spcAft>
                <a:spcPts val="800"/>
              </a:spcAft>
              <a:buFont typeface="+mj-lt"/>
              <a:buAutoNum type="arabicPeriod"/>
              <a:tabLst>
                <a:tab pos="457200" algn="l"/>
              </a:tabLst>
            </a:pPr>
            <a:r>
              <a:rPr lang="en-US" sz="1800" b="1" kern="100" dirty="0">
                <a:solidFill>
                  <a:schemeClr val="accent1">
                    <a:lumMod val="75000"/>
                  </a:schemeClr>
                </a:solidFill>
                <a:effectLst/>
                <a:latin typeface="Aptos" panose="020B0004020202020204" pitchFamily="34" charset="0"/>
                <a:ea typeface="Aptos" panose="020B0004020202020204" pitchFamily="34" charset="0"/>
                <a:cs typeface="Times New Roman" panose="02020603050405020304" pitchFamily="18" charset="0"/>
              </a:rPr>
              <a:t>Quality Assurance and Compliance Checks</a:t>
            </a:r>
            <a:r>
              <a:rPr lang="en-US" sz="1800" kern="100" dirty="0">
                <a:solidFill>
                  <a:schemeClr val="accent1">
                    <a:lumMod val="75000"/>
                  </a:schemeClr>
                </a:solidFill>
                <a:effectLst/>
                <a:latin typeface="Aptos" panose="020B0004020202020204" pitchFamily="34" charset="0"/>
                <a:ea typeface="Aptos" panose="020B0004020202020204" pitchFamily="34" charset="0"/>
                <a:cs typeface="Times New Roman" panose="02020603050405020304" pitchFamily="18" charset="0"/>
              </a:rPr>
              <a:t>: In this stage, the carcasses are examined to ensure they meet all health and safety standards. This includes checking for proper handling and processing, as well as ensuring that the meat complies with regulatory requirements. The focus here is on ensuring that the meat is of high quality and safe for consumer use.</a:t>
            </a:r>
          </a:p>
          <a:p>
            <a:pPr marL="0" indent="0">
              <a:buNone/>
            </a:pPr>
            <a:endParaRPr lang="en-US" dirty="0"/>
          </a:p>
        </p:txBody>
      </p:sp>
      <p:pic>
        <p:nvPicPr>
          <p:cNvPr id="4" name="Picture 3">
            <a:extLst>
              <a:ext uri="{FF2B5EF4-FFF2-40B4-BE49-F238E27FC236}">
                <a16:creationId xmlns:a16="http://schemas.microsoft.com/office/drawing/2014/main" id="{129957E0-898C-4C4C-034B-80B4ADFFDC98}"/>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0825" y="0"/>
            <a:ext cx="2081175" cy="683046"/>
          </a:xfrm>
          <a:prstGeom prst="rect">
            <a:avLst/>
          </a:prstGeom>
        </p:spPr>
      </p:pic>
    </p:spTree>
    <p:extLst>
      <p:ext uri="{BB962C8B-B14F-4D97-AF65-F5344CB8AC3E}">
        <p14:creationId xmlns:p14="http://schemas.microsoft.com/office/powerpoint/2010/main" val="144225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B6D44E6-218E-1050-79D4-FD22CAD169BD}"/>
              </a:ext>
            </a:extLst>
          </p:cNvPr>
          <p:cNvPicPr>
            <a:picLocks noChangeAspect="1"/>
          </p:cNvPicPr>
          <p:nvPr/>
        </p:nvPicPr>
        <p:blipFill>
          <a:blip r:embed="rId2"/>
          <a:stretch>
            <a:fillRect/>
          </a:stretch>
        </p:blipFill>
        <p:spPr>
          <a:xfrm>
            <a:off x="6096001" y="0"/>
            <a:ext cx="6096000" cy="6858000"/>
          </a:xfrm>
          <a:prstGeom prst="rect">
            <a:avLst/>
          </a:prstGeom>
        </p:spPr>
      </p:pic>
      <p:sp>
        <p:nvSpPr>
          <p:cNvPr id="6" name="Rectangle 5">
            <a:extLst>
              <a:ext uri="{FF2B5EF4-FFF2-40B4-BE49-F238E27FC236}">
                <a16:creationId xmlns:a16="http://schemas.microsoft.com/office/drawing/2014/main" id="{B4A3ADD5-264F-027D-DBBC-9B465DEEE1FF}"/>
              </a:ext>
            </a:extLst>
          </p:cNvPr>
          <p:cNvSpPr/>
          <p:nvPr/>
        </p:nvSpPr>
        <p:spPr>
          <a:xfrm rot="1622444">
            <a:off x="833369" y="3088521"/>
            <a:ext cx="4664290" cy="923330"/>
          </a:xfrm>
          <a:prstGeom prst="rect">
            <a:avLst/>
          </a:prstGeom>
          <a:noFill/>
        </p:spPr>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POSTMORTEM</a:t>
            </a:r>
          </a:p>
        </p:txBody>
      </p:sp>
    </p:spTree>
    <p:extLst>
      <p:ext uri="{BB962C8B-B14F-4D97-AF65-F5344CB8AC3E}">
        <p14:creationId xmlns:p14="http://schemas.microsoft.com/office/powerpoint/2010/main" val="3864863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E0B4460-E0AF-0D41-F0D7-34C143AB6286}"/>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0824" y="0"/>
            <a:ext cx="2081175" cy="683046"/>
          </a:xfrm>
          <a:prstGeom prst="rect">
            <a:avLst/>
          </a:prstGeom>
        </p:spPr>
      </p:pic>
      <p:sp>
        <p:nvSpPr>
          <p:cNvPr id="8" name="Rectangle 7">
            <a:extLst>
              <a:ext uri="{FF2B5EF4-FFF2-40B4-BE49-F238E27FC236}">
                <a16:creationId xmlns:a16="http://schemas.microsoft.com/office/drawing/2014/main" id="{2548D373-E228-02F0-ED15-18DF7F90EB10}"/>
              </a:ext>
            </a:extLst>
          </p:cNvPr>
          <p:cNvSpPr/>
          <p:nvPr/>
        </p:nvSpPr>
        <p:spPr>
          <a:xfrm>
            <a:off x="0" y="1035586"/>
            <a:ext cx="12107537" cy="4824013"/>
          </a:xfrm>
          <a:prstGeom prst="rect">
            <a:avLst/>
          </a:prstGeom>
          <a:noFill/>
        </p:spPr>
        <p:txBody>
          <a:bodyPr wrap="square" lIns="91440" tIns="45720" rIns="91440" bIns="45720">
            <a:spAutoFit/>
          </a:bodyPr>
          <a:lstStyle/>
          <a:p>
            <a:pPr marL="342900" marR="0" lvl="0" indent="-342900">
              <a:lnSpc>
                <a:spcPct val="107000"/>
              </a:lnSpc>
              <a:buFont typeface="Aptos" panose="020B0004020202020204" pitchFamily="34" charset="0"/>
              <a:buChar char="-"/>
            </a:pPr>
            <a:r>
              <a:rPr lang="en-US" sz="1800" b="1" i="1" u="sng" kern="100" dirty="0">
                <a:effectLst/>
                <a:latin typeface="Aptos" panose="020B0004020202020204" pitchFamily="34" charset="0"/>
                <a:ea typeface="Aptos" panose="020B0004020202020204" pitchFamily="34" charset="0"/>
                <a:cs typeface="Times New Roman" panose="02020603050405020304" pitchFamily="18" charset="0"/>
              </a:rPr>
              <a:t>For Animals</a:t>
            </a:r>
          </a:p>
          <a:p>
            <a:pPr marL="342900" marR="0" lvl="0" indent="-342900">
              <a:lnSpc>
                <a:spcPct val="107000"/>
              </a:lnSpc>
              <a:buFont typeface="Aptos" panose="020B0004020202020204" pitchFamily="34" charset="0"/>
              <a:buChar char="-"/>
            </a:pPr>
            <a:r>
              <a:rPr lang="en-US" b="1" kern="100" dirty="0">
                <a:latin typeface="Aptos" panose="020B0004020202020204" pitchFamily="34" charset="0"/>
                <a:ea typeface="Aptos" panose="020B0004020202020204" pitchFamily="34" charset="0"/>
                <a:cs typeface="Times New Roman" panose="02020603050405020304" pitchFamily="18" charset="0"/>
              </a:rPr>
              <a:t>Animal welfare:</a:t>
            </a:r>
            <a:endParaRPr lang="en-US" sz="1800" b="1"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buFont typeface="Aptos" panose="020B0004020202020204" pitchFamily="34" charset="0"/>
              <a:buChar char="-"/>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Humane Treatment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Modern abattoirs are designed to adhere to strict regulations that ensure humane treatment of animals. This includes minimizing stress and pain through controlled environments and efficient processes.</a:t>
            </a:r>
          </a:p>
          <a:p>
            <a:pPr marL="342900" marR="0" lvl="0" indent="-342900">
              <a:lnSpc>
                <a:spcPct val="107000"/>
              </a:lnSpc>
              <a:buFont typeface="Aptos" panose="020B0004020202020204" pitchFamily="34" charset="0"/>
              <a:buChar char="-"/>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Health and Safety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They implement rigorous health checks and biosecurity measures to prevent the spread of disease. This ensures that animals are healthy and that their meat is safe for consumption.</a:t>
            </a:r>
          </a:p>
          <a:p>
            <a:pPr marL="342900" marR="0" lvl="0" indent="-342900">
              <a:lnSpc>
                <a:spcPct val="107000"/>
              </a:lnSpc>
              <a:buFont typeface="Aptos" panose="020B0004020202020204" pitchFamily="34" charset="0"/>
              <a:buChar char="-"/>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Efficient Processing</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Advanced technology helps in processing animals quickly and efficiently, which can reduce the overall stress on the animals compared to less regulated systems.</a:t>
            </a:r>
          </a:p>
          <a:p>
            <a:pPr marL="457200" marR="0">
              <a:lnSpc>
                <a:spcPct val="107000"/>
              </a:lnSpc>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p>
          <a:p>
            <a:pPr marL="342900" marR="0" lvl="0" indent="-342900">
              <a:lnSpc>
                <a:spcPct val="107000"/>
              </a:lnSpc>
              <a:buFont typeface="Aptos" panose="020B0004020202020204" pitchFamily="34" charset="0"/>
              <a:buChar char="-"/>
            </a:pPr>
            <a:r>
              <a:rPr lang="en-US" sz="1800" b="1" i="1" u="sng" kern="100" dirty="0">
                <a:effectLst/>
                <a:latin typeface="Aptos" panose="020B0004020202020204" pitchFamily="34" charset="0"/>
                <a:ea typeface="Aptos" panose="020B0004020202020204" pitchFamily="34" charset="0"/>
                <a:cs typeface="Times New Roman" panose="02020603050405020304" pitchFamily="18" charset="0"/>
              </a:rPr>
              <a:t>For Humans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buFont typeface="Aptos" panose="020B0004020202020204" pitchFamily="34" charset="0"/>
              <a:buChar char="-"/>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Food Supply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Abattoirs are central to the meat supply chain, transforming animals into products that are safe and ready for consumption. They play a crucial role in meeting the dietary needs of populations around the world.</a:t>
            </a:r>
          </a:p>
          <a:p>
            <a:pPr marL="342900" marR="0" lvl="0" indent="-342900">
              <a:lnSpc>
                <a:spcPct val="107000"/>
              </a:lnSpc>
              <a:buFont typeface="Aptos" panose="020B0004020202020204" pitchFamily="34" charset="0"/>
              <a:buChar char="-"/>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Economic Impact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They provide employment and support industries related to meat production, from farming to retail. This can have a significant economic impact on communities.</a:t>
            </a:r>
          </a:p>
          <a:p>
            <a:pPr marL="342900" marR="0" lvl="0" indent="-342900">
              <a:lnSpc>
                <a:spcPct val="107000"/>
              </a:lnSpc>
              <a:spcAft>
                <a:spcPts val="800"/>
              </a:spcAft>
              <a:buFont typeface="Aptos" panose="020B0004020202020204" pitchFamily="34" charset="0"/>
              <a:buChar char="-"/>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Regulation and Health Safety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Modern abattoirs are subject to strict food safety regulations. This includes hygiene standards and quality controls that help prevent contamination and ensure that meat is safe for consumption.</a:t>
            </a:r>
          </a:p>
        </p:txBody>
      </p:sp>
    </p:spTree>
    <p:extLst>
      <p:ext uri="{BB962C8B-B14F-4D97-AF65-F5344CB8AC3E}">
        <p14:creationId xmlns:p14="http://schemas.microsoft.com/office/powerpoint/2010/main" val="40021760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128</TotalTime>
  <Words>431</Words>
  <Application>Microsoft Office PowerPoint</Application>
  <PresentationFormat>Widescreen</PresentationFormat>
  <Paragraphs>25</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Jarvis Products ME</dc:creator>
  <cp:lastModifiedBy>Jarvis Products ME</cp:lastModifiedBy>
  <cp:revision>1</cp:revision>
  <dcterms:created xsi:type="dcterms:W3CDTF">2024-11-05T19:41:42Z</dcterms:created>
  <dcterms:modified xsi:type="dcterms:W3CDTF">2024-11-05T21:50:36Z</dcterms:modified>
</cp:coreProperties>
</file>